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95350" y="1624965"/>
            <a:ext cx="8858250" cy="1763395"/>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874267" y="249427"/>
            <a:ext cx="10443464" cy="696594"/>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457606" y="1478025"/>
            <a:ext cx="10970260" cy="4034154"/>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6" name="Holder 6"/>
          <p:cNvSpPr>
            <a:spLocks noGrp="1"/>
          </p:cNvSpPr>
          <p:nvPr>
            <p:ph type="sldNum" sz="quarter" idx="7"/>
          </p:nvPr>
        </p:nvSpPr>
        <p:spPr>
          <a:xfrm>
            <a:off x="11068557" y="6464909"/>
            <a:ext cx="2444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google.com.tr/url?sa=i&amp;rct=j&amp;q&amp;esrc=s&amp;source=images&amp;cd&amp;cad=rja&amp;uact=8&amp;ved=0ahUKEwjnlMur_dPVAhUmGZoKHY9yDXAQjRwIBw&amp;url=http://aku.edu.tr/universitemizgenel-bilgiler/logomuz/&amp;psig=AFQjCNFVk5ODs-3prZOnf81ZPacOROuHDw&amp;ust=1502705755235170"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elisenbeyin.net/cabir-bin-hayyan.html" TargetMode="External"/><Relationship Id="rId7" Type="http://schemas.openxmlformats.org/officeDocument/2006/relationships/hyperlink" Target="https://www.fikriyat.com/galeri/tarih/modern-kimyanin-kurucusu-cabir-bin-hayyan/9" TargetMode="External"/><Relationship Id="rId2" Type="http://schemas.openxmlformats.org/officeDocument/2006/relationships/hyperlink" Target="https://www.gercekbilim.com/ebu-musa-cabir-bin-hayyan-kimya/" TargetMode="External"/><Relationship Id="rId1" Type="http://schemas.openxmlformats.org/officeDocument/2006/relationships/slideLayout" Target="../slideLayouts/slideLayout2.xml"/><Relationship Id="rId6" Type="http://schemas.openxmlformats.org/officeDocument/2006/relationships/hyperlink" Target="https://ectal.meb.k12.tr/icerikler/islami-bilim-adamlari-ebu-musa-cbir-bin-hayyan_10829861.html" TargetMode="External"/><Relationship Id="rId5" Type="http://schemas.openxmlformats.org/officeDocument/2006/relationships/hyperlink" Target="https://www.uralakbulut.com.tr/wp-content/uploads/2014/06/CAB%C4%B0R-B%C4%B0N-HAYYAN-AVRUPAYA-K%C4%B0MYA-%C3%96%C4%9ERETEN-AL%C4%B0M.pdf" TargetMode="External"/><Relationship Id="rId4" Type="http://schemas.openxmlformats.org/officeDocument/2006/relationships/hyperlink" Target="https://tr.wikipedia.org/wiki/Kral_suy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9280" y="324544"/>
            <a:ext cx="7070090" cy="4018856"/>
          </a:xfrm>
          <a:prstGeom prst="rect">
            <a:avLst/>
          </a:prstGeom>
        </p:spPr>
        <p:txBody>
          <a:bodyPr vert="horz" wrap="square" lIns="0" tIns="163195" rIns="0" bIns="0" rtlCol="0">
            <a:spAutoFit/>
          </a:bodyPr>
          <a:lstStyle/>
          <a:p>
            <a:pPr marL="12065" marR="5080" algn="ctr">
              <a:lnSpc>
                <a:spcPts val="9510"/>
              </a:lnSpc>
              <a:spcBef>
                <a:spcPts val="1285"/>
              </a:spcBef>
            </a:pPr>
            <a:r>
              <a:rPr sz="8800" dirty="0"/>
              <a:t>Geçmişin</a:t>
            </a:r>
            <a:r>
              <a:rPr sz="8800" spc="-325" dirty="0"/>
              <a:t> </a:t>
            </a:r>
            <a:r>
              <a:rPr sz="8800" spc="-10" dirty="0"/>
              <a:t>İzinde Bilim</a:t>
            </a:r>
            <a:endParaRPr sz="8800" dirty="0"/>
          </a:p>
          <a:p>
            <a:pPr algn="ctr">
              <a:lnSpc>
                <a:spcPts val="3365"/>
              </a:lnSpc>
            </a:pPr>
            <a:r>
              <a:rPr sz="2900" spc="-10" dirty="0"/>
              <a:t>«Söyleşileri»</a:t>
            </a:r>
            <a:endParaRPr sz="2900" dirty="0"/>
          </a:p>
        </p:txBody>
      </p:sp>
      <p:sp>
        <p:nvSpPr>
          <p:cNvPr id="3" name="object 3"/>
          <p:cNvSpPr txBox="1"/>
          <p:nvPr/>
        </p:nvSpPr>
        <p:spPr>
          <a:xfrm>
            <a:off x="4458715" y="3276600"/>
            <a:ext cx="3186430" cy="2503891"/>
          </a:xfrm>
          <a:prstGeom prst="rect">
            <a:avLst/>
          </a:prstGeom>
        </p:spPr>
        <p:txBody>
          <a:bodyPr vert="horz" wrap="square" lIns="0" tIns="99695" rIns="0" bIns="0" rtlCol="0">
            <a:spAutoFit/>
          </a:bodyPr>
          <a:lstStyle/>
          <a:p>
            <a:pPr marL="1270" algn="ctr">
              <a:lnSpc>
                <a:spcPct val="100000"/>
              </a:lnSpc>
              <a:spcBef>
                <a:spcPts val="785"/>
              </a:spcBef>
            </a:pPr>
            <a:endParaRPr lang="tr-TR" sz="2200" spc="-10" dirty="0" smtClean="0">
              <a:latin typeface="Calibri"/>
              <a:cs typeface="Calibri"/>
            </a:endParaRPr>
          </a:p>
          <a:p>
            <a:pPr marL="1270" algn="ctr">
              <a:lnSpc>
                <a:spcPct val="100000"/>
              </a:lnSpc>
              <a:spcBef>
                <a:spcPts val="785"/>
              </a:spcBef>
            </a:pPr>
            <a:r>
              <a:rPr sz="2200" spc="-10" dirty="0" err="1" smtClean="0">
                <a:latin typeface="Calibri"/>
                <a:cs typeface="Calibri"/>
              </a:rPr>
              <a:t>Konuşmacı</a:t>
            </a:r>
            <a:endParaRPr sz="2200" dirty="0">
              <a:latin typeface="Calibri"/>
              <a:cs typeface="Calibri"/>
            </a:endParaRPr>
          </a:p>
          <a:p>
            <a:pPr marL="635" algn="ctr">
              <a:lnSpc>
                <a:spcPct val="100000"/>
              </a:lnSpc>
              <a:spcBef>
                <a:spcPts val="685"/>
              </a:spcBef>
            </a:pPr>
            <a:r>
              <a:rPr sz="2200" b="1" spc="-20" dirty="0">
                <a:latin typeface="Calibri"/>
                <a:cs typeface="Calibri"/>
              </a:rPr>
              <a:t>Prof.</a:t>
            </a:r>
            <a:r>
              <a:rPr sz="2200" b="1" spc="-65" dirty="0">
                <a:latin typeface="Calibri"/>
                <a:cs typeface="Calibri"/>
              </a:rPr>
              <a:t> </a:t>
            </a:r>
            <a:r>
              <a:rPr sz="2200" b="1" spc="-50" dirty="0">
                <a:latin typeface="Calibri"/>
                <a:cs typeface="Calibri"/>
              </a:rPr>
              <a:t>Dr.</a:t>
            </a:r>
            <a:r>
              <a:rPr sz="2200" b="1" spc="-70" dirty="0">
                <a:latin typeface="Calibri"/>
                <a:cs typeface="Calibri"/>
              </a:rPr>
              <a:t> </a:t>
            </a:r>
            <a:r>
              <a:rPr sz="2200" b="1" dirty="0">
                <a:latin typeface="Calibri"/>
                <a:cs typeface="Calibri"/>
              </a:rPr>
              <a:t>Ömer</a:t>
            </a:r>
            <a:r>
              <a:rPr sz="2200" b="1" spc="-55" dirty="0">
                <a:latin typeface="Calibri"/>
                <a:cs typeface="Calibri"/>
              </a:rPr>
              <a:t> </a:t>
            </a:r>
            <a:r>
              <a:rPr sz="2200" b="1" spc="-10" dirty="0">
                <a:latin typeface="Calibri"/>
                <a:cs typeface="Calibri"/>
              </a:rPr>
              <a:t>HAZMAN</a:t>
            </a:r>
            <a:endParaRPr sz="2200" dirty="0">
              <a:latin typeface="Calibri"/>
              <a:cs typeface="Calibri"/>
            </a:endParaRPr>
          </a:p>
          <a:p>
            <a:pPr algn="ctr">
              <a:lnSpc>
                <a:spcPct val="100000"/>
              </a:lnSpc>
            </a:pPr>
            <a:r>
              <a:rPr sz="2200" dirty="0" err="1" smtClean="0">
                <a:latin typeface="Calibri"/>
                <a:cs typeface="Calibri"/>
              </a:rPr>
              <a:t>Afyon</a:t>
            </a:r>
            <a:r>
              <a:rPr sz="2200" spc="-80" dirty="0" smtClean="0">
                <a:latin typeface="Calibri"/>
                <a:cs typeface="Calibri"/>
              </a:rPr>
              <a:t> </a:t>
            </a:r>
            <a:r>
              <a:rPr sz="2200" spc="-10" dirty="0">
                <a:latin typeface="Calibri"/>
                <a:cs typeface="Calibri"/>
              </a:rPr>
              <a:t>Kocatepe</a:t>
            </a:r>
            <a:r>
              <a:rPr sz="2200" spc="-65" dirty="0">
                <a:latin typeface="Calibri"/>
                <a:cs typeface="Calibri"/>
              </a:rPr>
              <a:t> </a:t>
            </a:r>
            <a:r>
              <a:rPr sz="2200" spc="-10" dirty="0">
                <a:latin typeface="Calibri"/>
                <a:cs typeface="Calibri"/>
              </a:rPr>
              <a:t>Üniversitesi</a:t>
            </a:r>
            <a:endParaRPr sz="2200" dirty="0">
              <a:latin typeface="Calibri"/>
              <a:cs typeface="Calibri"/>
            </a:endParaRPr>
          </a:p>
          <a:p>
            <a:pPr algn="ctr">
              <a:lnSpc>
                <a:spcPct val="100000"/>
              </a:lnSpc>
              <a:spcBef>
                <a:spcPts val="735"/>
              </a:spcBef>
            </a:pPr>
            <a:r>
              <a:rPr sz="2200" dirty="0">
                <a:latin typeface="Calibri"/>
                <a:cs typeface="Calibri"/>
              </a:rPr>
              <a:t>Fen</a:t>
            </a:r>
            <a:r>
              <a:rPr sz="2200" spc="-75" dirty="0">
                <a:latin typeface="Calibri"/>
                <a:cs typeface="Calibri"/>
              </a:rPr>
              <a:t> </a:t>
            </a:r>
            <a:r>
              <a:rPr sz="2200" spc="-10" dirty="0">
                <a:latin typeface="Calibri"/>
                <a:cs typeface="Calibri"/>
              </a:rPr>
              <a:t>Edebiyat</a:t>
            </a:r>
            <a:r>
              <a:rPr sz="2200" spc="-75" dirty="0">
                <a:latin typeface="Calibri"/>
                <a:cs typeface="Calibri"/>
              </a:rPr>
              <a:t> </a:t>
            </a:r>
            <a:r>
              <a:rPr sz="2200" spc="-10" dirty="0">
                <a:latin typeface="Calibri"/>
                <a:cs typeface="Calibri"/>
              </a:rPr>
              <a:t>Fakültesi</a:t>
            </a:r>
            <a:endParaRPr sz="2200" dirty="0">
              <a:latin typeface="Calibri"/>
              <a:cs typeface="Calibri"/>
            </a:endParaRPr>
          </a:p>
          <a:p>
            <a:pPr algn="ctr">
              <a:lnSpc>
                <a:spcPct val="100000"/>
              </a:lnSpc>
              <a:spcBef>
                <a:spcPts val="730"/>
              </a:spcBef>
            </a:pPr>
            <a:r>
              <a:rPr sz="2200" dirty="0">
                <a:latin typeface="Calibri"/>
                <a:cs typeface="Calibri"/>
              </a:rPr>
              <a:t>Kimya</a:t>
            </a:r>
            <a:r>
              <a:rPr sz="2200" spc="-85" dirty="0">
                <a:latin typeface="Calibri"/>
                <a:cs typeface="Calibri"/>
              </a:rPr>
              <a:t> </a:t>
            </a:r>
            <a:r>
              <a:rPr sz="2200" dirty="0">
                <a:latin typeface="Calibri"/>
                <a:cs typeface="Calibri"/>
              </a:rPr>
              <a:t>Bölüm</a:t>
            </a:r>
            <a:r>
              <a:rPr sz="2200" spc="-95" dirty="0">
                <a:latin typeface="Calibri"/>
                <a:cs typeface="Calibri"/>
              </a:rPr>
              <a:t> </a:t>
            </a:r>
            <a:r>
              <a:rPr sz="2200" spc="-10" dirty="0">
                <a:latin typeface="Calibri"/>
                <a:cs typeface="Calibri"/>
              </a:rPr>
              <a:t>Başkanı</a:t>
            </a:r>
            <a:endParaRPr sz="2200" dirty="0">
              <a:latin typeface="Calibri"/>
              <a:cs typeface="Calibri"/>
            </a:endParaRPr>
          </a:p>
        </p:txBody>
      </p:sp>
      <p:pic>
        <p:nvPicPr>
          <p:cNvPr id="4" name="object 4">
            <a:hlinkClick r:id="rId2"/>
          </p:cNvPr>
          <p:cNvPicPr/>
          <p:nvPr/>
        </p:nvPicPr>
        <p:blipFill>
          <a:blip r:embed="rId3" cstate="print"/>
          <a:stretch>
            <a:fillRect/>
          </a:stretch>
        </p:blipFill>
        <p:spPr>
          <a:xfrm>
            <a:off x="457200" y="239013"/>
            <a:ext cx="1914296" cy="1818387"/>
          </a:xfrm>
          <a:prstGeom prst="rect">
            <a:avLst/>
          </a:prstGeom>
        </p:spPr>
      </p:pic>
      <p:pic>
        <p:nvPicPr>
          <p:cNvPr id="6" name="object 6"/>
          <p:cNvPicPr/>
          <p:nvPr/>
        </p:nvPicPr>
        <p:blipFill>
          <a:blip r:embed="rId4" cstate="print"/>
          <a:stretch>
            <a:fillRect/>
          </a:stretch>
        </p:blipFill>
        <p:spPr>
          <a:xfrm>
            <a:off x="351307" y="3844544"/>
            <a:ext cx="2595880" cy="2175256"/>
          </a:xfrm>
          <a:prstGeom prst="rect">
            <a:avLst/>
          </a:prstGeom>
        </p:spPr>
      </p:pic>
      <p:pic>
        <p:nvPicPr>
          <p:cNvPr id="7" name="object 7"/>
          <p:cNvPicPr/>
          <p:nvPr/>
        </p:nvPicPr>
        <p:blipFill>
          <a:blip r:embed="rId5" cstate="print"/>
          <a:stretch>
            <a:fillRect/>
          </a:stretch>
        </p:blipFill>
        <p:spPr>
          <a:xfrm>
            <a:off x="8922384" y="3844544"/>
            <a:ext cx="3050031" cy="2175256"/>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9369" y="76200"/>
            <a:ext cx="2394807" cy="1981200"/>
          </a:xfrm>
          <a:prstGeom prst="rect">
            <a:avLst/>
          </a:prstGeom>
        </p:spPr>
      </p:pic>
      <p:pic>
        <p:nvPicPr>
          <p:cNvPr id="11" name="Resi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7454" y="5978455"/>
            <a:ext cx="1306146" cy="666134"/>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9659" y="5994738"/>
            <a:ext cx="1187941" cy="6335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94999"/>
            <a:ext cx="10638155" cy="2220595"/>
          </a:xfrm>
          <a:prstGeom prst="rect">
            <a:avLst/>
          </a:prstGeom>
        </p:spPr>
        <p:txBody>
          <a:bodyPr vert="horz" wrap="square" lIns="0" tIns="12065" rIns="0" bIns="0" rtlCol="0">
            <a:spAutoFit/>
          </a:bodyPr>
          <a:lstStyle/>
          <a:p>
            <a:pPr marL="12700" marR="5080" algn="just">
              <a:lnSpc>
                <a:spcPct val="150000"/>
              </a:lnSpc>
              <a:spcBef>
                <a:spcPts val="95"/>
              </a:spcBef>
            </a:pPr>
            <a:r>
              <a:rPr sz="2400" dirty="0">
                <a:latin typeface="Times New Roman"/>
                <a:cs typeface="Times New Roman"/>
              </a:rPr>
              <a:t>Câbir</a:t>
            </a:r>
            <a:r>
              <a:rPr sz="2400" spc="-10" dirty="0">
                <a:latin typeface="Times New Roman"/>
                <a:cs typeface="Times New Roman"/>
              </a:rPr>
              <a:t> </a:t>
            </a:r>
            <a:r>
              <a:rPr sz="2400" dirty="0">
                <a:solidFill>
                  <a:srgbClr val="161616"/>
                </a:solidFill>
                <a:latin typeface="Times New Roman"/>
                <a:cs typeface="Times New Roman"/>
              </a:rPr>
              <a:t>bin</a:t>
            </a:r>
            <a:r>
              <a:rPr sz="2400" spc="-5" dirty="0">
                <a:solidFill>
                  <a:srgbClr val="161616"/>
                </a:solidFill>
                <a:latin typeface="Times New Roman"/>
                <a:cs typeface="Times New Roman"/>
              </a:rPr>
              <a:t> </a:t>
            </a:r>
            <a:r>
              <a:rPr sz="2400" dirty="0">
                <a:solidFill>
                  <a:srgbClr val="161616"/>
                </a:solidFill>
                <a:latin typeface="Times New Roman"/>
                <a:cs typeface="Times New Roman"/>
              </a:rPr>
              <a:t>Hayyan</a:t>
            </a:r>
            <a:r>
              <a:rPr sz="2400" spc="-5" dirty="0">
                <a:solidFill>
                  <a:srgbClr val="161616"/>
                </a:solidFill>
                <a:latin typeface="Times New Roman"/>
                <a:cs typeface="Times New Roman"/>
              </a:rPr>
              <a:t> </a:t>
            </a:r>
            <a:r>
              <a:rPr sz="2400" dirty="0">
                <a:solidFill>
                  <a:srgbClr val="161616"/>
                </a:solidFill>
                <a:latin typeface="Times New Roman"/>
                <a:cs typeface="Times New Roman"/>
              </a:rPr>
              <a:t>asitlerin</a:t>
            </a:r>
            <a:r>
              <a:rPr sz="2400" spc="10" dirty="0">
                <a:solidFill>
                  <a:srgbClr val="161616"/>
                </a:solidFill>
                <a:latin typeface="Times New Roman"/>
                <a:cs typeface="Times New Roman"/>
              </a:rPr>
              <a:t> </a:t>
            </a:r>
            <a:r>
              <a:rPr sz="2400" dirty="0">
                <a:solidFill>
                  <a:srgbClr val="161616"/>
                </a:solidFill>
                <a:latin typeface="Times New Roman"/>
                <a:cs typeface="Times New Roman"/>
              </a:rPr>
              <a:t>nötralleşmesi</a:t>
            </a:r>
            <a:r>
              <a:rPr sz="2400" spc="10" dirty="0">
                <a:solidFill>
                  <a:srgbClr val="161616"/>
                </a:solidFill>
                <a:latin typeface="Times New Roman"/>
                <a:cs typeface="Times New Roman"/>
              </a:rPr>
              <a:t> </a:t>
            </a:r>
            <a:r>
              <a:rPr sz="2400" dirty="0">
                <a:solidFill>
                  <a:srgbClr val="161616"/>
                </a:solidFill>
                <a:latin typeface="Times New Roman"/>
                <a:cs typeface="Times New Roman"/>
              </a:rPr>
              <a:t>için</a:t>
            </a:r>
            <a:r>
              <a:rPr sz="2400" spc="-5" dirty="0">
                <a:solidFill>
                  <a:srgbClr val="161616"/>
                </a:solidFill>
                <a:latin typeface="Times New Roman"/>
                <a:cs typeface="Times New Roman"/>
              </a:rPr>
              <a:t> </a:t>
            </a:r>
            <a:r>
              <a:rPr sz="2400" dirty="0">
                <a:solidFill>
                  <a:srgbClr val="161616"/>
                </a:solidFill>
                <a:latin typeface="Times New Roman"/>
                <a:cs typeface="Times New Roman"/>
              </a:rPr>
              <a:t>belirli</a:t>
            </a:r>
            <a:r>
              <a:rPr sz="2400" spc="5" dirty="0">
                <a:solidFill>
                  <a:srgbClr val="161616"/>
                </a:solidFill>
                <a:latin typeface="Times New Roman"/>
                <a:cs typeface="Times New Roman"/>
              </a:rPr>
              <a:t> </a:t>
            </a:r>
            <a:r>
              <a:rPr sz="2400" dirty="0">
                <a:solidFill>
                  <a:srgbClr val="161616"/>
                </a:solidFill>
                <a:latin typeface="Times New Roman"/>
                <a:cs typeface="Times New Roman"/>
              </a:rPr>
              <a:t>miktarda</a:t>
            </a:r>
            <a:r>
              <a:rPr sz="2400" spc="-5" dirty="0">
                <a:solidFill>
                  <a:srgbClr val="161616"/>
                </a:solidFill>
                <a:latin typeface="Times New Roman"/>
                <a:cs typeface="Times New Roman"/>
              </a:rPr>
              <a:t> </a:t>
            </a:r>
            <a:r>
              <a:rPr sz="2400" dirty="0">
                <a:solidFill>
                  <a:srgbClr val="161616"/>
                </a:solidFill>
                <a:latin typeface="Times New Roman"/>
                <a:cs typeface="Times New Roman"/>
              </a:rPr>
              <a:t>baz</a:t>
            </a:r>
            <a:r>
              <a:rPr sz="2400" spc="10" dirty="0">
                <a:solidFill>
                  <a:srgbClr val="161616"/>
                </a:solidFill>
                <a:latin typeface="Times New Roman"/>
                <a:cs typeface="Times New Roman"/>
              </a:rPr>
              <a:t> </a:t>
            </a:r>
            <a:r>
              <a:rPr sz="2400" dirty="0">
                <a:solidFill>
                  <a:srgbClr val="161616"/>
                </a:solidFill>
                <a:latin typeface="Times New Roman"/>
                <a:cs typeface="Times New Roman"/>
              </a:rPr>
              <a:t>gerektiğini</a:t>
            </a:r>
            <a:r>
              <a:rPr sz="2400" spc="10" dirty="0">
                <a:solidFill>
                  <a:srgbClr val="161616"/>
                </a:solidFill>
                <a:latin typeface="Times New Roman"/>
                <a:cs typeface="Times New Roman"/>
              </a:rPr>
              <a:t> </a:t>
            </a:r>
            <a:r>
              <a:rPr sz="2400" dirty="0">
                <a:solidFill>
                  <a:srgbClr val="161616"/>
                </a:solidFill>
                <a:latin typeface="Times New Roman"/>
                <a:cs typeface="Times New Roman"/>
              </a:rPr>
              <a:t>buldu.</a:t>
            </a:r>
            <a:r>
              <a:rPr sz="2400" spc="-5" dirty="0">
                <a:solidFill>
                  <a:srgbClr val="161616"/>
                </a:solidFill>
                <a:latin typeface="Times New Roman"/>
                <a:cs typeface="Times New Roman"/>
              </a:rPr>
              <a:t> </a:t>
            </a:r>
            <a:r>
              <a:rPr sz="2400" spc="-25" dirty="0">
                <a:solidFill>
                  <a:srgbClr val="161616"/>
                </a:solidFill>
                <a:latin typeface="Times New Roman"/>
                <a:cs typeface="Times New Roman"/>
              </a:rPr>
              <a:t>Bu </a:t>
            </a:r>
            <a:r>
              <a:rPr sz="2400" dirty="0">
                <a:solidFill>
                  <a:srgbClr val="161616"/>
                </a:solidFill>
                <a:latin typeface="Times New Roman"/>
                <a:cs typeface="Times New Roman"/>
              </a:rPr>
              <a:t>keşfini,</a:t>
            </a:r>
            <a:r>
              <a:rPr sz="2400" spc="105" dirty="0">
                <a:solidFill>
                  <a:srgbClr val="161616"/>
                </a:solidFill>
                <a:latin typeface="Times New Roman"/>
                <a:cs typeface="Times New Roman"/>
              </a:rPr>
              <a:t> </a:t>
            </a:r>
            <a:r>
              <a:rPr sz="2400" dirty="0">
                <a:solidFill>
                  <a:srgbClr val="161616"/>
                </a:solidFill>
                <a:latin typeface="Times New Roman"/>
                <a:cs typeface="Times New Roman"/>
              </a:rPr>
              <a:t>“Katlı</a:t>
            </a:r>
            <a:r>
              <a:rPr sz="2400" spc="110" dirty="0">
                <a:solidFill>
                  <a:srgbClr val="161616"/>
                </a:solidFill>
                <a:latin typeface="Times New Roman"/>
                <a:cs typeface="Times New Roman"/>
              </a:rPr>
              <a:t> </a:t>
            </a:r>
            <a:r>
              <a:rPr sz="2400" dirty="0">
                <a:solidFill>
                  <a:srgbClr val="161616"/>
                </a:solidFill>
                <a:latin typeface="Times New Roman"/>
                <a:cs typeface="Times New Roman"/>
              </a:rPr>
              <a:t>Oranlar</a:t>
            </a:r>
            <a:r>
              <a:rPr sz="2400" spc="100" dirty="0">
                <a:solidFill>
                  <a:srgbClr val="161616"/>
                </a:solidFill>
                <a:latin typeface="Times New Roman"/>
                <a:cs typeface="Times New Roman"/>
              </a:rPr>
              <a:t> </a:t>
            </a:r>
            <a:r>
              <a:rPr sz="2400" dirty="0">
                <a:solidFill>
                  <a:srgbClr val="161616"/>
                </a:solidFill>
                <a:latin typeface="Times New Roman"/>
                <a:cs typeface="Times New Roman"/>
              </a:rPr>
              <a:t>Yasası”</a:t>
            </a:r>
            <a:r>
              <a:rPr sz="2400" spc="110" dirty="0">
                <a:solidFill>
                  <a:srgbClr val="161616"/>
                </a:solidFill>
                <a:latin typeface="Times New Roman"/>
                <a:cs typeface="Times New Roman"/>
              </a:rPr>
              <a:t> </a:t>
            </a:r>
            <a:r>
              <a:rPr sz="2400" dirty="0">
                <a:solidFill>
                  <a:srgbClr val="161616"/>
                </a:solidFill>
                <a:latin typeface="Times New Roman"/>
                <a:cs typeface="Times New Roman"/>
              </a:rPr>
              <a:t>ve</a:t>
            </a:r>
            <a:r>
              <a:rPr sz="2400" spc="114" dirty="0">
                <a:solidFill>
                  <a:srgbClr val="161616"/>
                </a:solidFill>
                <a:latin typeface="Times New Roman"/>
                <a:cs typeface="Times New Roman"/>
              </a:rPr>
              <a:t> </a:t>
            </a:r>
            <a:r>
              <a:rPr sz="2400" dirty="0">
                <a:solidFill>
                  <a:srgbClr val="161616"/>
                </a:solidFill>
                <a:latin typeface="Times New Roman"/>
                <a:cs typeface="Times New Roman"/>
              </a:rPr>
              <a:t>J.</a:t>
            </a:r>
            <a:r>
              <a:rPr sz="2400" spc="120" dirty="0">
                <a:solidFill>
                  <a:srgbClr val="161616"/>
                </a:solidFill>
                <a:latin typeface="Times New Roman"/>
                <a:cs typeface="Times New Roman"/>
              </a:rPr>
              <a:t> </a:t>
            </a:r>
            <a:r>
              <a:rPr sz="2400" dirty="0">
                <a:solidFill>
                  <a:srgbClr val="161616"/>
                </a:solidFill>
                <a:latin typeface="Times New Roman"/>
                <a:cs typeface="Times New Roman"/>
              </a:rPr>
              <a:t>Dalton‟un</a:t>
            </a:r>
            <a:r>
              <a:rPr sz="2400" spc="105" dirty="0">
                <a:solidFill>
                  <a:srgbClr val="161616"/>
                </a:solidFill>
                <a:latin typeface="Times New Roman"/>
                <a:cs typeface="Times New Roman"/>
              </a:rPr>
              <a:t> </a:t>
            </a:r>
            <a:r>
              <a:rPr sz="2400" dirty="0">
                <a:solidFill>
                  <a:srgbClr val="161616"/>
                </a:solidFill>
                <a:latin typeface="Times New Roman"/>
                <a:cs typeface="Times New Roman"/>
              </a:rPr>
              <a:t>Atom</a:t>
            </a:r>
            <a:r>
              <a:rPr sz="2400" spc="90" dirty="0">
                <a:solidFill>
                  <a:srgbClr val="161616"/>
                </a:solidFill>
                <a:latin typeface="Times New Roman"/>
                <a:cs typeface="Times New Roman"/>
              </a:rPr>
              <a:t> </a:t>
            </a:r>
            <a:r>
              <a:rPr sz="2400" spc="-20" dirty="0">
                <a:solidFill>
                  <a:srgbClr val="161616"/>
                </a:solidFill>
                <a:latin typeface="Times New Roman"/>
                <a:cs typeface="Times New Roman"/>
              </a:rPr>
              <a:t>Teorisi‟nden</a:t>
            </a:r>
            <a:r>
              <a:rPr sz="2400" spc="120" dirty="0">
                <a:solidFill>
                  <a:srgbClr val="161616"/>
                </a:solidFill>
                <a:latin typeface="Times New Roman"/>
                <a:cs typeface="Times New Roman"/>
              </a:rPr>
              <a:t> </a:t>
            </a:r>
            <a:r>
              <a:rPr sz="2400" dirty="0">
                <a:solidFill>
                  <a:srgbClr val="161616"/>
                </a:solidFill>
                <a:latin typeface="Times New Roman"/>
                <a:cs typeface="Times New Roman"/>
              </a:rPr>
              <a:t>bin</a:t>
            </a:r>
            <a:r>
              <a:rPr sz="2400" spc="120" dirty="0">
                <a:solidFill>
                  <a:srgbClr val="161616"/>
                </a:solidFill>
                <a:latin typeface="Times New Roman"/>
                <a:cs typeface="Times New Roman"/>
              </a:rPr>
              <a:t> </a:t>
            </a:r>
            <a:r>
              <a:rPr sz="2400" dirty="0">
                <a:solidFill>
                  <a:srgbClr val="161616"/>
                </a:solidFill>
                <a:latin typeface="Times New Roman"/>
                <a:cs typeface="Times New Roman"/>
              </a:rPr>
              <a:t>yıl</a:t>
            </a:r>
            <a:r>
              <a:rPr sz="2400" spc="114" dirty="0">
                <a:solidFill>
                  <a:srgbClr val="161616"/>
                </a:solidFill>
                <a:latin typeface="Times New Roman"/>
                <a:cs typeface="Times New Roman"/>
              </a:rPr>
              <a:t> </a:t>
            </a:r>
            <a:r>
              <a:rPr sz="2400" dirty="0">
                <a:solidFill>
                  <a:srgbClr val="161616"/>
                </a:solidFill>
                <a:latin typeface="Times New Roman"/>
                <a:cs typeface="Times New Roman"/>
              </a:rPr>
              <a:t>önce</a:t>
            </a:r>
            <a:r>
              <a:rPr sz="2400" spc="114" dirty="0">
                <a:solidFill>
                  <a:srgbClr val="161616"/>
                </a:solidFill>
                <a:latin typeface="Times New Roman"/>
                <a:cs typeface="Times New Roman"/>
              </a:rPr>
              <a:t> </a:t>
            </a:r>
            <a:r>
              <a:rPr sz="2400" spc="-10" dirty="0">
                <a:solidFill>
                  <a:srgbClr val="161616"/>
                </a:solidFill>
                <a:latin typeface="Times New Roman"/>
                <a:cs typeface="Times New Roman"/>
              </a:rPr>
              <a:t>yaptı. </a:t>
            </a:r>
            <a:r>
              <a:rPr sz="2400" dirty="0">
                <a:solidFill>
                  <a:srgbClr val="161616"/>
                </a:solidFill>
                <a:latin typeface="Times New Roman"/>
                <a:cs typeface="Times New Roman"/>
              </a:rPr>
              <a:t>Asitleri</a:t>
            </a:r>
            <a:r>
              <a:rPr sz="2400" spc="275" dirty="0">
                <a:solidFill>
                  <a:srgbClr val="161616"/>
                </a:solidFill>
                <a:latin typeface="Times New Roman"/>
                <a:cs typeface="Times New Roman"/>
              </a:rPr>
              <a:t> </a:t>
            </a:r>
            <a:r>
              <a:rPr sz="2400" dirty="0">
                <a:solidFill>
                  <a:srgbClr val="161616"/>
                </a:solidFill>
                <a:latin typeface="Times New Roman"/>
                <a:cs typeface="Times New Roman"/>
              </a:rPr>
              <a:t>nötralleştiren</a:t>
            </a:r>
            <a:r>
              <a:rPr sz="2400" spc="280" dirty="0">
                <a:solidFill>
                  <a:srgbClr val="161616"/>
                </a:solidFill>
                <a:latin typeface="Times New Roman"/>
                <a:cs typeface="Times New Roman"/>
              </a:rPr>
              <a:t> </a:t>
            </a:r>
            <a:r>
              <a:rPr sz="2400" dirty="0">
                <a:solidFill>
                  <a:srgbClr val="161616"/>
                </a:solidFill>
                <a:latin typeface="Times New Roman"/>
                <a:cs typeface="Times New Roman"/>
              </a:rPr>
              <a:t>maddere</a:t>
            </a:r>
            <a:r>
              <a:rPr sz="2400" spc="290" dirty="0">
                <a:solidFill>
                  <a:srgbClr val="161616"/>
                </a:solidFill>
                <a:latin typeface="Times New Roman"/>
                <a:cs typeface="Times New Roman"/>
              </a:rPr>
              <a:t> </a:t>
            </a:r>
            <a:r>
              <a:rPr sz="2400" dirty="0">
                <a:solidFill>
                  <a:srgbClr val="161616"/>
                </a:solidFill>
                <a:latin typeface="Times New Roman"/>
                <a:cs typeface="Times New Roman"/>
              </a:rPr>
              <a:t>bazik</a:t>
            </a:r>
            <a:r>
              <a:rPr sz="2400" spc="275" dirty="0">
                <a:solidFill>
                  <a:srgbClr val="161616"/>
                </a:solidFill>
                <a:latin typeface="Times New Roman"/>
                <a:cs typeface="Times New Roman"/>
              </a:rPr>
              <a:t> </a:t>
            </a:r>
            <a:r>
              <a:rPr sz="2400" dirty="0">
                <a:solidFill>
                  <a:srgbClr val="161616"/>
                </a:solidFill>
                <a:latin typeface="Times New Roman"/>
                <a:cs typeface="Times New Roman"/>
              </a:rPr>
              <a:t>madde</a:t>
            </a:r>
            <a:r>
              <a:rPr sz="2400" spc="295" dirty="0">
                <a:solidFill>
                  <a:srgbClr val="161616"/>
                </a:solidFill>
                <a:latin typeface="Times New Roman"/>
                <a:cs typeface="Times New Roman"/>
              </a:rPr>
              <a:t> </a:t>
            </a:r>
            <a:r>
              <a:rPr sz="2400" dirty="0">
                <a:solidFill>
                  <a:srgbClr val="161616"/>
                </a:solidFill>
                <a:latin typeface="Times New Roman"/>
                <a:cs typeface="Times New Roman"/>
              </a:rPr>
              <a:t>anlamına</a:t>
            </a:r>
            <a:r>
              <a:rPr sz="2400" spc="295" dirty="0">
                <a:solidFill>
                  <a:srgbClr val="161616"/>
                </a:solidFill>
                <a:latin typeface="Times New Roman"/>
                <a:cs typeface="Times New Roman"/>
              </a:rPr>
              <a:t> </a:t>
            </a:r>
            <a:r>
              <a:rPr sz="2400" dirty="0">
                <a:solidFill>
                  <a:srgbClr val="161616"/>
                </a:solidFill>
                <a:latin typeface="Times New Roman"/>
                <a:cs typeface="Times New Roman"/>
              </a:rPr>
              <a:t>gelen</a:t>
            </a:r>
            <a:r>
              <a:rPr sz="2400" spc="285" dirty="0">
                <a:solidFill>
                  <a:srgbClr val="161616"/>
                </a:solidFill>
                <a:latin typeface="Times New Roman"/>
                <a:cs typeface="Times New Roman"/>
              </a:rPr>
              <a:t> </a:t>
            </a:r>
            <a:r>
              <a:rPr sz="2400" dirty="0">
                <a:solidFill>
                  <a:srgbClr val="161616"/>
                </a:solidFill>
                <a:latin typeface="Times New Roman"/>
                <a:cs typeface="Times New Roman"/>
              </a:rPr>
              <a:t>ve</a:t>
            </a:r>
            <a:r>
              <a:rPr sz="2400" spc="285" dirty="0">
                <a:solidFill>
                  <a:srgbClr val="161616"/>
                </a:solidFill>
                <a:latin typeface="Times New Roman"/>
                <a:cs typeface="Times New Roman"/>
              </a:rPr>
              <a:t> </a:t>
            </a:r>
            <a:r>
              <a:rPr sz="2400" dirty="0">
                <a:solidFill>
                  <a:srgbClr val="161616"/>
                </a:solidFill>
                <a:latin typeface="Times New Roman"/>
                <a:cs typeface="Times New Roman"/>
              </a:rPr>
              <a:t>halen</a:t>
            </a:r>
            <a:r>
              <a:rPr sz="2400" spc="285" dirty="0">
                <a:solidFill>
                  <a:srgbClr val="161616"/>
                </a:solidFill>
                <a:latin typeface="Times New Roman"/>
                <a:cs typeface="Times New Roman"/>
              </a:rPr>
              <a:t> </a:t>
            </a:r>
            <a:r>
              <a:rPr sz="2400" dirty="0">
                <a:solidFill>
                  <a:srgbClr val="161616"/>
                </a:solidFill>
                <a:latin typeface="Times New Roman"/>
                <a:cs typeface="Times New Roman"/>
              </a:rPr>
              <a:t>günümüzde</a:t>
            </a:r>
            <a:r>
              <a:rPr sz="2400" spc="300" dirty="0">
                <a:solidFill>
                  <a:srgbClr val="161616"/>
                </a:solidFill>
                <a:latin typeface="Times New Roman"/>
                <a:cs typeface="Times New Roman"/>
              </a:rPr>
              <a:t> </a:t>
            </a:r>
            <a:r>
              <a:rPr sz="2400" spc="-25" dirty="0">
                <a:solidFill>
                  <a:srgbClr val="161616"/>
                </a:solidFill>
                <a:latin typeface="Times New Roman"/>
                <a:cs typeface="Times New Roman"/>
              </a:rPr>
              <a:t>de </a:t>
            </a:r>
            <a:r>
              <a:rPr sz="2400" dirty="0">
                <a:solidFill>
                  <a:srgbClr val="161616"/>
                </a:solidFill>
                <a:latin typeface="Times New Roman"/>
                <a:cs typeface="Times New Roman"/>
              </a:rPr>
              <a:t>kullanılan</a:t>
            </a:r>
            <a:r>
              <a:rPr sz="2400" spc="-45" dirty="0">
                <a:solidFill>
                  <a:srgbClr val="161616"/>
                </a:solidFill>
                <a:latin typeface="Times New Roman"/>
                <a:cs typeface="Times New Roman"/>
              </a:rPr>
              <a:t> </a:t>
            </a:r>
            <a:r>
              <a:rPr sz="2400" dirty="0">
                <a:solidFill>
                  <a:srgbClr val="161616"/>
                </a:solidFill>
                <a:latin typeface="Times New Roman"/>
                <a:cs typeface="Times New Roman"/>
              </a:rPr>
              <a:t>«alkali»</a:t>
            </a:r>
            <a:r>
              <a:rPr sz="2400" spc="-30" dirty="0">
                <a:solidFill>
                  <a:srgbClr val="161616"/>
                </a:solidFill>
                <a:latin typeface="Times New Roman"/>
                <a:cs typeface="Times New Roman"/>
              </a:rPr>
              <a:t> </a:t>
            </a:r>
            <a:r>
              <a:rPr sz="2400" dirty="0">
                <a:solidFill>
                  <a:srgbClr val="161616"/>
                </a:solidFill>
                <a:latin typeface="Times New Roman"/>
                <a:cs typeface="Times New Roman"/>
              </a:rPr>
              <a:t>ismini </a:t>
            </a:r>
            <a:r>
              <a:rPr sz="2400" spc="-10" dirty="0">
                <a:solidFill>
                  <a:srgbClr val="161616"/>
                </a:solidFill>
                <a:latin typeface="Times New Roman"/>
                <a:cs typeface="Times New Roman"/>
              </a:rPr>
              <a:t>verdi.</a:t>
            </a:r>
            <a:endParaRPr sz="2400">
              <a:latin typeface="Times New Roman"/>
              <a:cs typeface="Times New Roman"/>
            </a:endParaRPr>
          </a:p>
        </p:txBody>
      </p:sp>
      <p:grpSp>
        <p:nvGrpSpPr>
          <p:cNvPr id="3" name="object 3"/>
          <p:cNvGrpSpPr/>
          <p:nvPr/>
        </p:nvGrpSpPr>
        <p:grpSpPr>
          <a:xfrm>
            <a:off x="3045222" y="3881545"/>
            <a:ext cx="1332230" cy="138430"/>
            <a:chOff x="3045222" y="3881545"/>
            <a:chExt cx="1332230" cy="138430"/>
          </a:xfrm>
        </p:grpSpPr>
        <p:sp>
          <p:nvSpPr>
            <p:cNvPr id="4" name="object 4"/>
            <p:cNvSpPr/>
            <p:nvPr/>
          </p:nvSpPr>
          <p:spPr>
            <a:xfrm>
              <a:off x="3045222" y="3943248"/>
              <a:ext cx="1099820" cy="17145"/>
            </a:xfrm>
            <a:custGeom>
              <a:avLst/>
              <a:gdLst/>
              <a:ahLst/>
              <a:cxnLst/>
              <a:rect l="l" t="t" r="r" b="b"/>
              <a:pathLst>
                <a:path w="1099820" h="17145">
                  <a:moveTo>
                    <a:pt x="1099264" y="0"/>
                  </a:moveTo>
                  <a:lnTo>
                    <a:pt x="0" y="0"/>
                  </a:lnTo>
                  <a:lnTo>
                    <a:pt x="0" y="17016"/>
                  </a:lnTo>
                  <a:lnTo>
                    <a:pt x="1099264" y="17016"/>
                  </a:lnTo>
                  <a:lnTo>
                    <a:pt x="1099264" y="0"/>
                  </a:lnTo>
                  <a:close/>
                </a:path>
              </a:pathLst>
            </a:custGeom>
            <a:solidFill>
              <a:srgbClr val="000000"/>
            </a:solidFill>
          </p:spPr>
          <p:txBody>
            <a:bodyPr wrap="square" lIns="0" tIns="0" rIns="0" bIns="0" rtlCol="0"/>
            <a:lstStyle/>
            <a:p>
              <a:endParaRPr/>
            </a:p>
          </p:txBody>
        </p:sp>
        <p:sp>
          <p:nvSpPr>
            <p:cNvPr id="5" name="object 5"/>
            <p:cNvSpPr/>
            <p:nvPr/>
          </p:nvSpPr>
          <p:spPr>
            <a:xfrm>
              <a:off x="4109073" y="3882787"/>
              <a:ext cx="266700" cy="135890"/>
            </a:xfrm>
            <a:custGeom>
              <a:avLst/>
              <a:gdLst/>
              <a:ahLst/>
              <a:cxnLst/>
              <a:rect l="l" t="t" r="r" b="b"/>
              <a:pathLst>
                <a:path w="266700" h="135889">
                  <a:moveTo>
                    <a:pt x="266673" y="68969"/>
                  </a:moveTo>
                  <a:lnTo>
                    <a:pt x="225005" y="79413"/>
                  </a:lnTo>
                  <a:lnTo>
                    <a:pt x="133336" y="102390"/>
                  </a:lnTo>
                  <a:lnTo>
                    <a:pt x="41667" y="125367"/>
                  </a:lnTo>
                  <a:lnTo>
                    <a:pt x="0" y="135811"/>
                  </a:lnTo>
                  <a:lnTo>
                    <a:pt x="5194" y="129482"/>
                  </a:lnTo>
                  <a:lnTo>
                    <a:pt x="16622" y="113364"/>
                  </a:lnTo>
                  <a:lnTo>
                    <a:pt x="28050" y="91759"/>
                  </a:lnTo>
                  <a:lnTo>
                    <a:pt x="33245" y="68969"/>
                  </a:lnTo>
                  <a:lnTo>
                    <a:pt x="28050" y="45458"/>
                  </a:lnTo>
                  <a:lnTo>
                    <a:pt x="16622" y="23164"/>
                  </a:lnTo>
                  <a:lnTo>
                    <a:pt x="5194" y="6531"/>
                  </a:lnTo>
                  <a:lnTo>
                    <a:pt x="0" y="0"/>
                  </a:lnTo>
                  <a:lnTo>
                    <a:pt x="41667" y="10776"/>
                  </a:lnTo>
                  <a:lnTo>
                    <a:pt x="133336" y="34484"/>
                  </a:lnTo>
                  <a:lnTo>
                    <a:pt x="225005" y="58192"/>
                  </a:lnTo>
                  <a:lnTo>
                    <a:pt x="266673" y="68969"/>
                  </a:lnTo>
                  <a:close/>
                </a:path>
              </a:pathLst>
            </a:custGeom>
            <a:ln w="3175">
              <a:solidFill>
                <a:srgbClr val="000000"/>
              </a:solidFill>
            </a:ln>
          </p:spPr>
          <p:txBody>
            <a:bodyPr wrap="square" lIns="0" tIns="0" rIns="0" bIns="0" rtlCol="0"/>
            <a:lstStyle/>
            <a:p>
              <a:endParaRPr/>
            </a:p>
          </p:txBody>
        </p:sp>
        <p:sp>
          <p:nvSpPr>
            <p:cNvPr id="6" name="object 6"/>
            <p:cNvSpPr/>
            <p:nvPr/>
          </p:nvSpPr>
          <p:spPr>
            <a:xfrm>
              <a:off x="4109073" y="3882787"/>
              <a:ext cx="266700" cy="135890"/>
            </a:xfrm>
            <a:custGeom>
              <a:avLst/>
              <a:gdLst/>
              <a:ahLst/>
              <a:cxnLst/>
              <a:rect l="l" t="t" r="r" b="b"/>
              <a:pathLst>
                <a:path w="266700" h="135889">
                  <a:moveTo>
                    <a:pt x="0" y="0"/>
                  </a:moveTo>
                  <a:lnTo>
                    <a:pt x="5194" y="6531"/>
                  </a:lnTo>
                  <a:lnTo>
                    <a:pt x="16622" y="23164"/>
                  </a:lnTo>
                  <a:lnTo>
                    <a:pt x="28050" y="45458"/>
                  </a:lnTo>
                  <a:lnTo>
                    <a:pt x="33245" y="68969"/>
                  </a:lnTo>
                  <a:lnTo>
                    <a:pt x="28050" y="91759"/>
                  </a:lnTo>
                  <a:lnTo>
                    <a:pt x="16622" y="113364"/>
                  </a:lnTo>
                  <a:lnTo>
                    <a:pt x="5194" y="129482"/>
                  </a:lnTo>
                  <a:lnTo>
                    <a:pt x="0" y="135811"/>
                  </a:lnTo>
                  <a:lnTo>
                    <a:pt x="266673" y="68969"/>
                  </a:lnTo>
                  <a:lnTo>
                    <a:pt x="0" y="0"/>
                  </a:lnTo>
                  <a:close/>
                </a:path>
              </a:pathLst>
            </a:custGeom>
            <a:solidFill>
              <a:srgbClr val="000000"/>
            </a:solidFill>
          </p:spPr>
          <p:txBody>
            <a:bodyPr wrap="square" lIns="0" tIns="0" rIns="0" bIns="0" rtlCol="0"/>
            <a:lstStyle/>
            <a:p>
              <a:endParaRPr/>
            </a:p>
          </p:txBody>
        </p:sp>
      </p:grpSp>
      <p:sp>
        <p:nvSpPr>
          <p:cNvPr id="7" name="object 7"/>
          <p:cNvSpPr/>
          <p:nvPr/>
        </p:nvSpPr>
        <p:spPr>
          <a:xfrm>
            <a:off x="4735045" y="3808500"/>
            <a:ext cx="430530" cy="186690"/>
          </a:xfrm>
          <a:custGeom>
            <a:avLst/>
            <a:gdLst/>
            <a:ahLst/>
            <a:cxnLst/>
            <a:rect l="l" t="t" r="r" b="b"/>
            <a:pathLst>
              <a:path w="430529" h="186689">
                <a:moveTo>
                  <a:pt x="213516" y="56597"/>
                </a:moveTo>
                <a:lnTo>
                  <a:pt x="162137" y="56597"/>
                </a:lnTo>
                <a:lnTo>
                  <a:pt x="162137" y="61577"/>
                </a:lnTo>
                <a:lnTo>
                  <a:pt x="167826" y="62286"/>
                </a:lnTo>
                <a:lnTo>
                  <a:pt x="171382" y="63811"/>
                </a:lnTo>
                <a:lnTo>
                  <a:pt x="174937" y="68473"/>
                </a:lnTo>
                <a:lnTo>
                  <a:pt x="175826" y="74393"/>
                </a:lnTo>
                <a:lnTo>
                  <a:pt x="175826" y="133773"/>
                </a:lnTo>
                <a:lnTo>
                  <a:pt x="175996" y="143846"/>
                </a:lnTo>
                <a:lnTo>
                  <a:pt x="195205" y="183900"/>
                </a:lnTo>
                <a:lnTo>
                  <a:pt x="201605" y="186063"/>
                </a:lnTo>
                <a:lnTo>
                  <a:pt x="216183" y="186063"/>
                </a:lnTo>
                <a:lnTo>
                  <a:pt x="222939" y="184432"/>
                </a:lnTo>
                <a:lnTo>
                  <a:pt x="235028" y="177891"/>
                </a:lnTo>
                <a:lnTo>
                  <a:pt x="240895" y="172662"/>
                </a:lnTo>
                <a:lnTo>
                  <a:pt x="245009" y="167788"/>
                </a:lnTo>
                <a:lnTo>
                  <a:pt x="222939" y="167788"/>
                </a:lnTo>
                <a:lnTo>
                  <a:pt x="220628" y="167114"/>
                </a:lnTo>
                <a:lnTo>
                  <a:pt x="213592" y="152289"/>
                </a:lnTo>
                <a:lnTo>
                  <a:pt x="213516" y="56597"/>
                </a:lnTo>
                <a:close/>
              </a:path>
              <a:path w="430529" h="186689">
                <a:moveTo>
                  <a:pt x="129958" y="177324"/>
                </a:moveTo>
                <a:lnTo>
                  <a:pt x="34134" y="177324"/>
                </a:lnTo>
                <a:lnTo>
                  <a:pt x="34134" y="182305"/>
                </a:lnTo>
                <a:lnTo>
                  <a:pt x="129958" y="182305"/>
                </a:lnTo>
                <a:lnTo>
                  <a:pt x="129958" y="177324"/>
                </a:lnTo>
                <a:close/>
              </a:path>
              <a:path w="430529" h="186689">
                <a:moveTo>
                  <a:pt x="284941" y="165501"/>
                </a:moveTo>
                <a:lnTo>
                  <a:pt x="246939" y="165501"/>
                </a:lnTo>
                <a:lnTo>
                  <a:pt x="246939" y="182305"/>
                </a:lnTo>
                <a:lnTo>
                  <a:pt x="298319" y="182305"/>
                </a:lnTo>
                <a:lnTo>
                  <a:pt x="298319" y="177466"/>
                </a:lnTo>
                <a:lnTo>
                  <a:pt x="292807" y="176828"/>
                </a:lnTo>
                <a:lnTo>
                  <a:pt x="289252" y="175339"/>
                </a:lnTo>
                <a:lnTo>
                  <a:pt x="285696" y="170588"/>
                </a:lnTo>
                <a:lnTo>
                  <a:pt x="284941" y="165501"/>
                </a:lnTo>
                <a:close/>
              </a:path>
              <a:path w="430529" h="186689">
                <a:moveTo>
                  <a:pt x="104002" y="10475"/>
                </a:moveTo>
                <a:lnTo>
                  <a:pt x="60090" y="10475"/>
                </a:lnTo>
                <a:lnTo>
                  <a:pt x="60073" y="160432"/>
                </a:lnTo>
                <a:lnTo>
                  <a:pt x="59557" y="165891"/>
                </a:lnTo>
                <a:lnTo>
                  <a:pt x="58668" y="168054"/>
                </a:lnTo>
                <a:lnTo>
                  <a:pt x="57245" y="171102"/>
                </a:lnTo>
                <a:lnTo>
                  <a:pt x="55468" y="173247"/>
                </a:lnTo>
                <a:lnTo>
                  <a:pt x="53156" y="174506"/>
                </a:lnTo>
                <a:lnTo>
                  <a:pt x="49779" y="176385"/>
                </a:lnTo>
                <a:lnTo>
                  <a:pt x="45512" y="177324"/>
                </a:lnTo>
                <a:lnTo>
                  <a:pt x="118580" y="177324"/>
                </a:lnTo>
                <a:lnTo>
                  <a:pt x="114491" y="176455"/>
                </a:lnTo>
                <a:lnTo>
                  <a:pt x="108447" y="172964"/>
                </a:lnTo>
                <a:lnTo>
                  <a:pt x="106491" y="170925"/>
                </a:lnTo>
                <a:lnTo>
                  <a:pt x="104358" y="166263"/>
                </a:lnTo>
                <a:lnTo>
                  <a:pt x="104125" y="162452"/>
                </a:lnTo>
                <a:lnTo>
                  <a:pt x="104002" y="10475"/>
                </a:lnTo>
                <a:close/>
              </a:path>
              <a:path w="430529" h="186689">
                <a:moveTo>
                  <a:pt x="284807" y="56597"/>
                </a:moveTo>
                <a:lnTo>
                  <a:pt x="233428" y="56597"/>
                </a:lnTo>
                <a:lnTo>
                  <a:pt x="233428" y="61577"/>
                </a:lnTo>
                <a:lnTo>
                  <a:pt x="238939" y="62286"/>
                </a:lnTo>
                <a:lnTo>
                  <a:pt x="242673" y="63811"/>
                </a:lnTo>
                <a:lnTo>
                  <a:pt x="244273" y="66133"/>
                </a:lnTo>
                <a:lnTo>
                  <a:pt x="246050" y="68473"/>
                </a:lnTo>
                <a:lnTo>
                  <a:pt x="246939" y="74393"/>
                </a:lnTo>
                <a:lnTo>
                  <a:pt x="246939" y="151108"/>
                </a:lnTo>
                <a:lnTo>
                  <a:pt x="241961" y="158198"/>
                </a:lnTo>
                <a:lnTo>
                  <a:pt x="237695" y="162896"/>
                </a:lnTo>
                <a:lnTo>
                  <a:pt x="233961" y="165235"/>
                </a:lnTo>
                <a:lnTo>
                  <a:pt x="231472" y="166937"/>
                </a:lnTo>
                <a:lnTo>
                  <a:pt x="228450" y="167788"/>
                </a:lnTo>
                <a:lnTo>
                  <a:pt x="245009" y="167788"/>
                </a:lnTo>
                <a:lnTo>
                  <a:pt x="246939" y="165501"/>
                </a:lnTo>
                <a:lnTo>
                  <a:pt x="284941" y="165501"/>
                </a:lnTo>
                <a:lnTo>
                  <a:pt x="284902" y="165235"/>
                </a:lnTo>
                <a:lnTo>
                  <a:pt x="284807" y="56597"/>
                </a:lnTo>
                <a:close/>
              </a:path>
              <a:path w="430529" h="186689">
                <a:moveTo>
                  <a:pt x="164271" y="0"/>
                </a:moveTo>
                <a:lnTo>
                  <a:pt x="0" y="0"/>
                </a:lnTo>
                <a:lnTo>
                  <a:pt x="0" y="49329"/>
                </a:lnTo>
                <a:lnTo>
                  <a:pt x="5155" y="49329"/>
                </a:lnTo>
                <a:lnTo>
                  <a:pt x="7289" y="39831"/>
                </a:lnTo>
                <a:lnTo>
                  <a:pt x="10489" y="31489"/>
                </a:lnTo>
                <a:lnTo>
                  <a:pt x="46934" y="10475"/>
                </a:lnTo>
                <a:lnTo>
                  <a:pt x="164271" y="10475"/>
                </a:lnTo>
                <a:lnTo>
                  <a:pt x="164271" y="0"/>
                </a:lnTo>
                <a:close/>
              </a:path>
              <a:path w="430529" h="186689">
                <a:moveTo>
                  <a:pt x="164271" y="10475"/>
                </a:moveTo>
                <a:lnTo>
                  <a:pt x="126047" y="10475"/>
                </a:lnTo>
                <a:lnTo>
                  <a:pt x="132092" y="11291"/>
                </a:lnTo>
                <a:lnTo>
                  <a:pt x="135470" y="12904"/>
                </a:lnTo>
                <a:lnTo>
                  <a:pt x="159470" y="49329"/>
                </a:lnTo>
                <a:lnTo>
                  <a:pt x="164271" y="49329"/>
                </a:lnTo>
                <a:lnTo>
                  <a:pt x="164271" y="10475"/>
                </a:lnTo>
                <a:close/>
              </a:path>
              <a:path w="430529" h="186689">
                <a:moveTo>
                  <a:pt x="427282" y="64803"/>
                </a:moveTo>
                <a:lnTo>
                  <a:pt x="384010" y="64803"/>
                </a:lnTo>
                <a:lnTo>
                  <a:pt x="314674" y="179345"/>
                </a:lnTo>
                <a:lnTo>
                  <a:pt x="314674" y="182305"/>
                </a:lnTo>
                <a:lnTo>
                  <a:pt x="424366" y="182305"/>
                </a:lnTo>
                <a:lnTo>
                  <a:pt x="425150" y="173690"/>
                </a:lnTo>
                <a:lnTo>
                  <a:pt x="361254" y="173690"/>
                </a:lnTo>
                <a:lnTo>
                  <a:pt x="427282" y="64803"/>
                </a:lnTo>
                <a:close/>
              </a:path>
              <a:path w="430529" h="186689">
                <a:moveTo>
                  <a:pt x="428278" y="139285"/>
                </a:moveTo>
                <a:lnTo>
                  <a:pt x="424366" y="139285"/>
                </a:lnTo>
                <a:lnTo>
                  <a:pt x="421172" y="148332"/>
                </a:lnTo>
                <a:lnTo>
                  <a:pt x="417211" y="155850"/>
                </a:lnTo>
                <a:lnTo>
                  <a:pt x="381821" y="173228"/>
                </a:lnTo>
                <a:lnTo>
                  <a:pt x="369787" y="173690"/>
                </a:lnTo>
                <a:lnTo>
                  <a:pt x="425150" y="173690"/>
                </a:lnTo>
                <a:lnTo>
                  <a:pt x="428278" y="139285"/>
                </a:lnTo>
                <a:close/>
              </a:path>
              <a:path w="430529" h="186689">
                <a:moveTo>
                  <a:pt x="430055" y="56597"/>
                </a:moveTo>
                <a:lnTo>
                  <a:pt x="323919" y="56597"/>
                </a:lnTo>
                <a:lnTo>
                  <a:pt x="323919" y="93164"/>
                </a:lnTo>
                <a:lnTo>
                  <a:pt x="328542" y="93164"/>
                </a:lnTo>
                <a:lnTo>
                  <a:pt x="331030" y="84284"/>
                </a:lnTo>
                <a:lnTo>
                  <a:pt x="333519" y="78133"/>
                </a:lnTo>
                <a:lnTo>
                  <a:pt x="338142" y="71220"/>
                </a:lnTo>
                <a:lnTo>
                  <a:pt x="341164" y="68721"/>
                </a:lnTo>
                <a:lnTo>
                  <a:pt x="345075" y="67143"/>
                </a:lnTo>
                <a:lnTo>
                  <a:pt x="348809" y="65583"/>
                </a:lnTo>
                <a:lnTo>
                  <a:pt x="355031" y="64803"/>
                </a:lnTo>
                <a:lnTo>
                  <a:pt x="427282" y="64803"/>
                </a:lnTo>
                <a:lnTo>
                  <a:pt x="430055" y="60230"/>
                </a:lnTo>
                <a:lnTo>
                  <a:pt x="430055" y="56597"/>
                </a:lnTo>
                <a:close/>
              </a:path>
            </a:pathLst>
          </a:custGeom>
          <a:solidFill>
            <a:srgbClr val="000000"/>
          </a:solidFill>
        </p:spPr>
        <p:txBody>
          <a:bodyPr wrap="square" lIns="0" tIns="0" rIns="0" bIns="0" rtlCol="0"/>
          <a:lstStyle/>
          <a:p>
            <a:endParaRPr/>
          </a:p>
        </p:txBody>
      </p:sp>
      <p:sp>
        <p:nvSpPr>
          <p:cNvPr id="8" name="object 8"/>
          <p:cNvSpPr/>
          <p:nvPr/>
        </p:nvSpPr>
        <p:spPr>
          <a:xfrm>
            <a:off x="5275859" y="3826395"/>
            <a:ext cx="147955" cy="146050"/>
          </a:xfrm>
          <a:custGeom>
            <a:avLst/>
            <a:gdLst/>
            <a:ahLst/>
            <a:cxnLst/>
            <a:rect l="l" t="t" r="r" b="b"/>
            <a:pathLst>
              <a:path w="147954" h="146050">
                <a:moveTo>
                  <a:pt x="147370" y="64668"/>
                </a:moveTo>
                <a:lnTo>
                  <a:pt x="82486" y="64668"/>
                </a:lnTo>
                <a:lnTo>
                  <a:pt x="82486" y="0"/>
                </a:lnTo>
                <a:lnTo>
                  <a:pt x="64884" y="0"/>
                </a:lnTo>
                <a:lnTo>
                  <a:pt x="64884" y="64668"/>
                </a:lnTo>
                <a:lnTo>
                  <a:pt x="0" y="64668"/>
                </a:lnTo>
                <a:lnTo>
                  <a:pt x="0" y="82423"/>
                </a:lnTo>
                <a:lnTo>
                  <a:pt x="64884" y="82423"/>
                </a:lnTo>
                <a:lnTo>
                  <a:pt x="64884" y="145834"/>
                </a:lnTo>
                <a:lnTo>
                  <a:pt x="82486" y="145834"/>
                </a:lnTo>
                <a:lnTo>
                  <a:pt x="82486" y="82423"/>
                </a:lnTo>
                <a:lnTo>
                  <a:pt x="147370" y="82423"/>
                </a:lnTo>
                <a:lnTo>
                  <a:pt x="147370" y="64668"/>
                </a:lnTo>
                <a:close/>
              </a:path>
            </a:pathLst>
          </a:custGeom>
          <a:solidFill>
            <a:srgbClr val="000000"/>
          </a:solidFill>
        </p:spPr>
        <p:txBody>
          <a:bodyPr wrap="square" lIns="0" tIns="0" rIns="0" bIns="0" rtlCol="0"/>
          <a:lstStyle/>
          <a:p>
            <a:endParaRPr/>
          </a:p>
        </p:txBody>
      </p:sp>
      <p:sp>
        <p:nvSpPr>
          <p:cNvPr id="9" name="object 9"/>
          <p:cNvSpPr/>
          <p:nvPr/>
        </p:nvSpPr>
        <p:spPr>
          <a:xfrm>
            <a:off x="5517999" y="3804334"/>
            <a:ext cx="288925" cy="191135"/>
          </a:xfrm>
          <a:custGeom>
            <a:avLst/>
            <a:gdLst/>
            <a:ahLst/>
            <a:cxnLst/>
            <a:rect l="l" t="t" r="r" b="b"/>
            <a:pathLst>
              <a:path w="288925" h="191135">
                <a:moveTo>
                  <a:pt x="52478" y="179752"/>
                </a:moveTo>
                <a:lnTo>
                  <a:pt x="21511" y="179752"/>
                </a:lnTo>
                <a:lnTo>
                  <a:pt x="25067" y="180639"/>
                </a:lnTo>
                <a:lnTo>
                  <a:pt x="36978" y="185655"/>
                </a:lnTo>
                <a:lnTo>
                  <a:pt x="43556" y="187853"/>
                </a:lnTo>
                <a:lnTo>
                  <a:pt x="53690" y="190193"/>
                </a:lnTo>
                <a:lnTo>
                  <a:pt x="59201" y="190778"/>
                </a:lnTo>
                <a:lnTo>
                  <a:pt x="64890" y="190778"/>
                </a:lnTo>
                <a:lnTo>
                  <a:pt x="78024" y="189747"/>
                </a:lnTo>
                <a:lnTo>
                  <a:pt x="89957" y="186656"/>
                </a:lnTo>
                <a:lnTo>
                  <a:pt x="100691" y="181505"/>
                </a:lnTo>
                <a:lnTo>
                  <a:pt x="100876" y="181365"/>
                </a:lnTo>
                <a:lnTo>
                  <a:pt x="64179" y="181365"/>
                </a:lnTo>
                <a:lnTo>
                  <a:pt x="54609" y="180412"/>
                </a:lnTo>
                <a:lnTo>
                  <a:pt x="52478" y="179752"/>
                </a:lnTo>
                <a:close/>
              </a:path>
              <a:path w="288925" h="191135">
                <a:moveTo>
                  <a:pt x="4977" y="121790"/>
                </a:moveTo>
                <a:lnTo>
                  <a:pt x="0" y="121790"/>
                </a:lnTo>
                <a:lnTo>
                  <a:pt x="0" y="190636"/>
                </a:lnTo>
                <a:lnTo>
                  <a:pt x="4977" y="190636"/>
                </a:lnTo>
                <a:lnTo>
                  <a:pt x="6577" y="186967"/>
                </a:lnTo>
                <a:lnTo>
                  <a:pt x="8711" y="184219"/>
                </a:lnTo>
                <a:lnTo>
                  <a:pt x="11200" y="182429"/>
                </a:lnTo>
                <a:lnTo>
                  <a:pt x="13867" y="180639"/>
                </a:lnTo>
                <a:lnTo>
                  <a:pt x="16355" y="179752"/>
                </a:lnTo>
                <a:lnTo>
                  <a:pt x="52478" y="179752"/>
                </a:lnTo>
                <a:lnTo>
                  <a:pt x="45356" y="177550"/>
                </a:lnTo>
                <a:lnTo>
                  <a:pt x="13622" y="147397"/>
                </a:lnTo>
                <a:lnTo>
                  <a:pt x="8608" y="135457"/>
                </a:lnTo>
                <a:lnTo>
                  <a:pt x="4977" y="121790"/>
                </a:lnTo>
                <a:close/>
              </a:path>
              <a:path w="288925" h="191135">
                <a:moveTo>
                  <a:pt x="62579" y="0"/>
                </a:moveTo>
                <a:lnTo>
                  <a:pt x="56534" y="0"/>
                </a:lnTo>
                <a:lnTo>
                  <a:pt x="44903" y="957"/>
                </a:lnTo>
                <a:lnTo>
                  <a:pt x="9075" y="23385"/>
                </a:lnTo>
                <a:lnTo>
                  <a:pt x="0" y="52431"/>
                </a:lnTo>
                <a:lnTo>
                  <a:pt x="0" y="60939"/>
                </a:lnTo>
                <a:lnTo>
                  <a:pt x="22756" y="95043"/>
                </a:lnTo>
                <a:lnTo>
                  <a:pt x="66829" y="120045"/>
                </a:lnTo>
                <a:lnTo>
                  <a:pt x="73690" y="123796"/>
                </a:lnTo>
                <a:lnTo>
                  <a:pt x="97247" y="149761"/>
                </a:lnTo>
                <a:lnTo>
                  <a:pt x="97247" y="161318"/>
                </a:lnTo>
                <a:lnTo>
                  <a:pt x="64179" y="181365"/>
                </a:lnTo>
                <a:lnTo>
                  <a:pt x="100876" y="181365"/>
                </a:lnTo>
                <a:lnTo>
                  <a:pt x="127050" y="146002"/>
                </a:lnTo>
                <a:lnTo>
                  <a:pt x="128132" y="135457"/>
                </a:lnTo>
                <a:lnTo>
                  <a:pt x="128079" y="133702"/>
                </a:lnTo>
                <a:lnTo>
                  <a:pt x="110255" y="95882"/>
                </a:lnTo>
                <a:lnTo>
                  <a:pt x="73779" y="73258"/>
                </a:lnTo>
                <a:lnTo>
                  <a:pt x="63348" y="68047"/>
                </a:lnTo>
                <a:lnTo>
                  <a:pt x="55001" y="63689"/>
                </a:lnTo>
                <a:lnTo>
                  <a:pt x="29156" y="38304"/>
                </a:lnTo>
                <a:lnTo>
                  <a:pt x="29156" y="27917"/>
                </a:lnTo>
                <a:lnTo>
                  <a:pt x="31823" y="22280"/>
                </a:lnTo>
                <a:lnTo>
                  <a:pt x="42490" y="12514"/>
                </a:lnTo>
                <a:lnTo>
                  <a:pt x="49779" y="10068"/>
                </a:lnTo>
                <a:lnTo>
                  <a:pt x="93270" y="10068"/>
                </a:lnTo>
                <a:lnTo>
                  <a:pt x="83202" y="5211"/>
                </a:lnTo>
                <a:lnTo>
                  <a:pt x="78046" y="3226"/>
                </a:lnTo>
                <a:lnTo>
                  <a:pt x="68268" y="709"/>
                </a:lnTo>
                <a:lnTo>
                  <a:pt x="62579" y="0"/>
                </a:lnTo>
                <a:close/>
              </a:path>
              <a:path w="288925" h="191135">
                <a:moveTo>
                  <a:pt x="93270" y="10068"/>
                </a:moveTo>
                <a:lnTo>
                  <a:pt x="59023" y="10068"/>
                </a:lnTo>
                <a:lnTo>
                  <a:pt x="67790" y="10938"/>
                </a:lnTo>
                <a:lnTo>
                  <a:pt x="76224" y="13548"/>
                </a:lnTo>
                <a:lnTo>
                  <a:pt x="104558" y="40139"/>
                </a:lnTo>
                <a:lnTo>
                  <a:pt x="111291" y="60762"/>
                </a:lnTo>
                <a:lnTo>
                  <a:pt x="116803" y="60762"/>
                </a:lnTo>
                <a:lnTo>
                  <a:pt x="115673" y="12496"/>
                </a:lnTo>
                <a:lnTo>
                  <a:pt x="99558" y="12496"/>
                </a:lnTo>
                <a:lnTo>
                  <a:pt x="95291" y="11042"/>
                </a:lnTo>
                <a:lnTo>
                  <a:pt x="93270" y="10068"/>
                </a:lnTo>
                <a:close/>
              </a:path>
              <a:path w="288925" h="191135">
                <a:moveTo>
                  <a:pt x="115380" y="0"/>
                </a:moveTo>
                <a:lnTo>
                  <a:pt x="111291" y="0"/>
                </a:lnTo>
                <a:lnTo>
                  <a:pt x="110225" y="5459"/>
                </a:lnTo>
                <a:lnTo>
                  <a:pt x="108980" y="8915"/>
                </a:lnTo>
                <a:lnTo>
                  <a:pt x="106136" y="11769"/>
                </a:lnTo>
                <a:lnTo>
                  <a:pt x="104358" y="12496"/>
                </a:lnTo>
                <a:lnTo>
                  <a:pt x="115673" y="12496"/>
                </a:lnTo>
                <a:lnTo>
                  <a:pt x="115380" y="0"/>
                </a:lnTo>
                <a:close/>
              </a:path>
              <a:path w="288925" h="191135">
                <a:moveTo>
                  <a:pt x="203738" y="60762"/>
                </a:moveTo>
                <a:lnTo>
                  <a:pt x="152359" y="60762"/>
                </a:lnTo>
                <a:lnTo>
                  <a:pt x="152359" y="65743"/>
                </a:lnTo>
                <a:lnTo>
                  <a:pt x="157870" y="66452"/>
                </a:lnTo>
                <a:lnTo>
                  <a:pt x="161604" y="67976"/>
                </a:lnTo>
                <a:lnTo>
                  <a:pt x="163382" y="70298"/>
                </a:lnTo>
                <a:lnTo>
                  <a:pt x="164982" y="72638"/>
                </a:lnTo>
                <a:lnTo>
                  <a:pt x="165871" y="78558"/>
                </a:lnTo>
                <a:lnTo>
                  <a:pt x="165871" y="137938"/>
                </a:lnTo>
                <a:lnTo>
                  <a:pt x="166065" y="148012"/>
                </a:lnTo>
                <a:lnTo>
                  <a:pt x="185427" y="188066"/>
                </a:lnTo>
                <a:lnTo>
                  <a:pt x="191649" y="190228"/>
                </a:lnTo>
                <a:lnTo>
                  <a:pt x="206227" y="190228"/>
                </a:lnTo>
                <a:lnTo>
                  <a:pt x="212983" y="188597"/>
                </a:lnTo>
                <a:lnTo>
                  <a:pt x="225072" y="182057"/>
                </a:lnTo>
                <a:lnTo>
                  <a:pt x="231117" y="176828"/>
                </a:lnTo>
                <a:lnTo>
                  <a:pt x="235231" y="171953"/>
                </a:lnTo>
                <a:lnTo>
                  <a:pt x="212983" y="171953"/>
                </a:lnTo>
                <a:lnTo>
                  <a:pt x="210850" y="171280"/>
                </a:lnTo>
                <a:lnTo>
                  <a:pt x="209072" y="169933"/>
                </a:lnTo>
                <a:lnTo>
                  <a:pt x="207116" y="168585"/>
                </a:lnTo>
                <a:lnTo>
                  <a:pt x="205872" y="166618"/>
                </a:lnTo>
                <a:lnTo>
                  <a:pt x="204094" y="161424"/>
                </a:lnTo>
                <a:lnTo>
                  <a:pt x="203789" y="156455"/>
                </a:lnTo>
                <a:lnTo>
                  <a:pt x="203738" y="60762"/>
                </a:lnTo>
                <a:close/>
              </a:path>
              <a:path w="288925" h="191135">
                <a:moveTo>
                  <a:pt x="274985" y="169667"/>
                </a:moveTo>
                <a:lnTo>
                  <a:pt x="237161" y="169667"/>
                </a:lnTo>
                <a:lnTo>
                  <a:pt x="237161" y="186470"/>
                </a:lnTo>
                <a:lnTo>
                  <a:pt x="288540" y="186470"/>
                </a:lnTo>
                <a:lnTo>
                  <a:pt x="288540" y="181631"/>
                </a:lnTo>
                <a:lnTo>
                  <a:pt x="283029" y="180993"/>
                </a:lnTo>
                <a:lnTo>
                  <a:pt x="279474" y="179504"/>
                </a:lnTo>
                <a:lnTo>
                  <a:pt x="277518" y="177129"/>
                </a:lnTo>
                <a:lnTo>
                  <a:pt x="275740" y="174754"/>
                </a:lnTo>
                <a:lnTo>
                  <a:pt x="274985" y="169667"/>
                </a:lnTo>
                <a:close/>
              </a:path>
              <a:path w="288925" h="191135">
                <a:moveTo>
                  <a:pt x="274851" y="60762"/>
                </a:moveTo>
                <a:lnTo>
                  <a:pt x="223472" y="60762"/>
                </a:lnTo>
                <a:lnTo>
                  <a:pt x="223472" y="65743"/>
                </a:lnTo>
                <a:lnTo>
                  <a:pt x="229161" y="66452"/>
                </a:lnTo>
                <a:lnTo>
                  <a:pt x="232717" y="67976"/>
                </a:lnTo>
                <a:lnTo>
                  <a:pt x="236272" y="72638"/>
                </a:lnTo>
                <a:lnTo>
                  <a:pt x="237161" y="78558"/>
                </a:lnTo>
                <a:lnTo>
                  <a:pt x="237161" y="155274"/>
                </a:lnTo>
                <a:lnTo>
                  <a:pt x="218672" y="171953"/>
                </a:lnTo>
                <a:lnTo>
                  <a:pt x="235231" y="171953"/>
                </a:lnTo>
                <a:lnTo>
                  <a:pt x="237161" y="169667"/>
                </a:lnTo>
                <a:lnTo>
                  <a:pt x="274985" y="169667"/>
                </a:lnTo>
                <a:lnTo>
                  <a:pt x="274946" y="169401"/>
                </a:lnTo>
                <a:lnTo>
                  <a:pt x="274851" y="60762"/>
                </a:lnTo>
                <a:close/>
              </a:path>
            </a:pathLst>
          </a:custGeom>
          <a:solidFill>
            <a:srgbClr val="000000"/>
          </a:solidFill>
        </p:spPr>
        <p:txBody>
          <a:bodyPr wrap="square" lIns="0" tIns="0" rIns="0" bIns="0" rtlCol="0"/>
          <a:lstStyle/>
          <a:p>
            <a:endParaRPr/>
          </a:p>
        </p:txBody>
      </p:sp>
      <p:sp>
        <p:nvSpPr>
          <p:cNvPr id="10" name="object 10"/>
          <p:cNvSpPr/>
          <p:nvPr/>
        </p:nvSpPr>
        <p:spPr>
          <a:xfrm>
            <a:off x="1407223" y="3804192"/>
            <a:ext cx="482600" cy="190500"/>
          </a:xfrm>
          <a:custGeom>
            <a:avLst/>
            <a:gdLst/>
            <a:ahLst/>
            <a:cxnLst/>
            <a:rect l="l" t="t" r="r" b="b"/>
            <a:pathLst>
              <a:path w="482600" h="190500">
                <a:moveTo>
                  <a:pt x="99789" y="531"/>
                </a:moveTo>
                <a:lnTo>
                  <a:pt x="97229" y="531"/>
                </a:lnTo>
                <a:lnTo>
                  <a:pt x="31823" y="146003"/>
                </a:lnTo>
                <a:lnTo>
                  <a:pt x="27356" y="155538"/>
                </a:lnTo>
                <a:lnTo>
                  <a:pt x="0" y="181631"/>
                </a:lnTo>
                <a:lnTo>
                  <a:pt x="0" y="186612"/>
                </a:lnTo>
                <a:lnTo>
                  <a:pt x="60819" y="186612"/>
                </a:lnTo>
                <a:lnTo>
                  <a:pt x="60819" y="181631"/>
                </a:lnTo>
                <a:lnTo>
                  <a:pt x="51290" y="180922"/>
                </a:lnTo>
                <a:lnTo>
                  <a:pt x="45298" y="179841"/>
                </a:lnTo>
                <a:lnTo>
                  <a:pt x="42881" y="178405"/>
                </a:lnTo>
                <a:lnTo>
                  <a:pt x="38738" y="175995"/>
                </a:lnTo>
                <a:lnTo>
                  <a:pt x="36676" y="172219"/>
                </a:lnTo>
                <a:lnTo>
                  <a:pt x="36676" y="163268"/>
                </a:lnTo>
                <a:lnTo>
                  <a:pt x="37938" y="158376"/>
                </a:lnTo>
                <a:lnTo>
                  <a:pt x="40445" y="152455"/>
                </a:lnTo>
                <a:lnTo>
                  <a:pt x="48143" y="134712"/>
                </a:lnTo>
                <a:lnTo>
                  <a:pt x="158966" y="134712"/>
                </a:lnTo>
                <a:lnTo>
                  <a:pt x="154581" y="124768"/>
                </a:lnTo>
                <a:lnTo>
                  <a:pt x="52854" y="124768"/>
                </a:lnTo>
                <a:lnTo>
                  <a:pt x="80908" y="61985"/>
                </a:lnTo>
                <a:lnTo>
                  <a:pt x="126892" y="61985"/>
                </a:lnTo>
                <a:lnTo>
                  <a:pt x="99789" y="531"/>
                </a:lnTo>
                <a:close/>
              </a:path>
              <a:path w="482600" h="190500">
                <a:moveTo>
                  <a:pt x="158966" y="134712"/>
                </a:moveTo>
                <a:lnTo>
                  <a:pt x="112731" y="134712"/>
                </a:lnTo>
                <a:lnTo>
                  <a:pt x="124963" y="163356"/>
                </a:lnTo>
                <a:lnTo>
                  <a:pt x="126296" y="166707"/>
                </a:lnTo>
                <a:lnTo>
                  <a:pt x="126492" y="167522"/>
                </a:lnTo>
                <a:lnTo>
                  <a:pt x="127035" y="169284"/>
                </a:lnTo>
                <a:lnTo>
                  <a:pt x="127292" y="170872"/>
                </a:lnTo>
                <a:lnTo>
                  <a:pt x="127292" y="175179"/>
                </a:lnTo>
                <a:lnTo>
                  <a:pt x="126296" y="177235"/>
                </a:lnTo>
                <a:lnTo>
                  <a:pt x="124323" y="178671"/>
                </a:lnTo>
                <a:lnTo>
                  <a:pt x="121443" y="180656"/>
                </a:lnTo>
                <a:lnTo>
                  <a:pt x="116465" y="181631"/>
                </a:lnTo>
                <a:lnTo>
                  <a:pt x="105709" y="181631"/>
                </a:lnTo>
                <a:lnTo>
                  <a:pt x="105709" y="186612"/>
                </a:lnTo>
                <a:lnTo>
                  <a:pt x="194174" y="186612"/>
                </a:lnTo>
                <a:lnTo>
                  <a:pt x="194174" y="181631"/>
                </a:lnTo>
                <a:lnTo>
                  <a:pt x="188609" y="181188"/>
                </a:lnTo>
                <a:lnTo>
                  <a:pt x="184289" y="179575"/>
                </a:lnTo>
                <a:lnTo>
                  <a:pt x="165728" y="150045"/>
                </a:lnTo>
                <a:lnTo>
                  <a:pt x="158966" y="134712"/>
                </a:lnTo>
                <a:close/>
              </a:path>
              <a:path w="482600" h="190500">
                <a:moveTo>
                  <a:pt x="126892" y="61985"/>
                </a:moveTo>
                <a:lnTo>
                  <a:pt x="80908" y="61985"/>
                </a:lnTo>
                <a:lnTo>
                  <a:pt x="108145" y="124768"/>
                </a:lnTo>
                <a:lnTo>
                  <a:pt x="154581" y="124768"/>
                </a:lnTo>
                <a:lnTo>
                  <a:pt x="126892" y="61985"/>
                </a:lnTo>
                <a:close/>
              </a:path>
              <a:path w="482600" h="190500">
                <a:moveTo>
                  <a:pt x="283882" y="183244"/>
                </a:moveTo>
                <a:lnTo>
                  <a:pt x="230903" y="183244"/>
                </a:lnTo>
                <a:lnTo>
                  <a:pt x="232735" y="183741"/>
                </a:lnTo>
                <a:lnTo>
                  <a:pt x="245499" y="188491"/>
                </a:lnTo>
                <a:lnTo>
                  <a:pt x="253553" y="190370"/>
                </a:lnTo>
                <a:lnTo>
                  <a:pt x="267313" y="190370"/>
                </a:lnTo>
                <a:lnTo>
                  <a:pt x="274371" y="188580"/>
                </a:lnTo>
                <a:lnTo>
                  <a:pt x="283882" y="183244"/>
                </a:lnTo>
                <a:close/>
              </a:path>
              <a:path w="482600" h="190500">
                <a:moveTo>
                  <a:pt x="220468" y="144798"/>
                </a:moveTo>
                <a:lnTo>
                  <a:pt x="215881" y="144798"/>
                </a:lnTo>
                <a:lnTo>
                  <a:pt x="218050" y="189962"/>
                </a:lnTo>
                <a:lnTo>
                  <a:pt x="222494" y="189962"/>
                </a:lnTo>
                <a:lnTo>
                  <a:pt x="224468" y="185495"/>
                </a:lnTo>
                <a:lnTo>
                  <a:pt x="226939" y="183244"/>
                </a:lnTo>
                <a:lnTo>
                  <a:pt x="283882" y="183244"/>
                </a:lnTo>
                <a:lnTo>
                  <a:pt x="287136" y="181419"/>
                </a:lnTo>
                <a:lnTo>
                  <a:pt x="288223" y="180284"/>
                </a:lnTo>
                <a:lnTo>
                  <a:pt x="250851" y="180284"/>
                </a:lnTo>
                <a:lnTo>
                  <a:pt x="244184" y="177324"/>
                </a:lnTo>
                <a:lnTo>
                  <a:pt x="237126" y="171421"/>
                </a:lnTo>
                <a:lnTo>
                  <a:pt x="232115" y="166427"/>
                </a:lnTo>
                <a:lnTo>
                  <a:pt x="227670" y="160323"/>
                </a:lnTo>
                <a:lnTo>
                  <a:pt x="223788" y="153113"/>
                </a:lnTo>
                <a:lnTo>
                  <a:pt x="220468" y="144798"/>
                </a:lnTo>
                <a:close/>
              </a:path>
              <a:path w="482600" h="190500">
                <a:moveTo>
                  <a:pt x="260077" y="57146"/>
                </a:moveTo>
                <a:lnTo>
                  <a:pt x="253233" y="57146"/>
                </a:lnTo>
                <a:lnTo>
                  <a:pt x="244289" y="57881"/>
                </a:lnTo>
                <a:lnTo>
                  <a:pt x="214765" y="88099"/>
                </a:lnTo>
                <a:lnTo>
                  <a:pt x="214139" y="95185"/>
                </a:lnTo>
                <a:lnTo>
                  <a:pt x="214695" y="101699"/>
                </a:lnTo>
                <a:lnTo>
                  <a:pt x="240323" y="134600"/>
                </a:lnTo>
                <a:lnTo>
                  <a:pt x="259082" y="147669"/>
                </a:lnTo>
                <a:lnTo>
                  <a:pt x="265109" y="152420"/>
                </a:lnTo>
                <a:lnTo>
                  <a:pt x="270496" y="158695"/>
                </a:lnTo>
                <a:lnTo>
                  <a:pt x="271847" y="162417"/>
                </a:lnTo>
                <a:lnTo>
                  <a:pt x="271847" y="170482"/>
                </a:lnTo>
                <a:lnTo>
                  <a:pt x="270478" y="173673"/>
                </a:lnTo>
                <a:lnTo>
                  <a:pt x="265002" y="178972"/>
                </a:lnTo>
                <a:lnTo>
                  <a:pt x="261464" y="180284"/>
                </a:lnTo>
                <a:lnTo>
                  <a:pt x="288223" y="180284"/>
                </a:lnTo>
                <a:lnTo>
                  <a:pt x="292078" y="176261"/>
                </a:lnTo>
                <a:lnTo>
                  <a:pt x="299083" y="162807"/>
                </a:lnTo>
                <a:lnTo>
                  <a:pt x="300843" y="155947"/>
                </a:lnTo>
                <a:lnTo>
                  <a:pt x="300843" y="141253"/>
                </a:lnTo>
                <a:lnTo>
                  <a:pt x="268469" y="105341"/>
                </a:lnTo>
                <a:lnTo>
                  <a:pt x="259532" y="99144"/>
                </a:lnTo>
                <a:lnTo>
                  <a:pt x="252533" y="93926"/>
                </a:lnTo>
                <a:lnTo>
                  <a:pt x="247471" y="89693"/>
                </a:lnTo>
                <a:lnTo>
                  <a:pt x="244344" y="86446"/>
                </a:lnTo>
                <a:lnTo>
                  <a:pt x="242548" y="84213"/>
                </a:lnTo>
                <a:lnTo>
                  <a:pt x="241641" y="81873"/>
                </a:lnTo>
                <a:lnTo>
                  <a:pt x="241641" y="76236"/>
                </a:lnTo>
                <a:lnTo>
                  <a:pt x="242939" y="73383"/>
                </a:lnTo>
                <a:lnTo>
                  <a:pt x="248166" y="68455"/>
                </a:lnTo>
                <a:lnTo>
                  <a:pt x="251313" y="67214"/>
                </a:lnTo>
                <a:lnTo>
                  <a:pt x="292666" y="67214"/>
                </a:lnTo>
                <a:lnTo>
                  <a:pt x="292520" y="64130"/>
                </a:lnTo>
                <a:lnTo>
                  <a:pt x="277465" y="64130"/>
                </a:lnTo>
                <a:lnTo>
                  <a:pt x="275491" y="63456"/>
                </a:lnTo>
                <a:lnTo>
                  <a:pt x="273056" y="62109"/>
                </a:lnTo>
                <a:lnTo>
                  <a:pt x="266673" y="58795"/>
                </a:lnTo>
                <a:lnTo>
                  <a:pt x="260077" y="57146"/>
                </a:lnTo>
                <a:close/>
              </a:path>
              <a:path w="482600" h="190500">
                <a:moveTo>
                  <a:pt x="292666" y="67214"/>
                </a:moveTo>
                <a:lnTo>
                  <a:pt x="260842" y="67214"/>
                </a:lnTo>
                <a:lnTo>
                  <a:pt x="266709" y="69554"/>
                </a:lnTo>
                <a:lnTo>
                  <a:pt x="272593" y="74216"/>
                </a:lnTo>
                <a:lnTo>
                  <a:pt x="276970" y="78467"/>
                </a:lnTo>
                <a:lnTo>
                  <a:pt x="281271" y="84228"/>
                </a:lnTo>
                <a:lnTo>
                  <a:pt x="285496" y="91502"/>
                </a:lnTo>
                <a:lnTo>
                  <a:pt x="289643" y="100290"/>
                </a:lnTo>
                <a:lnTo>
                  <a:pt x="294230" y="100290"/>
                </a:lnTo>
                <a:lnTo>
                  <a:pt x="292666" y="67214"/>
                </a:lnTo>
                <a:close/>
              </a:path>
              <a:path w="482600" h="190500">
                <a:moveTo>
                  <a:pt x="292203" y="57412"/>
                </a:moveTo>
                <a:lnTo>
                  <a:pt x="287634" y="57412"/>
                </a:lnTo>
                <a:lnTo>
                  <a:pt x="285465" y="60549"/>
                </a:lnTo>
                <a:lnTo>
                  <a:pt x="283900" y="62446"/>
                </a:lnTo>
                <a:lnTo>
                  <a:pt x="281909" y="63793"/>
                </a:lnTo>
                <a:lnTo>
                  <a:pt x="280611" y="64130"/>
                </a:lnTo>
                <a:lnTo>
                  <a:pt x="292520" y="64130"/>
                </a:lnTo>
                <a:lnTo>
                  <a:pt x="292203" y="57412"/>
                </a:lnTo>
                <a:close/>
              </a:path>
              <a:path w="482600" h="190500">
                <a:moveTo>
                  <a:pt x="359405" y="0"/>
                </a:moveTo>
                <a:lnTo>
                  <a:pt x="347813" y="0"/>
                </a:lnTo>
                <a:lnTo>
                  <a:pt x="342906" y="2038"/>
                </a:lnTo>
                <a:lnTo>
                  <a:pt x="334817" y="10192"/>
                </a:lnTo>
                <a:lnTo>
                  <a:pt x="332791" y="15102"/>
                </a:lnTo>
                <a:lnTo>
                  <a:pt x="332791" y="26570"/>
                </a:lnTo>
                <a:lnTo>
                  <a:pt x="334817" y="31462"/>
                </a:lnTo>
                <a:lnTo>
                  <a:pt x="342906" y="39527"/>
                </a:lnTo>
                <a:lnTo>
                  <a:pt x="347813" y="41548"/>
                </a:lnTo>
                <a:lnTo>
                  <a:pt x="359316" y="41548"/>
                </a:lnTo>
                <a:lnTo>
                  <a:pt x="364240" y="39527"/>
                </a:lnTo>
                <a:lnTo>
                  <a:pt x="372418" y="31462"/>
                </a:lnTo>
                <a:lnTo>
                  <a:pt x="374463" y="26570"/>
                </a:lnTo>
                <a:lnTo>
                  <a:pt x="374463" y="15102"/>
                </a:lnTo>
                <a:lnTo>
                  <a:pt x="372436" y="10192"/>
                </a:lnTo>
                <a:lnTo>
                  <a:pt x="364347" y="2038"/>
                </a:lnTo>
                <a:lnTo>
                  <a:pt x="359405" y="0"/>
                </a:lnTo>
                <a:close/>
              </a:path>
              <a:path w="482600" h="190500">
                <a:moveTo>
                  <a:pt x="372436" y="60904"/>
                </a:moveTo>
                <a:lnTo>
                  <a:pt x="319581" y="60904"/>
                </a:lnTo>
                <a:lnTo>
                  <a:pt x="319581" y="65885"/>
                </a:lnTo>
                <a:lnTo>
                  <a:pt x="325519" y="66239"/>
                </a:lnTo>
                <a:lnTo>
                  <a:pt x="329519" y="67639"/>
                </a:lnTo>
                <a:lnTo>
                  <a:pt x="333662" y="72585"/>
                </a:lnTo>
                <a:lnTo>
                  <a:pt x="334693" y="78239"/>
                </a:lnTo>
                <a:lnTo>
                  <a:pt x="334693" y="169401"/>
                </a:lnTo>
                <a:lnTo>
                  <a:pt x="319581" y="181773"/>
                </a:lnTo>
                <a:lnTo>
                  <a:pt x="319581" y="186612"/>
                </a:lnTo>
                <a:lnTo>
                  <a:pt x="387690" y="186612"/>
                </a:lnTo>
                <a:lnTo>
                  <a:pt x="387690" y="181773"/>
                </a:lnTo>
                <a:lnTo>
                  <a:pt x="381663" y="181419"/>
                </a:lnTo>
                <a:lnTo>
                  <a:pt x="377595" y="179983"/>
                </a:lnTo>
                <a:lnTo>
                  <a:pt x="373485" y="175073"/>
                </a:lnTo>
                <a:lnTo>
                  <a:pt x="372436" y="169401"/>
                </a:lnTo>
                <a:lnTo>
                  <a:pt x="372436" y="60904"/>
                </a:lnTo>
                <a:close/>
              </a:path>
              <a:path w="482600" h="190500">
                <a:moveTo>
                  <a:pt x="452278" y="74216"/>
                </a:moveTo>
                <a:lnTo>
                  <a:pt x="414517" y="74216"/>
                </a:lnTo>
                <a:lnTo>
                  <a:pt x="414517" y="155557"/>
                </a:lnTo>
                <a:lnTo>
                  <a:pt x="414962" y="163800"/>
                </a:lnTo>
                <a:lnTo>
                  <a:pt x="415868" y="166848"/>
                </a:lnTo>
                <a:lnTo>
                  <a:pt x="417397" y="172308"/>
                </a:lnTo>
                <a:lnTo>
                  <a:pt x="420917" y="177271"/>
                </a:lnTo>
                <a:lnTo>
                  <a:pt x="431975" y="186134"/>
                </a:lnTo>
                <a:lnTo>
                  <a:pt x="438749" y="188349"/>
                </a:lnTo>
                <a:lnTo>
                  <a:pt x="446749" y="188349"/>
                </a:lnTo>
                <a:lnTo>
                  <a:pt x="458166" y="186737"/>
                </a:lnTo>
                <a:lnTo>
                  <a:pt x="467883" y="181899"/>
                </a:lnTo>
                <a:lnTo>
                  <a:pt x="475900" y="173835"/>
                </a:lnTo>
                <a:lnTo>
                  <a:pt x="476427" y="172893"/>
                </a:lnTo>
                <a:lnTo>
                  <a:pt x="460136" y="172893"/>
                </a:lnTo>
                <a:lnTo>
                  <a:pt x="458572" y="172255"/>
                </a:lnTo>
                <a:lnTo>
                  <a:pt x="455158" y="169649"/>
                </a:lnTo>
                <a:lnTo>
                  <a:pt x="453967" y="167947"/>
                </a:lnTo>
                <a:lnTo>
                  <a:pt x="452639" y="163800"/>
                </a:lnTo>
                <a:lnTo>
                  <a:pt x="452317" y="159581"/>
                </a:lnTo>
                <a:lnTo>
                  <a:pt x="452278" y="74216"/>
                </a:lnTo>
                <a:close/>
              </a:path>
              <a:path w="482600" h="190500">
                <a:moveTo>
                  <a:pt x="478163" y="159581"/>
                </a:moveTo>
                <a:lnTo>
                  <a:pt x="472954" y="168461"/>
                </a:lnTo>
                <a:lnTo>
                  <a:pt x="467425" y="172893"/>
                </a:lnTo>
                <a:lnTo>
                  <a:pt x="476427" y="172893"/>
                </a:lnTo>
                <a:lnTo>
                  <a:pt x="482217" y="162541"/>
                </a:lnTo>
                <a:lnTo>
                  <a:pt x="478163" y="159581"/>
                </a:lnTo>
                <a:close/>
              </a:path>
              <a:path w="482600" h="190500">
                <a:moveTo>
                  <a:pt x="452278" y="14924"/>
                </a:moveTo>
                <a:lnTo>
                  <a:pt x="447816" y="14924"/>
                </a:lnTo>
                <a:lnTo>
                  <a:pt x="443183" y="22865"/>
                </a:lnTo>
                <a:lnTo>
                  <a:pt x="438167" y="30416"/>
                </a:lnTo>
                <a:lnTo>
                  <a:pt x="406249" y="63445"/>
                </a:lnTo>
                <a:lnTo>
                  <a:pt x="398072" y="69501"/>
                </a:lnTo>
                <a:lnTo>
                  <a:pt x="398072" y="74216"/>
                </a:lnTo>
                <a:lnTo>
                  <a:pt x="482217" y="74216"/>
                </a:lnTo>
                <a:lnTo>
                  <a:pt x="482217" y="60904"/>
                </a:lnTo>
                <a:lnTo>
                  <a:pt x="452278" y="60904"/>
                </a:lnTo>
                <a:lnTo>
                  <a:pt x="452278" y="14924"/>
                </a:lnTo>
                <a:close/>
              </a:path>
            </a:pathLst>
          </a:custGeom>
          <a:solidFill>
            <a:srgbClr val="000000"/>
          </a:solidFill>
        </p:spPr>
        <p:txBody>
          <a:bodyPr wrap="square" lIns="0" tIns="0" rIns="0" bIns="0" rtlCol="0"/>
          <a:lstStyle/>
          <a:p>
            <a:endParaRPr/>
          </a:p>
        </p:txBody>
      </p:sp>
      <p:sp>
        <p:nvSpPr>
          <p:cNvPr id="11" name="object 11"/>
          <p:cNvSpPr/>
          <p:nvPr/>
        </p:nvSpPr>
        <p:spPr>
          <a:xfrm>
            <a:off x="1971446" y="3826395"/>
            <a:ext cx="147955" cy="146050"/>
          </a:xfrm>
          <a:custGeom>
            <a:avLst/>
            <a:gdLst/>
            <a:ahLst/>
            <a:cxnLst/>
            <a:rect l="l" t="t" r="r" b="b"/>
            <a:pathLst>
              <a:path w="147955" h="146050">
                <a:moveTo>
                  <a:pt x="147383" y="64668"/>
                </a:moveTo>
                <a:lnTo>
                  <a:pt x="82524" y="64668"/>
                </a:lnTo>
                <a:lnTo>
                  <a:pt x="82524" y="0"/>
                </a:lnTo>
                <a:lnTo>
                  <a:pt x="64858" y="0"/>
                </a:lnTo>
                <a:lnTo>
                  <a:pt x="64858" y="64668"/>
                </a:lnTo>
                <a:lnTo>
                  <a:pt x="0" y="64668"/>
                </a:lnTo>
                <a:lnTo>
                  <a:pt x="0" y="82423"/>
                </a:lnTo>
                <a:lnTo>
                  <a:pt x="64858" y="82423"/>
                </a:lnTo>
                <a:lnTo>
                  <a:pt x="64858" y="145834"/>
                </a:lnTo>
                <a:lnTo>
                  <a:pt x="82524" y="145834"/>
                </a:lnTo>
                <a:lnTo>
                  <a:pt x="82524" y="82423"/>
                </a:lnTo>
                <a:lnTo>
                  <a:pt x="147383" y="82423"/>
                </a:lnTo>
                <a:lnTo>
                  <a:pt x="147383" y="64668"/>
                </a:lnTo>
                <a:close/>
              </a:path>
            </a:pathLst>
          </a:custGeom>
          <a:solidFill>
            <a:srgbClr val="000000"/>
          </a:solidFill>
        </p:spPr>
        <p:txBody>
          <a:bodyPr wrap="square" lIns="0" tIns="0" rIns="0" bIns="0" rtlCol="0"/>
          <a:lstStyle/>
          <a:p>
            <a:endParaRPr/>
          </a:p>
        </p:txBody>
      </p:sp>
      <p:sp>
        <p:nvSpPr>
          <p:cNvPr id="12" name="object 12"/>
          <p:cNvSpPr/>
          <p:nvPr/>
        </p:nvSpPr>
        <p:spPr>
          <a:xfrm>
            <a:off x="2205040" y="3808500"/>
            <a:ext cx="444500" cy="184150"/>
          </a:xfrm>
          <a:custGeom>
            <a:avLst/>
            <a:gdLst/>
            <a:ahLst/>
            <a:cxnLst/>
            <a:rect l="l" t="t" r="r" b="b"/>
            <a:pathLst>
              <a:path w="444500" h="184150">
                <a:moveTo>
                  <a:pt x="87664" y="0"/>
                </a:moveTo>
                <a:lnTo>
                  <a:pt x="0" y="0"/>
                </a:lnTo>
                <a:lnTo>
                  <a:pt x="0" y="4963"/>
                </a:lnTo>
                <a:lnTo>
                  <a:pt x="8373" y="4963"/>
                </a:lnTo>
                <a:lnTo>
                  <a:pt x="14080" y="5725"/>
                </a:lnTo>
                <a:lnTo>
                  <a:pt x="20196" y="8774"/>
                </a:lnTo>
                <a:lnTo>
                  <a:pt x="22329" y="10812"/>
                </a:lnTo>
                <a:lnTo>
                  <a:pt x="24747" y="15917"/>
                </a:lnTo>
                <a:lnTo>
                  <a:pt x="25351" y="22138"/>
                </a:lnTo>
                <a:lnTo>
                  <a:pt x="25351" y="160166"/>
                </a:lnTo>
                <a:lnTo>
                  <a:pt x="8462" y="177324"/>
                </a:lnTo>
                <a:lnTo>
                  <a:pt x="0" y="177324"/>
                </a:lnTo>
                <a:lnTo>
                  <a:pt x="0" y="182305"/>
                </a:lnTo>
                <a:lnTo>
                  <a:pt x="92926" y="182305"/>
                </a:lnTo>
                <a:lnTo>
                  <a:pt x="111187" y="181288"/>
                </a:lnTo>
                <a:lnTo>
                  <a:pt x="127138" y="178237"/>
                </a:lnTo>
                <a:lnTo>
                  <a:pt x="140780" y="173152"/>
                </a:lnTo>
                <a:lnTo>
                  <a:pt x="142039" y="172361"/>
                </a:lnTo>
                <a:lnTo>
                  <a:pt x="77673" y="172361"/>
                </a:lnTo>
                <a:lnTo>
                  <a:pt x="74010" y="171120"/>
                </a:lnTo>
                <a:lnTo>
                  <a:pt x="69068" y="166192"/>
                </a:lnTo>
                <a:lnTo>
                  <a:pt x="67841" y="162541"/>
                </a:lnTo>
                <a:lnTo>
                  <a:pt x="67966" y="92490"/>
                </a:lnTo>
                <a:lnTo>
                  <a:pt x="139561" y="92490"/>
                </a:lnTo>
                <a:lnTo>
                  <a:pt x="139201" y="92322"/>
                </a:lnTo>
                <a:lnTo>
                  <a:pt x="129095" y="88819"/>
                </a:lnTo>
                <a:lnTo>
                  <a:pt x="117051" y="85631"/>
                </a:lnTo>
                <a:lnTo>
                  <a:pt x="128208" y="82347"/>
                </a:lnTo>
                <a:lnTo>
                  <a:pt x="129065" y="81997"/>
                </a:lnTo>
                <a:lnTo>
                  <a:pt x="67966" y="81997"/>
                </a:lnTo>
                <a:lnTo>
                  <a:pt x="67966" y="10209"/>
                </a:lnTo>
                <a:lnTo>
                  <a:pt x="140519" y="10209"/>
                </a:lnTo>
                <a:lnTo>
                  <a:pt x="138353" y="8702"/>
                </a:lnTo>
                <a:lnTo>
                  <a:pt x="132163" y="5565"/>
                </a:lnTo>
                <a:lnTo>
                  <a:pt x="124473" y="3133"/>
                </a:lnTo>
                <a:lnTo>
                  <a:pt x="114494" y="1393"/>
                </a:lnTo>
                <a:lnTo>
                  <a:pt x="102225" y="348"/>
                </a:lnTo>
                <a:lnTo>
                  <a:pt x="87664" y="0"/>
                </a:lnTo>
                <a:close/>
              </a:path>
              <a:path w="444500" h="184150">
                <a:moveTo>
                  <a:pt x="139561" y="92490"/>
                </a:moveTo>
                <a:lnTo>
                  <a:pt x="67966" y="92490"/>
                </a:lnTo>
                <a:lnTo>
                  <a:pt x="77643" y="92683"/>
                </a:lnTo>
                <a:lnTo>
                  <a:pt x="86037" y="93397"/>
                </a:lnTo>
                <a:lnTo>
                  <a:pt x="119256" y="117341"/>
                </a:lnTo>
                <a:lnTo>
                  <a:pt x="121229" y="124981"/>
                </a:lnTo>
                <a:lnTo>
                  <a:pt x="121229" y="140934"/>
                </a:lnTo>
                <a:lnTo>
                  <a:pt x="96358" y="170766"/>
                </a:lnTo>
                <a:lnTo>
                  <a:pt x="89726" y="172361"/>
                </a:lnTo>
                <a:lnTo>
                  <a:pt x="142039" y="172361"/>
                </a:lnTo>
                <a:lnTo>
                  <a:pt x="167661" y="141859"/>
                </a:lnTo>
                <a:lnTo>
                  <a:pt x="168697" y="132018"/>
                </a:lnTo>
                <a:lnTo>
                  <a:pt x="167754" y="122726"/>
                </a:lnTo>
                <a:lnTo>
                  <a:pt x="164924" y="114339"/>
                </a:lnTo>
                <a:lnTo>
                  <a:pt x="160207" y="106860"/>
                </a:lnTo>
                <a:lnTo>
                  <a:pt x="153604" y="100290"/>
                </a:lnTo>
                <a:lnTo>
                  <a:pt x="147370" y="96145"/>
                </a:lnTo>
                <a:lnTo>
                  <a:pt x="139561" y="92490"/>
                </a:lnTo>
                <a:close/>
              </a:path>
              <a:path w="444500" h="184150">
                <a:moveTo>
                  <a:pt x="140519" y="10209"/>
                </a:moveTo>
                <a:lnTo>
                  <a:pt x="67966" y="10209"/>
                </a:lnTo>
                <a:lnTo>
                  <a:pt x="77143" y="10402"/>
                </a:lnTo>
                <a:lnTo>
                  <a:pt x="84966" y="11116"/>
                </a:lnTo>
                <a:lnTo>
                  <a:pt x="114995" y="37506"/>
                </a:lnTo>
                <a:lnTo>
                  <a:pt x="115025" y="53778"/>
                </a:lnTo>
                <a:lnTo>
                  <a:pt x="113407" y="60408"/>
                </a:lnTo>
                <a:lnTo>
                  <a:pt x="76912" y="81731"/>
                </a:lnTo>
                <a:lnTo>
                  <a:pt x="67966" y="81997"/>
                </a:lnTo>
                <a:lnTo>
                  <a:pt x="129065" y="81997"/>
                </a:lnTo>
                <a:lnTo>
                  <a:pt x="160342" y="54629"/>
                </a:lnTo>
                <a:lnTo>
                  <a:pt x="160342" y="37506"/>
                </a:lnTo>
                <a:lnTo>
                  <a:pt x="157817" y="29636"/>
                </a:lnTo>
                <a:lnTo>
                  <a:pt x="152702" y="22138"/>
                </a:lnTo>
                <a:lnTo>
                  <a:pt x="148666" y="17044"/>
                </a:lnTo>
                <a:lnTo>
                  <a:pt x="143854" y="12529"/>
                </a:lnTo>
                <a:lnTo>
                  <a:pt x="140519" y="10209"/>
                </a:lnTo>
                <a:close/>
              </a:path>
              <a:path w="444500" h="184150">
                <a:moveTo>
                  <a:pt x="288609" y="63049"/>
                </a:moveTo>
                <a:lnTo>
                  <a:pt x="249304" y="63049"/>
                </a:lnTo>
                <a:lnTo>
                  <a:pt x="252540" y="63970"/>
                </a:lnTo>
                <a:lnTo>
                  <a:pt x="258282" y="67639"/>
                </a:lnTo>
                <a:lnTo>
                  <a:pt x="260238" y="69802"/>
                </a:lnTo>
                <a:lnTo>
                  <a:pt x="262300" y="74730"/>
                </a:lnTo>
                <a:lnTo>
                  <a:pt x="262733" y="79586"/>
                </a:lnTo>
                <a:lnTo>
                  <a:pt x="262833" y="102842"/>
                </a:lnTo>
                <a:lnTo>
                  <a:pt x="243823" y="111912"/>
                </a:lnTo>
                <a:lnTo>
                  <a:pt x="228472" y="120033"/>
                </a:lnTo>
                <a:lnTo>
                  <a:pt x="199447" y="145651"/>
                </a:lnTo>
                <a:lnTo>
                  <a:pt x="196378" y="166476"/>
                </a:lnTo>
                <a:lnTo>
                  <a:pt x="198725" y="172290"/>
                </a:lnTo>
                <a:lnTo>
                  <a:pt x="208254" y="181702"/>
                </a:lnTo>
                <a:lnTo>
                  <a:pt x="214227" y="184042"/>
                </a:lnTo>
                <a:lnTo>
                  <a:pt x="221428" y="184042"/>
                </a:lnTo>
                <a:lnTo>
                  <a:pt x="230895" y="182775"/>
                </a:lnTo>
                <a:lnTo>
                  <a:pt x="240950" y="178972"/>
                </a:lnTo>
                <a:lnTo>
                  <a:pt x="251596" y="172631"/>
                </a:lnTo>
                <a:lnTo>
                  <a:pt x="262833" y="163746"/>
                </a:lnTo>
                <a:lnTo>
                  <a:pt x="301512" y="163746"/>
                </a:lnTo>
                <a:lnTo>
                  <a:pt x="300807" y="161460"/>
                </a:lnTo>
                <a:lnTo>
                  <a:pt x="243135" y="161460"/>
                </a:lnTo>
                <a:lnTo>
                  <a:pt x="239988" y="160255"/>
                </a:lnTo>
                <a:lnTo>
                  <a:pt x="237748" y="157826"/>
                </a:lnTo>
                <a:lnTo>
                  <a:pt x="234779" y="154689"/>
                </a:lnTo>
                <a:lnTo>
                  <a:pt x="233286" y="151073"/>
                </a:lnTo>
                <a:lnTo>
                  <a:pt x="233286" y="142015"/>
                </a:lnTo>
                <a:lnTo>
                  <a:pt x="235046" y="137123"/>
                </a:lnTo>
                <a:lnTo>
                  <a:pt x="262833" y="111847"/>
                </a:lnTo>
                <a:lnTo>
                  <a:pt x="300452" y="111847"/>
                </a:lnTo>
                <a:lnTo>
                  <a:pt x="300332" y="93613"/>
                </a:lnTo>
                <a:lnTo>
                  <a:pt x="291972" y="65495"/>
                </a:lnTo>
                <a:lnTo>
                  <a:pt x="288609" y="63049"/>
                </a:lnTo>
                <a:close/>
              </a:path>
              <a:path w="444500" h="184150">
                <a:moveTo>
                  <a:pt x="301512" y="163746"/>
                </a:moveTo>
                <a:lnTo>
                  <a:pt x="262833" y="163746"/>
                </a:lnTo>
                <a:lnTo>
                  <a:pt x="263722" y="170553"/>
                </a:lnTo>
                <a:lnTo>
                  <a:pt x="266193" y="175640"/>
                </a:lnTo>
                <a:lnTo>
                  <a:pt x="274282" y="182376"/>
                </a:lnTo>
                <a:lnTo>
                  <a:pt x="279900" y="184042"/>
                </a:lnTo>
                <a:lnTo>
                  <a:pt x="293216" y="184042"/>
                </a:lnTo>
                <a:lnTo>
                  <a:pt x="298674" y="182553"/>
                </a:lnTo>
                <a:lnTo>
                  <a:pt x="308292" y="176544"/>
                </a:lnTo>
                <a:lnTo>
                  <a:pt x="312950" y="171723"/>
                </a:lnTo>
                <a:lnTo>
                  <a:pt x="316244" y="166848"/>
                </a:lnTo>
                <a:lnTo>
                  <a:pt x="305074" y="166848"/>
                </a:lnTo>
                <a:lnTo>
                  <a:pt x="304043" y="166476"/>
                </a:lnTo>
                <a:lnTo>
                  <a:pt x="302248" y="165040"/>
                </a:lnTo>
                <a:lnTo>
                  <a:pt x="301572" y="163941"/>
                </a:lnTo>
                <a:lnTo>
                  <a:pt x="301512" y="163746"/>
                </a:lnTo>
                <a:close/>
              </a:path>
              <a:path w="444500" h="184150">
                <a:moveTo>
                  <a:pt x="313394" y="161868"/>
                </a:moveTo>
                <a:lnTo>
                  <a:pt x="310959" y="165182"/>
                </a:lnTo>
                <a:lnTo>
                  <a:pt x="308577" y="166848"/>
                </a:lnTo>
                <a:lnTo>
                  <a:pt x="316244" y="166848"/>
                </a:lnTo>
                <a:lnTo>
                  <a:pt x="317370" y="165182"/>
                </a:lnTo>
                <a:lnTo>
                  <a:pt x="317364" y="165040"/>
                </a:lnTo>
                <a:lnTo>
                  <a:pt x="313394" y="161868"/>
                </a:lnTo>
                <a:close/>
              </a:path>
              <a:path w="444500" h="184150">
                <a:moveTo>
                  <a:pt x="300452" y="111847"/>
                </a:moveTo>
                <a:lnTo>
                  <a:pt x="262833" y="111847"/>
                </a:lnTo>
                <a:lnTo>
                  <a:pt x="262833" y="153927"/>
                </a:lnTo>
                <a:lnTo>
                  <a:pt x="256895" y="158961"/>
                </a:lnTo>
                <a:lnTo>
                  <a:pt x="251686" y="161460"/>
                </a:lnTo>
                <a:lnTo>
                  <a:pt x="300807" y="161460"/>
                </a:lnTo>
                <a:lnTo>
                  <a:pt x="300665" y="160999"/>
                </a:lnTo>
                <a:lnTo>
                  <a:pt x="300545" y="158961"/>
                </a:lnTo>
                <a:lnTo>
                  <a:pt x="300452" y="111847"/>
                </a:lnTo>
                <a:close/>
              </a:path>
              <a:path w="444500" h="184150">
                <a:moveTo>
                  <a:pt x="256629" y="52839"/>
                </a:moveTo>
                <a:lnTo>
                  <a:pt x="218868" y="60673"/>
                </a:lnTo>
                <a:lnTo>
                  <a:pt x="198903" y="83078"/>
                </a:lnTo>
                <a:lnTo>
                  <a:pt x="198903" y="94103"/>
                </a:lnTo>
                <a:lnTo>
                  <a:pt x="200823" y="98092"/>
                </a:lnTo>
                <a:lnTo>
                  <a:pt x="208467" y="104898"/>
                </a:lnTo>
                <a:lnTo>
                  <a:pt x="213196" y="106618"/>
                </a:lnTo>
                <a:lnTo>
                  <a:pt x="224165" y="106618"/>
                </a:lnTo>
                <a:lnTo>
                  <a:pt x="229019" y="76803"/>
                </a:lnTo>
                <a:lnTo>
                  <a:pt x="227757" y="74481"/>
                </a:lnTo>
                <a:lnTo>
                  <a:pt x="227757" y="70440"/>
                </a:lnTo>
                <a:lnTo>
                  <a:pt x="228930" y="68561"/>
                </a:lnTo>
                <a:lnTo>
                  <a:pt x="235046" y="64343"/>
                </a:lnTo>
                <a:lnTo>
                  <a:pt x="239864" y="63049"/>
                </a:lnTo>
                <a:lnTo>
                  <a:pt x="288609" y="63049"/>
                </a:lnTo>
                <a:lnTo>
                  <a:pt x="285003" y="60425"/>
                </a:lnTo>
                <a:lnTo>
                  <a:pt x="279309" y="57101"/>
                </a:lnTo>
                <a:lnTo>
                  <a:pt x="272682" y="54731"/>
                </a:lnTo>
                <a:lnTo>
                  <a:pt x="265122" y="53311"/>
                </a:lnTo>
                <a:lnTo>
                  <a:pt x="256629" y="52839"/>
                </a:lnTo>
                <a:close/>
              </a:path>
              <a:path w="444500" h="184150">
                <a:moveTo>
                  <a:pt x="441560" y="64803"/>
                </a:moveTo>
                <a:lnTo>
                  <a:pt x="398339" y="64803"/>
                </a:lnTo>
                <a:lnTo>
                  <a:pt x="329039" y="179345"/>
                </a:lnTo>
                <a:lnTo>
                  <a:pt x="329039" y="182305"/>
                </a:lnTo>
                <a:lnTo>
                  <a:pt x="438802" y="182305"/>
                </a:lnTo>
                <a:lnTo>
                  <a:pt x="439557" y="173690"/>
                </a:lnTo>
                <a:lnTo>
                  <a:pt x="375565" y="173690"/>
                </a:lnTo>
                <a:lnTo>
                  <a:pt x="441560" y="64803"/>
                </a:lnTo>
                <a:close/>
              </a:path>
              <a:path w="444500" h="184150">
                <a:moveTo>
                  <a:pt x="442571" y="139285"/>
                </a:moveTo>
                <a:lnTo>
                  <a:pt x="438802" y="139285"/>
                </a:lnTo>
                <a:lnTo>
                  <a:pt x="435545" y="148332"/>
                </a:lnTo>
                <a:lnTo>
                  <a:pt x="431584" y="155850"/>
                </a:lnTo>
                <a:lnTo>
                  <a:pt x="396231" y="173228"/>
                </a:lnTo>
                <a:lnTo>
                  <a:pt x="384187" y="173690"/>
                </a:lnTo>
                <a:lnTo>
                  <a:pt x="439557" y="173690"/>
                </a:lnTo>
                <a:lnTo>
                  <a:pt x="442571" y="139285"/>
                </a:lnTo>
                <a:close/>
              </a:path>
              <a:path w="444500" h="184150">
                <a:moveTo>
                  <a:pt x="444331" y="56597"/>
                </a:moveTo>
                <a:lnTo>
                  <a:pt x="338213" y="56597"/>
                </a:lnTo>
                <a:lnTo>
                  <a:pt x="338213" y="93164"/>
                </a:lnTo>
                <a:lnTo>
                  <a:pt x="342924" y="93164"/>
                </a:lnTo>
                <a:lnTo>
                  <a:pt x="345449" y="84284"/>
                </a:lnTo>
                <a:lnTo>
                  <a:pt x="347866" y="78133"/>
                </a:lnTo>
                <a:lnTo>
                  <a:pt x="352542" y="71220"/>
                </a:lnTo>
                <a:lnTo>
                  <a:pt x="355600" y="68721"/>
                </a:lnTo>
                <a:lnTo>
                  <a:pt x="363156" y="65583"/>
                </a:lnTo>
                <a:lnTo>
                  <a:pt x="369396" y="64803"/>
                </a:lnTo>
                <a:lnTo>
                  <a:pt x="441560" y="64803"/>
                </a:lnTo>
                <a:lnTo>
                  <a:pt x="444331" y="60230"/>
                </a:lnTo>
                <a:lnTo>
                  <a:pt x="444331" y="56597"/>
                </a:lnTo>
                <a:close/>
              </a:path>
            </a:pathLst>
          </a:custGeom>
          <a:solidFill>
            <a:srgbClr val="000000"/>
          </a:solidFill>
        </p:spPr>
        <p:txBody>
          <a:bodyPr wrap="square" lIns="0" tIns="0" rIns="0" bIns="0" rtlCol="0"/>
          <a:lstStyle/>
          <a:p>
            <a:endParaRPr/>
          </a:p>
        </p:txBody>
      </p:sp>
      <p:pic>
        <p:nvPicPr>
          <p:cNvPr id="13" name="object 13"/>
          <p:cNvPicPr/>
          <p:nvPr/>
        </p:nvPicPr>
        <p:blipFill>
          <a:blip r:embed="rId2" cstate="print"/>
          <a:stretch>
            <a:fillRect/>
          </a:stretch>
        </p:blipFill>
        <p:spPr>
          <a:xfrm>
            <a:off x="3088068" y="3615931"/>
            <a:ext cx="1091051" cy="176828"/>
          </a:xfrm>
          <a:prstGeom prst="rect">
            <a:avLst/>
          </a:prstGeom>
        </p:spPr>
      </p:pic>
      <p:sp>
        <p:nvSpPr>
          <p:cNvPr id="14" name="object 14"/>
          <p:cNvSpPr/>
          <p:nvPr/>
        </p:nvSpPr>
        <p:spPr>
          <a:xfrm>
            <a:off x="1197522" y="4761504"/>
            <a:ext cx="495300" cy="191135"/>
          </a:xfrm>
          <a:custGeom>
            <a:avLst/>
            <a:gdLst/>
            <a:ahLst/>
            <a:cxnLst/>
            <a:rect l="l" t="t" r="r" b="b"/>
            <a:pathLst>
              <a:path w="495300" h="191135">
                <a:moveTo>
                  <a:pt x="95607" y="181493"/>
                </a:moveTo>
                <a:lnTo>
                  <a:pt x="0" y="181493"/>
                </a:lnTo>
                <a:lnTo>
                  <a:pt x="0" y="186469"/>
                </a:lnTo>
                <a:lnTo>
                  <a:pt x="95607" y="186469"/>
                </a:lnTo>
                <a:lnTo>
                  <a:pt x="95607" y="181493"/>
                </a:lnTo>
                <a:close/>
              </a:path>
              <a:path w="495300" h="191135">
                <a:moveTo>
                  <a:pt x="204030" y="181493"/>
                </a:moveTo>
                <a:lnTo>
                  <a:pt x="108552" y="181493"/>
                </a:lnTo>
                <a:lnTo>
                  <a:pt x="108552" y="186469"/>
                </a:lnTo>
                <a:lnTo>
                  <a:pt x="204030" y="186469"/>
                </a:lnTo>
                <a:lnTo>
                  <a:pt x="204030" y="181493"/>
                </a:lnTo>
                <a:close/>
              </a:path>
              <a:path w="495300" h="191135">
                <a:moveTo>
                  <a:pt x="84235" y="9128"/>
                </a:moveTo>
                <a:lnTo>
                  <a:pt x="11193" y="9128"/>
                </a:lnTo>
                <a:lnTo>
                  <a:pt x="15260" y="10014"/>
                </a:lnTo>
                <a:lnTo>
                  <a:pt x="21284" y="13506"/>
                </a:lnTo>
                <a:lnTo>
                  <a:pt x="23284" y="15545"/>
                </a:lnTo>
                <a:lnTo>
                  <a:pt x="25261" y="20206"/>
                </a:lnTo>
                <a:lnTo>
                  <a:pt x="25755" y="26020"/>
                </a:lnTo>
                <a:lnTo>
                  <a:pt x="25739" y="164597"/>
                </a:lnTo>
                <a:lnTo>
                  <a:pt x="25261" y="170065"/>
                </a:lnTo>
                <a:lnTo>
                  <a:pt x="24272" y="172216"/>
                </a:lnTo>
                <a:lnTo>
                  <a:pt x="23013" y="175264"/>
                </a:lnTo>
                <a:lnTo>
                  <a:pt x="21216" y="177414"/>
                </a:lnTo>
                <a:lnTo>
                  <a:pt x="18878" y="178669"/>
                </a:lnTo>
                <a:lnTo>
                  <a:pt x="15643" y="180552"/>
                </a:lnTo>
                <a:lnTo>
                  <a:pt x="11372" y="181493"/>
                </a:lnTo>
                <a:lnTo>
                  <a:pt x="84414" y="181493"/>
                </a:lnTo>
                <a:lnTo>
                  <a:pt x="80347" y="180619"/>
                </a:lnTo>
                <a:lnTo>
                  <a:pt x="74323" y="177124"/>
                </a:lnTo>
                <a:lnTo>
                  <a:pt x="72300" y="175084"/>
                </a:lnTo>
                <a:lnTo>
                  <a:pt x="70232" y="170424"/>
                </a:lnTo>
                <a:lnTo>
                  <a:pt x="69715" y="164597"/>
                </a:lnTo>
                <a:lnTo>
                  <a:pt x="69715" y="98801"/>
                </a:lnTo>
                <a:lnTo>
                  <a:pt x="178269" y="98801"/>
                </a:lnTo>
                <a:lnTo>
                  <a:pt x="178269" y="86978"/>
                </a:lnTo>
                <a:lnTo>
                  <a:pt x="69715" y="86978"/>
                </a:lnTo>
                <a:lnTo>
                  <a:pt x="69732" y="26020"/>
                </a:lnTo>
                <a:lnTo>
                  <a:pt x="70211" y="20561"/>
                </a:lnTo>
                <a:lnTo>
                  <a:pt x="71200" y="18416"/>
                </a:lnTo>
                <a:lnTo>
                  <a:pt x="72547" y="15367"/>
                </a:lnTo>
                <a:lnTo>
                  <a:pt x="74391" y="13205"/>
                </a:lnTo>
                <a:lnTo>
                  <a:pt x="76729" y="11964"/>
                </a:lnTo>
                <a:lnTo>
                  <a:pt x="79964" y="10068"/>
                </a:lnTo>
                <a:lnTo>
                  <a:pt x="84235" y="9128"/>
                </a:lnTo>
                <a:close/>
              </a:path>
              <a:path w="495300" h="191135">
                <a:moveTo>
                  <a:pt x="178269" y="98801"/>
                </a:moveTo>
                <a:lnTo>
                  <a:pt x="134307" y="98801"/>
                </a:lnTo>
                <a:lnTo>
                  <a:pt x="134292" y="164597"/>
                </a:lnTo>
                <a:lnTo>
                  <a:pt x="133813" y="170065"/>
                </a:lnTo>
                <a:lnTo>
                  <a:pt x="132824" y="172216"/>
                </a:lnTo>
                <a:lnTo>
                  <a:pt x="131475" y="175264"/>
                </a:lnTo>
                <a:lnTo>
                  <a:pt x="129633" y="177414"/>
                </a:lnTo>
                <a:lnTo>
                  <a:pt x="127295" y="178669"/>
                </a:lnTo>
                <a:lnTo>
                  <a:pt x="124149" y="180552"/>
                </a:lnTo>
                <a:lnTo>
                  <a:pt x="119878" y="181493"/>
                </a:lnTo>
                <a:lnTo>
                  <a:pt x="192972" y="181493"/>
                </a:lnTo>
                <a:lnTo>
                  <a:pt x="188883" y="180619"/>
                </a:lnTo>
                <a:lnTo>
                  <a:pt x="182767" y="177124"/>
                </a:lnTo>
                <a:lnTo>
                  <a:pt x="180740" y="175084"/>
                </a:lnTo>
                <a:lnTo>
                  <a:pt x="178767" y="170424"/>
                </a:lnTo>
                <a:lnTo>
                  <a:pt x="178269" y="164597"/>
                </a:lnTo>
                <a:lnTo>
                  <a:pt x="178269" y="98801"/>
                </a:lnTo>
                <a:close/>
              </a:path>
              <a:path w="495300" h="191135">
                <a:moveTo>
                  <a:pt x="192705" y="9128"/>
                </a:moveTo>
                <a:lnTo>
                  <a:pt x="119610" y="9128"/>
                </a:lnTo>
                <a:lnTo>
                  <a:pt x="123699" y="10014"/>
                </a:lnTo>
                <a:lnTo>
                  <a:pt x="129813" y="13506"/>
                </a:lnTo>
                <a:lnTo>
                  <a:pt x="131836" y="15545"/>
                </a:lnTo>
                <a:lnTo>
                  <a:pt x="133813" y="20206"/>
                </a:lnTo>
                <a:lnTo>
                  <a:pt x="134307" y="26020"/>
                </a:lnTo>
                <a:lnTo>
                  <a:pt x="134307" y="86978"/>
                </a:lnTo>
                <a:lnTo>
                  <a:pt x="178269" y="86978"/>
                </a:lnTo>
                <a:lnTo>
                  <a:pt x="178286" y="26020"/>
                </a:lnTo>
                <a:lnTo>
                  <a:pt x="178767" y="20561"/>
                </a:lnTo>
                <a:lnTo>
                  <a:pt x="179745" y="18416"/>
                </a:lnTo>
                <a:lnTo>
                  <a:pt x="181096" y="15367"/>
                </a:lnTo>
                <a:lnTo>
                  <a:pt x="182945" y="13205"/>
                </a:lnTo>
                <a:lnTo>
                  <a:pt x="185274" y="11964"/>
                </a:lnTo>
                <a:lnTo>
                  <a:pt x="188420" y="10068"/>
                </a:lnTo>
                <a:lnTo>
                  <a:pt x="192705" y="9128"/>
                </a:lnTo>
                <a:close/>
              </a:path>
              <a:path w="495300" h="191135">
                <a:moveTo>
                  <a:pt x="95607" y="4165"/>
                </a:moveTo>
                <a:lnTo>
                  <a:pt x="0" y="4165"/>
                </a:lnTo>
                <a:lnTo>
                  <a:pt x="0" y="9128"/>
                </a:lnTo>
                <a:lnTo>
                  <a:pt x="95607" y="9128"/>
                </a:lnTo>
                <a:lnTo>
                  <a:pt x="95607" y="4165"/>
                </a:lnTo>
                <a:close/>
              </a:path>
              <a:path w="495300" h="191135">
                <a:moveTo>
                  <a:pt x="204030" y="4165"/>
                </a:moveTo>
                <a:lnTo>
                  <a:pt x="108552" y="4165"/>
                </a:lnTo>
                <a:lnTo>
                  <a:pt x="108552" y="9128"/>
                </a:lnTo>
                <a:lnTo>
                  <a:pt x="204030" y="9128"/>
                </a:lnTo>
                <a:lnTo>
                  <a:pt x="204030" y="4165"/>
                </a:lnTo>
                <a:close/>
              </a:path>
              <a:path w="495300" h="191135">
                <a:moveTo>
                  <a:pt x="326469" y="0"/>
                </a:moveTo>
                <a:lnTo>
                  <a:pt x="288855" y="7253"/>
                </a:lnTo>
                <a:lnTo>
                  <a:pt x="256180" y="28429"/>
                </a:lnTo>
                <a:lnTo>
                  <a:pt x="234108" y="61063"/>
                </a:lnTo>
                <a:lnTo>
                  <a:pt x="226413" y="98677"/>
                </a:lnTo>
                <a:lnTo>
                  <a:pt x="227183" y="110867"/>
                </a:lnTo>
                <a:lnTo>
                  <a:pt x="245564" y="155646"/>
                </a:lnTo>
                <a:lnTo>
                  <a:pt x="285579" y="184056"/>
                </a:lnTo>
                <a:lnTo>
                  <a:pt x="325793" y="190636"/>
                </a:lnTo>
                <a:lnTo>
                  <a:pt x="336566" y="190186"/>
                </a:lnTo>
                <a:lnTo>
                  <a:pt x="374944" y="177998"/>
                </a:lnTo>
                <a:lnTo>
                  <a:pt x="334824" y="177998"/>
                </a:lnTo>
                <a:lnTo>
                  <a:pt x="324794" y="177355"/>
                </a:lnTo>
                <a:lnTo>
                  <a:pt x="289112" y="154978"/>
                </a:lnTo>
                <a:lnTo>
                  <a:pt x="276503" y="116136"/>
                </a:lnTo>
                <a:lnTo>
                  <a:pt x="274947" y="92756"/>
                </a:lnTo>
                <a:lnTo>
                  <a:pt x="275480" y="80609"/>
                </a:lnTo>
                <a:lnTo>
                  <a:pt x="287232" y="40034"/>
                </a:lnTo>
                <a:lnTo>
                  <a:pt x="319353" y="14545"/>
                </a:lnTo>
                <a:lnTo>
                  <a:pt x="335767" y="12088"/>
                </a:lnTo>
                <a:lnTo>
                  <a:pt x="377194" y="12088"/>
                </a:lnTo>
                <a:lnTo>
                  <a:pt x="375465" y="11556"/>
                </a:lnTo>
                <a:lnTo>
                  <a:pt x="367181" y="8330"/>
                </a:lnTo>
                <a:lnTo>
                  <a:pt x="356597" y="4681"/>
                </a:lnTo>
                <a:lnTo>
                  <a:pt x="346285" y="2078"/>
                </a:lnTo>
                <a:lnTo>
                  <a:pt x="336242" y="519"/>
                </a:lnTo>
                <a:lnTo>
                  <a:pt x="326469" y="0"/>
                </a:lnTo>
                <a:close/>
              </a:path>
              <a:path w="495300" h="191135">
                <a:moveTo>
                  <a:pt x="396728" y="144514"/>
                </a:moveTo>
                <a:lnTo>
                  <a:pt x="366452" y="170468"/>
                </a:lnTo>
                <a:lnTo>
                  <a:pt x="334824" y="177998"/>
                </a:lnTo>
                <a:lnTo>
                  <a:pt x="374944" y="177998"/>
                </a:lnTo>
                <a:lnTo>
                  <a:pt x="381030" y="174049"/>
                </a:lnTo>
                <a:lnTo>
                  <a:pt x="388957" y="167701"/>
                </a:lnTo>
                <a:lnTo>
                  <a:pt x="396728" y="160255"/>
                </a:lnTo>
                <a:lnTo>
                  <a:pt x="396728" y="144514"/>
                </a:lnTo>
                <a:close/>
              </a:path>
              <a:path w="495300" h="191135">
                <a:moveTo>
                  <a:pt x="377194" y="12088"/>
                </a:moveTo>
                <a:lnTo>
                  <a:pt x="335767" y="12088"/>
                </a:lnTo>
                <a:lnTo>
                  <a:pt x="345747" y="12912"/>
                </a:lnTo>
                <a:lnTo>
                  <a:pt x="355185" y="15383"/>
                </a:lnTo>
                <a:lnTo>
                  <a:pt x="386068" y="41331"/>
                </a:lnTo>
                <a:lnTo>
                  <a:pt x="394559" y="63173"/>
                </a:lnTo>
                <a:lnTo>
                  <a:pt x="399822" y="63173"/>
                </a:lnTo>
                <a:lnTo>
                  <a:pt x="399822" y="13169"/>
                </a:lnTo>
                <a:lnTo>
                  <a:pt x="380710" y="13169"/>
                </a:lnTo>
                <a:lnTo>
                  <a:pt x="377194" y="12088"/>
                </a:lnTo>
                <a:close/>
              </a:path>
              <a:path w="495300" h="191135">
                <a:moveTo>
                  <a:pt x="399822" y="0"/>
                </a:moveTo>
                <a:lnTo>
                  <a:pt x="394559" y="0"/>
                </a:lnTo>
                <a:lnTo>
                  <a:pt x="393937" y="4555"/>
                </a:lnTo>
                <a:lnTo>
                  <a:pt x="392568" y="7905"/>
                </a:lnTo>
                <a:lnTo>
                  <a:pt x="388337" y="12106"/>
                </a:lnTo>
                <a:lnTo>
                  <a:pt x="385848" y="13169"/>
                </a:lnTo>
                <a:lnTo>
                  <a:pt x="399822" y="13169"/>
                </a:lnTo>
                <a:lnTo>
                  <a:pt x="399822" y="0"/>
                </a:lnTo>
                <a:close/>
              </a:path>
              <a:path w="495300" h="191135">
                <a:moveTo>
                  <a:pt x="479522" y="4165"/>
                </a:moveTo>
                <a:lnTo>
                  <a:pt x="426649" y="4165"/>
                </a:lnTo>
                <a:lnTo>
                  <a:pt x="426649" y="9128"/>
                </a:lnTo>
                <a:lnTo>
                  <a:pt x="432587" y="9500"/>
                </a:lnTo>
                <a:lnTo>
                  <a:pt x="436587" y="10901"/>
                </a:lnTo>
                <a:lnTo>
                  <a:pt x="440729" y="15828"/>
                </a:lnTo>
                <a:lnTo>
                  <a:pt x="441761" y="21465"/>
                </a:lnTo>
                <a:lnTo>
                  <a:pt x="441761" y="169259"/>
                </a:lnTo>
                <a:lnTo>
                  <a:pt x="426649" y="181628"/>
                </a:lnTo>
                <a:lnTo>
                  <a:pt x="426649" y="186469"/>
                </a:lnTo>
                <a:lnTo>
                  <a:pt x="494757" y="186469"/>
                </a:lnTo>
                <a:lnTo>
                  <a:pt x="494757" y="181628"/>
                </a:lnTo>
                <a:lnTo>
                  <a:pt x="488731" y="181270"/>
                </a:lnTo>
                <a:lnTo>
                  <a:pt x="484677" y="179857"/>
                </a:lnTo>
                <a:lnTo>
                  <a:pt x="480553" y="174928"/>
                </a:lnTo>
                <a:lnTo>
                  <a:pt x="479522" y="169259"/>
                </a:lnTo>
                <a:lnTo>
                  <a:pt x="479522" y="4165"/>
                </a:lnTo>
                <a:close/>
              </a:path>
            </a:pathLst>
          </a:custGeom>
          <a:solidFill>
            <a:srgbClr val="000000"/>
          </a:solidFill>
        </p:spPr>
        <p:txBody>
          <a:bodyPr wrap="square" lIns="0" tIns="0" rIns="0" bIns="0" rtlCol="0"/>
          <a:lstStyle/>
          <a:p>
            <a:endParaRPr/>
          </a:p>
        </p:txBody>
      </p:sp>
      <p:sp>
        <p:nvSpPr>
          <p:cNvPr id="15" name="object 15"/>
          <p:cNvSpPr/>
          <p:nvPr/>
        </p:nvSpPr>
        <p:spPr>
          <a:xfrm>
            <a:off x="1773923" y="4783810"/>
            <a:ext cx="147955" cy="146050"/>
          </a:xfrm>
          <a:custGeom>
            <a:avLst/>
            <a:gdLst/>
            <a:ahLst/>
            <a:cxnLst/>
            <a:rect l="l" t="t" r="r" b="b"/>
            <a:pathLst>
              <a:path w="147955" h="146050">
                <a:moveTo>
                  <a:pt x="147408" y="64681"/>
                </a:moveTo>
                <a:lnTo>
                  <a:pt x="82537" y="64681"/>
                </a:lnTo>
                <a:lnTo>
                  <a:pt x="82537" y="0"/>
                </a:lnTo>
                <a:lnTo>
                  <a:pt x="64884" y="0"/>
                </a:lnTo>
                <a:lnTo>
                  <a:pt x="64884" y="64681"/>
                </a:lnTo>
                <a:lnTo>
                  <a:pt x="0" y="64681"/>
                </a:lnTo>
                <a:lnTo>
                  <a:pt x="0" y="82435"/>
                </a:lnTo>
                <a:lnTo>
                  <a:pt x="64884" y="82435"/>
                </a:lnTo>
                <a:lnTo>
                  <a:pt x="64884" y="145834"/>
                </a:lnTo>
                <a:lnTo>
                  <a:pt x="82537" y="145834"/>
                </a:lnTo>
                <a:lnTo>
                  <a:pt x="82537" y="82435"/>
                </a:lnTo>
                <a:lnTo>
                  <a:pt x="147408" y="82435"/>
                </a:lnTo>
                <a:lnTo>
                  <a:pt x="147408" y="64681"/>
                </a:lnTo>
                <a:close/>
              </a:path>
            </a:pathLst>
          </a:custGeom>
          <a:solidFill>
            <a:srgbClr val="000000"/>
          </a:solidFill>
        </p:spPr>
        <p:txBody>
          <a:bodyPr wrap="square" lIns="0" tIns="0" rIns="0" bIns="0" rtlCol="0"/>
          <a:lstStyle/>
          <a:p>
            <a:endParaRPr/>
          </a:p>
        </p:txBody>
      </p:sp>
      <p:sp>
        <p:nvSpPr>
          <p:cNvPr id="16" name="object 16"/>
          <p:cNvSpPr/>
          <p:nvPr/>
        </p:nvSpPr>
        <p:spPr>
          <a:xfrm>
            <a:off x="2005657" y="4763117"/>
            <a:ext cx="775335" cy="189230"/>
          </a:xfrm>
          <a:custGeom>
            <a:avLst/>
            <a:gdLst/>
            <a:ahLst/>
            <a:cxnLst/>
            <a:rect l="l" t="t" r="r" b="b"/>
            <a:pathLst>
              <a:path w="775335" h="189229">
                <a:moveTo>
                  <a:pt x="92534" y="37240"/>
                </a:moveTo>
                <a:lnTo>
                  <a:pt x="36818" y="37240"/>
                </a:lnTo>
                <a:lnTo>
                  <a:pt x="160466" y="189023"/>
                </a:lnTo>
                <a:lnTo>
                  <a:pt x="165053" y="189023"/>
                </a:lnTo>
                <a:lnTo>
                  <a:pt x="165053" y="115622"/>
                </a:lnTo>
                <a:lnTo>
                  <a:pt x="155079" y="115622"/>
                </a:lnTo>
                <a:lnTo>
                  <a:pt x="92534" y="37240"/>
                </a:lnTo>
                <a:close/>
              </a:path>
              <a:path w="775335" h="189229">
                <a:moveTo>
                  <a:pt x="64855" y="2552"/>
                </a:moveTo>
                <a:lnTo>
                  <a:pt x="0" y="2552"/>
                </a:lnTo>
                <a:lnTo>
                  <a:pt x="0" y="7515"/>
                </a:lnTo>
                <a:lnTo>
                  <a:pt x="5564" y="7692"/>
                </a:lnTo>
                <a:lnTo>
                  <a:pt x="9849" y="8543"/>
                </a:lnTo>
                <a:lnTo>
                  <a:pt x="15769" y="11592"/>
                </a:lnTo>
                <a:lnTo>
                  <a:pt x="19200" y="14782"/>
                </a:lnTo>
                <a:lnTo>
                  <a:pt x="23058" y="19621"/>
                </a:lnTo>
                <a:lnTo>
                  <a:pt x="26969" y="24461"/>
                </a:lnTo>
                <a:lnTo>
                  <a:pt x="26969" y="162807"/>
                </a:lnTo>
                <a:lnTo>
                  <a:pt x="24996" y="169661"/>
                </a:lnTo>
                <a:lnTo>
                  <a:pt x="17084" y="177728"/>
                </a:lnTo>
                <a:lnTo>
                  <a:pt x="10062" y="179790"/>
                </a:lnTo>
                <a:lnTo>
                  <a:pt x="0" y="179880"/>
                </a:lnTo>
                <a:lnTo>
                  <a:pt x="0" y="184856"/>
                </a:lnTo>
                <a:lnTo>
                  <a:pt x="64855" y="184856"/>
                </a:lnTo>
                <a:lnTo>
                  <a:pt x="64855" y="179880"/>
                </a:lnTo>
                <a:lnTo>
                  <a:pt x="54348" y="179880"/>
                </a:lnTo>
                <a:lnTo>
                  <a:pt x="48836" y="178042"/>
                </a:lnTo>
                <a:lnTo>
                  <a:pt x="39218" y="170693"/>
                </a:lnTo>
                <a:lnTo>
                  <a:pt x="36818" y="163605"/>
                </a:lnTo>
                <a:lnTo>
                  <a:pt x="36818" y="37240"/>
                </a:lnTo>
                <a:lnTo>
                  <a:pt x="92534" y="37240"/>
                </a:lnTo>
                <a:lnTo>
                  <a:pt x="64855" y="2552"/>
                </a:lnTo>
                <a:close/>
              </a:path>
              <a:path w="775335" h="189229">
                <a:moveTo>
                  <a:pt x="189053" y="7338"/>
                </a:moveTo>
                <a:lnTo>
                  <a:pt x="138794" y="7338"/>
                </a:lnTo>
                <a:lnTo>
                  <a:pt x="146030" y="9855"/>
                </a:lnTo>
                <a:lnTo>
                  <a:pt x="150350" y="15048"/>
                </a:lnTo>
                <a:lnTo>
                  <a:pt x="153497" y="18895"/>
                </a:lnTo>
                <a:lnTo>
                  <a:pt x="155079" y="26304"/>
                </a:lnTo>
                <a:lnTo>
                  <a:pt x="155079" y="115622"/>
                </a:lnTo>
                <a:lnTo>
                  <a:pt x="165053" y="115622"/>
                </a:lnTo>
                <a:lnTo>
                  <a:pt x="165053" y="28626"/>
                </a:lnTo>
                <a:lnTo>
                  <a:pt x="165799" y="22564"/>
                </a:lnTo>
                <a:lnTo>
                  <a:pt x="189053" y="7515"/>
                </a:lnTo>
                <a:lnTo>
                  <a:pt x="189053" y="7338"/>
                </a:lnTo>
                <a:close/>
              </a:path>
              <a:path w="775335" h="189229">
                <a:moveTo>
                  <a:pt x="189053" y="2552"/>
                </a:moveTo>
                <a:lnTo>
                  <a:pt x="128643" y="2552"/>
                </a:lnTo>
                <a:lnTo>
                  <a:pt x="128643" y="7515"/>
                </a:lnTo>
                <a:lnTo>
                  <a:pt x="138794" y="7338"/>
                </a:lnTo>
                <a:lnTo>
                  <a:pt x="189053" y="7338"/>
                </a:lnTo>
                <a:lnTo>
                  <a:pt x="189053" y="2552"/>
                </a:lnTo>
                <a:close/>
              </a:path>
              <a:path w="775335" h="189229">
                <a:moveTo>
                  <a:pt x="306138" y="65601"/>
                </a:moveTo>
                <a:lnTo>
                  <a:pt x="266815" y="65601"/>
                </a:lnTo>
                <a:lnTo>
                  <a:pt x="270051" y="66523"/>
                </a:lnTo>
                <a:lnTo>
                  <a:pt x="275811" y="70192"/>
                </a:lnTo>
                <a:lnTo>
                  <a:pt x="277767" y="72354"/>
                </a:lnTo>
                <a:lnTo>
                  <a:pt x="279829" y="77282"/>
                </a:lnTo>
                <a:lnTo>
                  <a:pt x="280248" y="82139"/>
                </a:lnTo>
                <a:lnTo>
                  <a:pt x="280345" y="105395"/>
                </a:lnTo>
                <a:lnTo>
                  <a:pt x="261344" y="114465"/>
                </a:lnTo>
                <a:lnTo>
                  <a:pt x="245997" y="122586"/>
                </a:lnTo>
                <a:lnTo>
                  <a:pt x="216967" y="148203"/>
                </a:lnTo>
                <a:lnTo>
                  <a:pt x="213908" y="169034"/>
                </a:lnTo>
                <a:lnTo>
                  <a:pt x="216254" y="174839"/>
                </a:lnTo>
                <a:lnTo>
                  <a:pt x="225783" y="184249"/>
                </a:lnTo>
                <a:lnTo>
                  <a:pt x="231757" y="186601"/>
                </a:lnTo>
                <a:lnTo>
                  <a:pt x="238939" y="186601"/>
                </a:lnTo>
                <a:lnTo>
                  <a:pt x="248406" y="185333"/>
                </a:lnTo>
                <a:lnTo>
                  <a:pt x="258462" y="181527"/>
                </a:lnTo>
                <a:lnTo>
                  <a:pt x="269107" y="175183"/>
                </a:lnTo>
                <a:lnTo>
                  <a:pt x="280345" y="166301"/>
                </a:lnTo>
                <a:lnTo>
                  <a:pt x="319023" y="166301"/>
                </a:lnTo>
                <a:lnTo>
                  <a:pt x="318333" y="164012"/>
                </a:lnTo>
                <a:lnTo>
                  <a:pt x="260664" y="164012"/>
                </a:lnTo>
                <a:lnTo>
                  <a:pt x="257517" y="162807"/>
                </a:lnTo>
                <a:lnTo>
                  <a:pt x="255260" y="160379"/>
                </a:lnTo>
                <a:lnTo>
                  <a:pt x="252291" y="157241"/>
                </a:lnTo>
                <a:lnTo>
                  <a:pt x="250815" y="153625"/>
                </a:lnTo>
                <a:lnTo>
                  <a:pt x="250815" y="144568"/>
                </a:lnTo>
                <a:lnTo>
                  <a:pt x="252575" y="139675"/>
                </a:lnTo>
                <a:lnTo>
                  <a:pt x="280345" y="114399"/>
                </a:lnTo>
                <a:lnTo>
                  <a:pt x="317963" y="114399"/>
                </a:lnTo>
                <a:lnTo>
                  <a:pt x="317847" y="96165"/>
                </a:lnTo>
                <a:lnTo>
                  <a:pt x="309501" y="68047"/>
                </a:lnTo>
                <a:lnTo>
                  <a:pt x="306138" y="65601"/>
                </a:lnTo>
                <a:close/>
              </a:path>
              <a:path w="775335" h="189229">
                <a:moveTo>
                  <a:pt x="319023" y="166301"/>
                </a:moveTo>
                <a:lnTo>
                  <a:pt x="280345" y="166301"/>
                </a:lnTo>
                <a:lnTo>
                  <a:pt x="281251" y="173112"/>
                </a:lnTo>
                <a:lnTo>
                  <a:pt x="283723" y="178200"/>
                </a:lnTo>
                <a:lnTo>
                  <a:pt x="291812" y="184921"/>
                </a:lnTo>
                <a:lnTo>
                  <a:pt x="297430" y="186601"/>
                </a:lnTo>
                <a:lnTo>
                  <a:pt x="310728" y="186601"/>
                </a:lnTo>
                <a:lnTo>
                  <a:pt x="316186" y="185102"/>
                </a:lnTo>
                <a:lnTo>
                  <a:pt x="325804" y="179095"/>
                </a:lnTo>
                <a:lnTo>
                  <a:pt x="330462" y="174279"/>
                </a:lnTo>
                <a:lnTo>
                  <a:pt x="333774" y="169394"/>
                </a:lnTo>
                <a:lnTo>
                  <a:pt x="322604" y="169394"/>
                </a:lnTo>
                <a:lnTo>
                  <a:pt x="321555" y="169034"/>
                </a:lnTo>
                <a:lnTo>
                  <a:pt x="319759" y="167600"/>
                </a:lnTo>
                <a:lnTo>
                  <a:pt x="319084" y="166503"/>
                </a:lnTo>
                <a:lnTo>
                  <a:pt x="319023" y="166301"/>
                </a:lnTo>
                <a:close/>
              </a:path>
              <a:path w="775335" h="189229">
                <a:moveTo>
                  <a:pt x="330906" y="164420"/>
                </a:moveTo>
                <a:lnTo>
                  <a:pt x="328488" y="167735"/>
                </a:lnTo>
                <a:lnTo>
                  <a:pt x="326106" y="169394"/>
                </a:lnTo>
                <a:lnTo>
                  <a:pt x="333774" y="169394"/>
                </a:lnTo>
                <a:lnTo>
                  <a:pt x="334899" y="167735"/>
                </a:lnTo>
                <a:lnTo>
                  <a:pt x="334902" y="167600"/>
                </a:lnTo>
                <a:lnTo>
                  <a:pt x="330906" y="164420"/>
                </a:lnTo>
                <a:close/>
              </a:path>
              <a:path w="775335" h="189229">
                <a:moveTo>
                  <a:pt x="317963" y="114399"/>
                </a:moveTo>
                <a:lnTo>
                  <a:pt x="280345" y="114399"/>
                </a:lnTo>
                <a:lnTo>
                  <a:pt x="280345" y="156479"/>
                </a:lnTo>
                <a:lnTo>
                  <a:pt x="274407" y="161513"/>
                </a:lnTo>
                <a:lnTo>
                  <a:pt x="269198" y="164012"/>
                </a:lnTo>
                <a:lnTo>
                  <a:pt x="318333" y="164012"/>
                </a:lnTo>
                <a:lnTo>
                  <a:pt x="318195" y="163551"/>
                </a:lnTo>
                <a:lnTo>
                  <a:pt x="318087" y="161868"/>
                </a:lnTo>
                <a:lnTo>
                  <a:pt x="317963" y="114399"/>
                </a:lnTo>
                <a:close/>
              </a:path>
              <a:path w="775335" h="189229">
                <a:moveTo>
                  <a:pt x="274140" y="55391"/>
                </a:moveTo>
                <a:lnTo>
                  <a:pt x="236379" y="63226"/>
                </a:lnTo>
                <a:lnTo>
                  <a:pt x="216432" y="85631"/>
                </a:lnTo>
                <a:lnTo>
                  <a:pt x="216432" y="96656"/>
                </a:lnTo>
                <a:lnTo>
                  <a:pt x="218334" y="100644"/>
                </a:lnTo>
                <a:lnTo>
                  <a:pt x="225979" y="107451"/>
                </a:lnTo>
                <a:lnTo>
                  <a:pt x="230726" y="109170"/>
                </a:lnTo>
                <a:lnTo>
                  <a:pt x="241695" y="109170"/>
                </a:lnTo>
                <a:lnTo>
                  <a:pt x="246548" y="79356"/>
                </a:lnTo>
                <a:lnTo>
                  <a:pt x="245286" y="77034"/>
                </a:lnTo>
                <a:lnTo>
                  <a:pt x="245286" y="72993"/>
                </a:lnTo>
                <a:lnTo>
                  <a:pt x="246459" y="71114"/>
                </a:lnTo>
                <a:lnTo>
                  <a:pt x="252575" y="66895"/>
                </a:lnTo>
                <a:lnTo>
                  <a:pt x="257375" y="65601"/>
                </a:lnTo>
                <a:lnTo>
                  <a:pt x="306138" y="65601"/>
                </a:lnTo>
                <a:lnTo>
                  <a:pt x="302532" y="62978"/>
                </a:lnTo>
                <a:lnTo>
                  <a:pt x="296838" y="59654"/>
                </a:lnTo>
                <a:lnTo>
                  <a:pt x="290209" y="57283"/>
                </a:lnTo>
                <a:lnTo>
                  <a:pt x="282644" y="55864"/>
                </a:lnTo>
                <a:lnTo>
                  <a:pt x="274140" y="55391"/>
                </a:lnTo>
                <a:close/>
              </a:path>
              <a:path w="775335" h="189229">
                <a:moveTo>
                  <a:pt x="450394" y="0"/>
                </a:moveTo>
                <a:lnTo>
                  <a:pt x="396875" y="13719"/>
                </a:lnTo>
                <a:lnTo>
                  <a:pt x="361438" y="55941"/>
                </a:lnTo>
                <a:lnTo>
                  <a:pt x="354528" y="93022"/>
                </a:lnTo>
                <a:lnTo>
                  <a:pt x="354690" y="95451"/>
                </a:lnTo>
                <a:lnTo>
                  <a:pt x="366493" y="141892"/>
                </a:lnTo>
                <a:lnTo>
                  <a:pt x="408388" y="180687"/>
                </a:lnTo>
                <a:lnTo>
                  <a:pt x="452136" y="189023"/>
                </a:lnTo>
                <a:lnTo>
                  <a:pt x="475357" y="186838"/>
                </a:lnTo>
                <a:lnTo>
                  <a:pt x="495795" y="180284"/>
                </a:lnTo>
                <a:lnTo>
                  <a:pt x="497969" y="178939"/>
                </a:lnTo>
                <a:lnTo>
                  <a:pt x="451745" y="178939"/>
                </a:lnTo>
                <a:lnTo>
                  <a:pt x="441998" y="177964"/>
                </a:lnTo>
                <a:lnTo>
                  <a:pt x="412440" y="150663"/>
                </a:lnTo>
                <a:lnTo>
                  <a:pt x="403243" y="95451"/>
                </a:lnTo>
                <a:lnTo>
                  <a:pt x="403241" y="93022"/>
                </a:lnTo>
                <a:lnTo>
                  <a:pt x="403859" y="75888"/>
                </a:lnTo>
                <a:lnTo>
                  <a:pt x="413842" y="34139"/>
                </a:lnTo>
                <a:lnTo>
                  <a:pt x="452011" y="8596"/>
                </a:lnTo>
                <a:lnTo>
                  <a:pt x="496258" y="8596"/>
                </a:lnTo>
                <a:lnTo>
                  <a:pt x="489981" y="5541"/>
                </a:lnTo>
                <a:lnTo>
                  <a:pt x="471211" y="980"/>
                </a:lnTo>
                <a:lnTo>
                  <a:pt x="450394" y="0"/>
                </a:lnTo>
                <a:close/>
              </a:path>
              <a:path w="775335" h="189229">
                <a:moveTo>
                  <a:pt x="496258" y="8596"/>
                </a:moveTo>
                <a:lnTo>
                  <a:pt x="461078" y="8596"/>
                </a:lnTo>
                <a:lnTo>
                  <a:pt x="469114" y="11060"/>
                </a:lnTo>
                <a:lnTo>
                  <a:pt x="476083" y="15988"/>
                </a:lnTo>
                <a:lnTo>
                  <a:pt x="496225" y="51448"/>
                </a:lnTo>
                <a:lnTo>
                  <a:pt x="500013" y="95451"/>
                </a:lnTo>
                <a:lnTo>
                  <a:pt x="499602" y="109849"/>
                </a:lnTo>
                <a:lnTo>
                  <a:pt x="489766" y="153525"/>
                </a:lnTo>
                <a:lnTo>
                  <a:pt x="460989" y="178939"/>
                </a:lnTo>
                <a:lnTo>
                  <a:pt x="497969" y="178939"/>
                </a:lnTo>
                <a:lnTo>
                  <a:pt x="528333" y="154068"/>
                </a:lnTo>
                <a:lnTo>
                  <a:pt x="547416" y="109849"/>
                </a:lnTo>
                <a:lnTo>
                  <a:pt x="548690" y="93022"/>
                </a:lnTo>
                <a:lnTo>
                  <a:pt x="546983" y="73570"/>
                </a:lnTo>
                <a:lnTo>
                  <a:pt x="541863" y="55814"/>
                </a:lnTo>
                <a:lnTo>
                  <a:pt x="533329" y="39757"/>
                </a:lnTo>
                <a:lnTo>
                  <a:pt x="521382" y="25400"/>
                </a:lnTo>
                <a:lnTo>
                  <a:pt x="506705" y="13682"/>
                </a:lnTo>
                <a:lnTo>
                  <a:pt x="496258" y="8596"/>
                </a:lnTo>
                <a:close/>
              </a:path>
              <a:path w="775335" h="189229">
                <a:moveTo>
                  <a:pt x="666417" y="179880"/>
                </a:moveTo>
                <a:lnTo>
                  <a:pt x="570806" y="179880"/>
                </a:lnTo>
                <a:lnTo>
                  <a:pt x="570806" y="184856"/>
                </a:lnTo>
                <a:lnTo>
                  <a:pt x="666417" y="184856"/>
                </a:lnTo>
                <a:lnTo>
                  <a:pt x="666417" y="179880"/>
                </a:lnTo>
                <a:close/>
              </a:path>
              <a:path w="775335" h="189229">
                <a:moveTo>
                  <a:pt x="774829" y="179880"/>
                </a:moveTo>
                <a:lnTo>
                  <a:pt x="679360" y="179880"/>
                </a:lnTo>
                <a:lnTo>
                  <a:pt x="679360" y="184856"/>
                </a:lnTo>
                <a:lnTo>
                  <a:pt x="774829" y="184856"/>
                </a:lnTo>
                <a:lnTo>
                  <a:pt x="774829" y="179880"/>
                </a:lnTo>
                <a:close/>
              </a:path>
              <a:path w="775335" h="189229">
                <a:moveTo>
                  <a:pt x="655039" y="7515"/>
                </a:moveTo>
                <a:lnTo>
                  <a:pt x="582006" y="7515"/>
                </a:lnTo>
                <a:lnTo>
                  <a:pt x="586059" y="8401"/>
                </a:lnTo>
                <a:lnTo>
                  <a:pt x="592086" y="11893"/>
                </a:lnTo>
                <a:lnTo>
                  <a:pt x="594095" y="13932"/>
                </a:lnTo>
                <a:lnTo>
                  <a:pt x="596069" y="18593"/>
                </a:lnTo>
                <a:lnTo>
                  <a:pt x="596566" y="24407"/>
                </a:lnTo>
                <a:lnTo>
                  <a:pt x="596551" y="162984"/>
                </a:lnTo>
                <a:lnTo>
                  <a:pt x="596069" y="168452"/>
                </a:lnTo>
                <a:lnTo>
                  <a:pt x="595073" y="170603"/>
                </a:lnTo>
                <a:lnTo>
                  <a:pt x="593829" y="173651"/>
                </a:lnTo>
                <a:lnTo>
                  <a:pt x="592015" y="175801"/>
                </a:lnTo>
                <a:lnTo>
                  <a:pt x="589686" y="177056"/>
                </a:lnTo>
                <a:lnTo>
                  <a:pt x="586451" y="178939"/>
                </a:lnTo>
                <a:lnTo>
                  <a:pt x="582184" y="179880"/>
                </a:lnTo>
                <a:lnTo>
                  <a:pt x="655217" y="179880"/>
                </a:lnTo>
                <a:lnTo>
                  <a:pt x="651146" y="179006"/>
                </a:lnTo>
                <a:lnTo>
                  <a:pt x="645137" y="175511"/>
                </a:lnTo>
                <a:lnTo>
                  <a:pt x="643110" y="173471"/>
                </a:lnTo>
                <a:lnTo>
                  <a:pt x="641048" y="168811"/>
                </a:lnTo>
                <a:lnTo>
                  <a:pt x="640514" y="162984"/>
                </a:lnTo>
                <a:lnTo>
                  <a:pt x="640514" y="97188"/>
                </a:lnTo>
                <a:lnTo>
                  <a:pt x="749068" y="97188"/>
                </a:lnTo>
                <a:lnTo>
                  <a:pt x="749068" y="85365"/>
                </a:lnTo>
                <a:lnTo>
                  <a:pt x="640514" y="85365"/>
                </a:lnTo>
                <a:lnTo>
                  <a:pt x="640531" y="24407"/>
                </a:lnTo>
                <a:lnTo>
                  <a:pt x="641012" y="18948"/>
                </a:lnTo>
                <a:lnTo>
                  <a:pt x="642008" y="16803"/>
                </a:lnTo>
                <a:lnTo>
                  <a:pt x="643359" y="13754"/>
                </a:lnTo>
                <a:lnTo>
                  <a:pt x="645190" y="11592"/>
                </a:lnTo>
                <a:lnTo>
                  <a:pt x="647537" y="10351"/>
                </a:lnTo>
                <a:lnTo>
                  <a:pt x="650772" y="8454"/>
                </a:lnTo>
                <a:lnTo>
                  <a:pt x="655039" y="7515"/>
                </a:lnTo>
                <a:close/>
              </a:path>
              <a:path w="775335" h="189229">
                <a:moveTo>
                  <a:pt x="749068" y="97188"/>
                </a:moveTo>
                <a:lnTo>
                  <a:pt x="705120" y="97188"/>
                </a:lnTo>
                <a:lnTo>
                  <a:pt x="705105" y="162984"/>
                </a:lnTo>
                <a:lnTo>
                  <a:pt x="704623" y="168452"/>
                </a:lnTo>
                <a:lnTo>
                  <a:pt x="703627" y="170603"/>
                </a:lnTo>
                <a:lnTo>
                  <a:pt x="702276" y="173651"/>
                </a:lnTo>
                <a:lnTo>
                  <a:pt x="700445" y="175801"/>
                </a:lnTo>
                <a:lnTo>
                  <a:pt x="698098" y="177056"/>
                </a:lnTo>
                <a:lnTo>
                  <a:pt x="694951" y="178939"/>
                </a:lnTo>
                <a:lnTo>
                  <a:pt x="690684" y="179880"/>
                </a:lnTo>
                <a:lnTo>
                  <a:pt x="763771" y="179880"/>
                </a:lnTo>
                <a:lnTo>
                  <a:pt x="759682" y="179006"/>
                </a:lnTo>
                <a:lnTo>
                  <a:pt x="753566" y="175511"/>
                </a:lnTo>
                <a:lnTo>
                  <a:pt x="751539" y="173471"/>
                </a:lnTo>
                <a:lnTo>
                  <a:pt x="749566" y="168811"/>
                </a:lnTo>
                <a:lnTo>
                  <a:pt x="749068" y="162984"/>
                </a:lnTo>
                <a:lnTo>
                  <a:pt x="749068" y="97188"/>
                </a:lnTo>
                <a:close/>
              </a:path>
              <a:path w="775335" h="189229">
                <a:moveTo>
                  <a:pt x="763504" y="7515"/>
                </a:moveTo>
                <a:lnTo>
                  <a:pt x="690418" y="7515"/>
                </a:lnTo>
                <a:lnTo>
                  <a:pt x="694507" y="8401"/>
                </a:lnTo>
                <a:lnTo>
                  <a:pt x="700622" y="11893"/>
                </a:lnTo>
                <a:lnTo>
                  <a:pt x="702649" y="13932"/>
                </a:lnTo>
                <a:lnTo>
                  <a:pt x="704623" y="18593"/>
                </a:lnTo>
                <a:lnTo>
                  <a:pt x="705120" y="24407"/>
                </a:lnTo>
                <a:lnTo>
                  <a:pt x="705120" y="85365"/>
                </a:lnTo>
                <a:lnTo>
                  <a:pt x="749068" y="85365"/>
                </a:lnTo>
                <a:lnTo>
                  <a:pt x="749085" y="24407"/>
                </a:lnTo>
                <a:lnTo>
                  <a:pt x="749566" y="18948"/>
                </a:lnTo>
                <a:lnTo>
                  <a:pt x="750562" y="16803"/>
                </a:lnTo>
                <a:lnTo>
                  <a:pt x="751913" y="13754"/>
                </a:lnTo>
                <a:lnTo>
                  <a:pt x="753744" y="11592"/>
                </a:lnTo>
                <a:lnTo>
                  <a:pt x="756091" y="10351"/>
                </a:lnTo>
                <a:lnTo>
                  <a:pt x="759237" y="8454"/>
                </a:lnTo>
                <a:lnTo>
                  <a:pt x="763504" y="7515"/>
                </a:lnTo>
                <a:close/>
              </a:path>
              <a:path w="775335" h="189229">
                <a:moveTo>
                  <a:pt x="666417" y="2552"/>
                </a:moveTo>
                <a:lnTo>
                  <a:pt x="570806" y="2552"/>
                </a:lnTo>
                <a:lnTo>
                  <a:pt x="570806" y="7515"/>
                </a:lnTo>
                <a:lnTo>
                  <a:pt x="666417" y="7515"/>
                </a:lnTo>
                <a:lnTo>
                  <a:pt x="666417" y="2552"/>
                </a:lnTo>
                <a:close/>
              </a:path>
              <a:path w="775335" h="189229">
                <a:moveTo>
                  <a:pt x="774829" y="2552"/>
                </a:moveTo>
                <a:lnTo>
                  <a:pt x="679360" y="2552"/>
                </a:lnTo>
                <a:lnTo>
                  <a:pt x="679360" y="7515"/>
                </a:lnTo>
                <a:lnTo>
                  <a:pt x="774829" y="7515"/>
                </a:lnTo>
                <a:lnTo>
                  <a:pt x="774829" y="2552"/>
                </a:lnTo>
                <a:close/>
              </a:path>
            </a:pathLst>
          </a:custGeom>
          <a:solidFill>
            <a:srgbClr val="000000"/>
          </a:solidFill>
        </p:spPr>
        <p:txBody>
          <a:bodyPr wrap="square" lIns="0" tIns="0" rIns="0" bIns="0" rtlCol="0"/>
          <a:lstStyle/>
          <a:p>
            <a:endParaRPr/>
          </a:p>
        </p:txBody>
      </p:sp>
      <p:grpSp>
        <p:nvGrpSpPr>
          <p:cNvPr id="17" name="object 17"/>
          <p:cNvGrpSpPr/>
          <p:nvPr/>
        </p:nvGrpSpPr>
        <p:grpSpPr>
          <a:xfrm>
            <a:off x="3085223" y="4812127"/>
            <a:ext cx="1332230" cy="138430"/>
            <a:chOff x="3085223" y="4812127"/>
            <a:chExt cx="1332230" cy="138430"/>
          </a:xfrm>
        </p:grpSpPr>
        <p:sp>
          <p:nvSpPr>
            <p:cNvPr id="18" name="object 18"/>
            <p:cNvSpPr/>
            <p:nvPr/>
          </p:nvSpPr>
          <p:spPr>
            <a:xfrm>
              <a:off x="3085223" y="4873829"/>
              <a:ext cx="1099820" cy="17145"/>
            </a:xfrm>
            <a:custGeom>
              <a:avLst/>
              <a:gdLst/>
              <a:ahLst/>
              <a:cxnLst/>
              <a:rect l="l" t="t" r="r" b="b"/>
              <a:pathLst>
                <a:path w="1099820" h="17145">
                  <a:moveTo>
                    <a:pt x="1099264" y="0"/>
                  </a:moveTo>
                  <a:lnTo>
                    <a:pt x="0" y="0"/>
                  </a:lnTo>
                  <a:lnTo>
                    <a:pt x="0" y="17016"/>
                  </a:lnTo>
                  <a:lnTo>
                    <a:pt x="1099264" y="17016"/>
                  </a:lnTo>
                  <a:lnTo>
                    <a:pt x="1099264" y="0"/>
                  </a:lnTo>
                  <a:close/>
                </a:path>
              </a:pathLst>
            </a:custGeom>
            <a:solidFill>
              <a:srgbClr val="000000"/>
            </a:solidFill>
          </p:spPr>
          <p:txBody>
            <a:bodyPr wrap="square" lIns="0" tIns="0" rIns="0" bIns="0" rtlCol="0"/>
            <a:lstStyle/>
            <a:p>
              <a:endParaRPr/>
            </a:p>
          </p:txBody>
        </p:sp>
        <p:sp>
          <p:nvSpPr>
            <p:cNvPr id="19" name="object 19"/>
            <p:cNvSpPr/>
            <p:nvPr/>
          </p:nvSpPr>
          <p:spPr>
            <a:xfrm>
              <a:off x="4149074" y="4813368"/>
              <a:ext cx="266700" cy="135890"/>
            </a:xfrm>
            <a:custGeom>
              <a:avLst/>
              <a:gdLst/>
              <a:ahLst/>
              <a:cxnLst/>
              <a:rect l="l" t="t" r="r" b="b"/>
              <a:pathLst>
                <a:path w="266700" h="135889">
                  <a:moveTo>
                    <a:pt x="266673" y="68969"/>
                  </a:moveTo>
                  <a:lnTo>
                    <a:pt x="225005" y="79414"/>
                  </a:lnTo>
                  <a:lnTo>
                    <a:pt x="133336" y="102392"/>
                  </a:lnTo>
                  <a:lnTo>
                    <a:pt x="41667" y="125370"/>
                  </a:lnTo>
                  <a:lnTo>
                    <a:pt x="0" y="135815"/>
                  </a:lnTo>
                  <a:lnTo>
                    <a:pt x="5194" y="129485"/>
                  </a:lnTo>
                  <a:lnTo>
                    <a:pt x="16622" y="113366"/>
                  </a:lnTo>
                  <a:lnTo>
                    <a:pt x="28050" y="91760"/>
                  </a:lnTo>
                  <a:lnTo>
                    <a:pt x="33245" y="68969"/>
                  </a:lnTo>
                  <a:lnTo>
                    <a:pt x="28050" y="45458"/>
                  </a:lnTo>
                  <a:lnTo>
                    <a:pt x="16622" y="23164"/>
                  </a:lnTo>
                  <a:lnTo>
                    <a:pt x="5194" y="6531"/>
                  </a:lnTo>
                  <a:lnTo>
                    <a:pt x="0" y="0"/>
                  </a:lnTo>
                  <a:lnTo>
                    <a:pt x="41667" y="10776"/>
                  </a:lnTo>
                  <a:lnTo>
                    <a:pt x="133336" y="34484"/>
                  </a:lnTo>
                  <a:lnTo>
                    <a:pt x="225005" y="58192"/>
                  </a:lnTo>
                  <a:lnTo>
                    <a:pt x="266673" y="68969"/>
                  </a:lnTo>
                  <a:close/>
                </a:path>
              </a:pathLst>
            </a:custGeom>
            <a:ln w="3175">
              <a:solidFill>
                <a:srgbClr val="000000"/>
              </a:solidFill>
            </a:ln>
          </p:spPr>
          <p:txBody>
            <a:bodyPr wrap="square" lIns="0" tIns="0" rIns="0" bIns="0" rtlCol="0"/>
            <a:lstStyle/>
            <a:p>
              <a:endParaRPr/>
            </a:p>
          </p:txBody>
        </p:sp>
        <p:sp>
          <p:nvSpPr>
            <p:cNvPr id="20" name="object 20"/>
            <p:cNvSpPr/>
            <p:nvPr/>
          </p:nvSpPr>
          <p:spPr>
            <a:xfrm>
              <a:off x="4149074" y="4813368"/>
              <a:ext cx="266700" cy="135890"/>
            </a:xfrm>
            <a:custGeom>
              <a:avLst/>
              <a:gdLst/>
              <a:ahLst/>
              <a:cxnLst/>
              <a:rect l="l" t="t" r="r" b="b"/>
              <a:pathLst>
                <a:path w="266700" h="135889">
                  <a:moveTo>
                    <a:pt x="0" y="0"/>
                  </a:moveTo>
                  <a:lnTo>
                    <a:pt x="5194" y="6531"/>
                  </a:lnTo>
                  <a:lnTo>
                    <a:pt x="16622" y="23164"/>
                  </a:lnTo>
                  <a:lnTo>
                    <a:pt x="28050" y="45458"/>
                  </a:lnTo>
                  <a:lnTo>
                    <a:pt x="33245" y="68969"/>
                  </a:lnTo>
                  <a:lnTo>
                    <a:pt x="28050" y="91760"/>
                  </a:lnTo>
                  <a:lnTo>
                    <a:pt x="16622" y="113366"/>
                  </a:lnTo>
                  <a:lnTo>
                    <a:pt x="5194" y="129485"/>
                  </a:lnTo>
                  <a:lnTo>
                    <a:pt x="0" y="135815"/>
                  </a:lnTo>
                  <a:lnTo>
                    <a:pt x="266673" y="68969"/>
                  </a:lnTo>
                  <a:lnTo>
                    <a:pt x="0" y="0"/>
                  </a:lnTo>
                  <a:close/>
                </a:path>
              </a:pathLst>
            </a:custGeom>
            <a:solidFill>
              <a:srgbClr val="000000"/>
            </a:solidFill>
          </p:spPr>
          <p:txBody>
            <a:bodyPr wrap="square" lIns="0" tIns="0" rIns="0" bIns="0" rtlCol="0"/>
            <a:lstStyle/>
            <a:p>
              <a:endParaRPr/>
            </a:p>
          </p:txBody>
        </p:sp>
      </p:grpSp>
      <p:sp>
        <p:nvSpPr>
          <p:cNvPr id="21" name="object 21"/>
          <p:cNvSpPr/>
          <p:nvPr/>
        </p:nvSpPr>
        <p:spPr>
          <a:xfrm>
            <a:off x="4675666" y="4748210"/>
            <a:ext cx="623570" cy="191135"/>
          </a:xfrm>
          <a:custGeom>
            <a:avLst/>
            <a:gdLst/>
            <a:ahLst/>
            <a:cxnLst/>
            <a:rect l="l" t="t" r="r" b="b"/>
            <a:pathLst>
              <a:path w="623570" h="191135">
                <a:moveTo>
                  <a:pt x="92597" y="38853"/>
                </a:moveTo>
                <a:lnTo>
                  <a:pt x="36800" y="38853"/>
                </a:lnTo>
                <a:lnTo>
                  <a:pt x="160537" y="190636"/>
                </a:lnTo>
                <a:lnTo>
                  <a:pt x="165159" y="190636"/>
                </a:lnTo>
                <a:lnTo>
                  <a:pt x="165159" y="117235"/>
                </a:lnTo>
                <a:lnTo>
                  <a:pt x="155204" y="117235"/>
                </a:lnTo>
                <a:lnTo>
                  <a:pt x="92597" y="38853"/>
                </a:lnTo>
                <a:close/>
              </a:path>
              <a:path w="623570" h="191135">
                <a:moveTo>
                  <a:pt x="64890" y="4165"/>
                </a:moveTo>
                <a:lnTo>
                  <a:pt x="0" y="4165"/>
                </a:lnTo>
                <a:lnTo>
                  <a:pt x="0" y="9128"/>
                </a:lnTo>
                <a:lnTo>
                  <a:pt x="5689" y="9305"/>
                </a:lnTo>
                <a:lnTo>
                  <a:pt x="9955" y="10156"/>
                </a:lnTo>
                <a:lnTo>
                  <a:pt x="12800" y="11681"/>
                </a:lnTo>
                <a:lnTo>
                  <a:pt x="15822" y="13205"/>
                </a:lnTo>
                <a:lnTo>
                  <a:pt x="19200" y="16395"/>
                </a:lnTo>
                <a:lnTo>
                  <a:pt x="27022" y="26074"/>
                </a:lnTo>
                <a:lnTo>
                  <a:pt x="27022" y="164420"/>
                </a:lnTo>
                <a:lnTo>
                  <a:pt x="0" y="181493"/>
                </a:lnTo>
                <a:lnTo>
                  <a:pt x="0" y="186469"/>
                </a:lnTo>
                <a:lnTo>
                  <a:pt x="64890" y="186469"/>
                </a:lnTo>
                <a:lnTo>
                  <a:pt x="64890" y="181493"/>
                </a:lnTo>
                <a:lnTo>
                  <a:pt x="54401" y="181493"/>
                </a:lnTo>
                <a:lnTo>
                  <a:pt x="48890" y="179664"/>
                </a:lnTo>
                <a:lnTo>
                  <a:pt x="39289" y="172308"/>
                </a:lnTo>
                <a:lnTo>
                  <a:pt x="36800" y="165218"/>
                </a:lnTo>
                <a:lnTo>
                  <a:pt x="36800" y="38853"/>
                </a:lnTo>
                <a:lnTo>
                  <a:pt x="92597" y="38853"/>
                </a:lnTo>
                <a:lnTo>
                  <a:pt x="64890" y="4165"/>
                </a:lnTo>
                <a:close/>
              </a:path>
              <a:path w="623570" h="191135">
                <a:moveTo>
                  <a:pt x="189160" y="8951"/>
                </a:moveTo>
                <a:lnTo>
                  <a:pt x="138848" y="8951"/>
                </a:lnTo>
                <a:lnTo>
                  <a:pt x="146137" y="11468"/>
                </a:lnTo>
                <a:lnTo>
                  <a:pt x="150403" y="16661"/>
                </a:lnTo>
                <a:lnTo>
                  <a:pt x="153604" y="20508"/>
                </a:lnTo>
                <a:lnTo>
                  <a:pt x="155204" y="27917"/>
                </a:lnTo>
                <a:lnTo>
                  <a:pt x="155204" y="117235"/>
                </a:lnTo>
                <a:lnTo>
                  <a:pt x="165159" y="117235"/>
                </a:lnTo>
                <a:lnTo>
                  <a:pt x="165159" y="30239"/>
                </a:lnTo>
                <a:lnTo>
                  <a:pt x="165871" y="24177"/>
                </a:lnTo>
                <a:lnTo>
                  <a:pt x="189160" y="9128"/>
                </a:lnTo>
                <a:lnTo>
                  <a:pt x="189160" y="8951"/>
                </a:lnTo>
                <a:close/>
              </a:path>
              <a:path w="623570" h="191135">
                <a:moveTo>
                  <a:pt x="189160" y="4165"/>
                </a:moveTo>
                <a:lnTo>
                  <a:pt x="128714" y="4165"/>
                </a:lnTo>
                <a:lnTo>
                  <a:pt x="128714" y="9128"/>
                </a:lnTo>
                <a:lnTo>
                  <a:pt x="138848" y="8951"/>
                </a:lnTo>
                <a:lnTo>
                  <a:pt x="189160" y="8951"/>
                </a:lnTo>
                <a:lnTo>
                  <a:pt x="189160" y="4165"/>
                </a:lnTo>
                <a:close/>
              </a:path>
              <a:path w="623570" h="191135">
                <a:moveTo>
                  <a:pt x="306173" y="67214"/>
                </a:moveTo>
                <a:lnTo>
                  <a:pt x="266851" y="67214"/>
                </a:lnTo>
                <a:lnTo>
                  <a:pt x="270051" y="68136"/>
                </a:lnTo>
                <a:lnTo>
                  <a:pt x="273073" y="69962"/>
                </a:lnTo>
                <a:lnTo>
                  <a:pt x="280362" y="107008"/>
                </a:lnTo>
                <a:lnTo>
                  <a:pt x="261393" y="116078"/>
                </a:lnTo>
                <a:lnTo>
                  <a:pt x="246073" y="124199"/>
                </a:lnTo>
                <a:lnTo>
                  <a:pt x="217027" y="149816"/>
                </a:lnTo>
                <a:lnTo>
                  <a:pt x="213909" y="170642"/>
                </a:lnTo>
                <a:lnTo>
                  <a:pt x="216361" y="176455"/>
                </a:lnTo>
                <a:lnTo>
                  <a:pt x="221161" y="181156"/>
                </a:lnTo>
                <a:lnTo>
                  <a:pt x="225783" y="185862"/>
                </a:lnTo>
                <a:lnTo>
                  <a:pt x="231828" y="188214"/>
                </a:lnTo>
                <a:lnTo>
                  <a:pt x="238939" y="188214"/>
                </a:lnTo>
                <a:lnTo>
                  <a:pt x="248437" y="186946"/>
                </a:lnTo>
                <a:lnTo>
                  <a:pt x="258517" y="183139"/>
                </a:lnTo>
                <a:lnTo>
                  <a:pt x="269165" y="176795"/>
                </a:lnTo>
                <a:lnTo>
                  <a:pt x="280362" y="167912"/>
                </a:lnTo>
                <a:lnTo>
                  <a:pt x="319072" y="167912"/>
                </a:lnTo>
                <a:lnTo>
                  <a:pt x="318763" y="166636"/>
                </a:lnTo>
                <a:lnTo>
                  <a:pt x="318397" y="165625"/>
                </a:lnTo>
                <a:lnTo>
                  <a:pt x="260806" y="165625"/>
                </a:lnTo>
                <a:lnTo>
                  <a:pt x="257606" y="164420"/>
                </a:lnTo>
                <a:lnTo>
                  <a:pt x="252273" y="158854"/>
                </a:lnTo>
                <a:lnTo>
                  <a:pt x="250851" y="155238"/>
                </a:lnTo>
                <a:lnTo>
                  <a:pt x="250851" y="146181"/>
                </a:lnTo>
                <a:lnTo>
                  <a:pt x="280362" y="116012"/>
                </a:lnTo>
                <a:lnTo>
                  <a:pt x="318052" y="116012"/>
                </a:lnTo>
                <a:lnTo>
                  <a:pt x="317922" y="97778"/>
                </a:lnTo>
                <a:lnTo>
                  <a:pt x="309519" y="69660"/>
                </a:lnTo>
                <a:lnTo>
                  <a:pt x="306173" y="67214"/>
                </a:lnTo>
                <a:close/>
              </a:path>
              <a:path w="623570" h="191135">
                <a:moveTo>
                  <a:pt x="319072" y="167912"/>
                </a:moveTo>
                <a:lnTo>
                  <a:pt x="280362" y="167912"/>
                </a:lnTo>
                <a:lnTo>
                  <a:pt x="281251" y="174718"/>
                </a:lnTo>
                <a:lnTo>
                  <a:pt x="283740" y="179806"/>
                </a:lnTo>
                <a:lnTo>
                  <a:pt x="291918" y="186534"/>
                </a:lnTo>
                <a:lnTo>
                  <a:pt x="297430" y="188214"/>
                </a:lnTo>
                <a:lnTo>
                  <a:pt x="310763" y="188214"/>
                </a:lnTo>
                <a:lnTo>
                  <a:pt x="316275" y="186715"/>
                </a:lnTo>
                <a:lnTo>
                  <a:pt x="325875" y="180708"/>
                </a:lnTo>
                <a:lnTo>
                  <a:pt x="330497" y="175888"/>
                </a:lnTo>
                <a:lnTo>
                  <a:pt x="333765" y="171014"/>
                </a:lnTo>
                <a:lnTo>
                  <a:pt x="322675" y="171014"/>
                </a:lnTo>
                <a:lnTo>
                  <a:pt x="321608" y="170642"/>
                </a:lnTo>
                <a:lnTo>
                  <a:pt x="319830" y="169206"/>
                </a:lnTo>
                <a:lnTo>
                  <a:pt x="319119" y="168107"/>
                </a:lnTo>
                <a:lnTo>
                  <a:pt x="319072" y="167912"/>
                </a:lnTo>
                <a:close/>
              </a:path>
              <a:path w="623570" h="191135">
                <a:moveTo>
                  <a:pt x="331030" y="166033"/>
                </a:moveTo>
                <a:lnTo>
                  <a:pt x="328542" y="169348"/>
                </a:lnTo>
                <a:lnTo>
                  <a:pt x="326230" y="171014"/>
                </a:lnTo>
                <a:lnTo>
                  <a:pt x="333765" y="171014"/>
                </a:lnTo>
                <a:lnTo>
                  <a:pt x="334882" y="169348"/>
                </a:lnTo>
                <a:lnTo>
                  <a:pt x="334877" y="169206"/>
                </a:lnTo>
                <a:lnTo>
                  <a:pt x="331030" y="166033"/>
                </a:lnTo>
                <a:close/>
              </a:path>
              <a:path w="623570" h="191135">
                <a:moveTo>
                  <a:pt x="318052" y="116012"/>
                </a:moveTo>
                <a:lnTo>
                  <a:pt x="280362" y="116012"/>
                </a:lnTo>
                <a:lnTo>
                  <a:pt x="280362" y="158092"/>
                </a:lnTo>
                <a:lnTo>
                  <a:pt x="274496" y="163126"/>
                </a:lnTo>
                <a:lnTo>
                  <a:pt x="269340" y="165625"/>
                </a:lnTo>
                <a:lnTo>
                  <a:pt x="318397" y="165625"/>
                </a:lnTo>
                <a:lnTo>
                  <a:pt x="318230" y="165164"/>
                </a:lnTo>
                <a:lnTo>
                  <a:pt x="318130" y="163126"/>
                </a:lnTo>
                <a:lnTo>
                  <a:pt x="318052" y="116012"/>
                </a:lnTo>
                <a:close/>
              </a:path>
              <a:path w="623570" h="191135">
                <a:moveTo>
                  <a:pt x="274140" y="57004"/>
                </a:moveTo>
                <a:lnTo>
                  <a:pt x="233406" y="67431"/>
                </a:lnTo>
                <a:lnTo>
                  <a:pt x="216539" y="87244"/>
                </a:lnTo>
                <a:lnTo>
                  <a:pt x="216539" y="98269"/>
                </a:lnTo>
                <a:lnTo>
                  <a:pt x="218316" y="102257"/>
                </a:lnTo>
                <a:lnTo>
                  <a:pt x="222228" y="105660"/>
                </a:lnTo>
                <a:lnTo>
                  <a:pt x="225961" y="109064"/>
                </a:lnTo>
                <a:lnTo>
                  <a:pt x="230761" y="110783"/>
                </a:lnTo>
                <a:lnTo>
                  <a:pt x="241784" y="110783"/>
                </a:lnTo>
                <a:lnTo>
                  <a:pt x="246050" y="109223"/>
                </a:lnTo>
                <a:lnTo>
                  <a:pt x="249251" y="106139"/>
                </a:lnTo>
                <a:lnTo>
                  <a:pt x="252628" y="103037"/>
                </a:lnTo>
                <a:lnTo>
                  <a:pt x="254228" y="99297"/>
                </a:lnTo>
                <a:lnTo>
                  <a:pt x="254228" y="91321"/>
                </a:lnTo>
                <a:lnTo>
                  <a:pt x="252451" y="87598"/>
                </a:lnTo>
                <a:lnTo>
                  <a:pt x="249073" y="83752"/>
                </a:lnTo>
                <a:lnTo>
                  <a:pt x="246584" y="80969"/>
                </a:lnTo>
                <a:lnTo>
                  <a:pt x="245339" y="78647"/>
                </a:lnTo>
                <a:lnTo>
                  <a:pt x="245339" y="74606"/>
                </a:lnTo>
                <a:lnTo>
                  <a:pt x="246584" y="72727"/>
                </a:lnTo>
                <a:lnTo>
                  <a:pt x="252628" y="68508"/>
                </a:lnTo>
                <a:lnTo>
                  <a:pt x="257429" y="67214"/>
                </a:lnTo>
                <a:lnTo>
                  <a:pt x="306173" y="67214"/>
                </a:lnTo>
                <a:lnTo>
                  <a:pt x="302585" y="64591"/>
                </a:lnTo>
                <a:lnTo>
                  <a:pt x="296916" y="61267"/>
                </a:lnTo>
                <a:lnTo>
                  <a:pt x="290296" y="58896"/>
                </a:lnTo>
                <a:lnTo>
                  <a:pt x="282710" y="57477"/>
                </a:lnTo>
                <a:lnTo>
                  <a:pt x="274140" y="57004"/>
                </a:lnTo>
                <a:close/>
              </a:path>
              <a:path w="623570" h="191135">
                <a:moveTo>
                  <a:pt x="454767" y="0"/>
                </a:moveTo>
                <a:lnTo>
                  <a:pt x="417141" y="7253"/>
                </a:lnTo>
                <a:lnTo>
                  <a:pt x="384454" y="28429"/>
                </a:lnTo>
                <a:lnTo>
                  <a:pt x="362401" y="61063"/>
                </a:lnTo>
                <a:lnTo>
                  <a:pt x="354676" y="98677"/>
                </a:lnTo>
                <a:lnTo>
                  <a:pt x="355445" y="110867"/>
                </a:lnTo>
                <a:lnTo>
                  <a:pt x="373918" y="155646"/>
                </a:lnTo>
                <a:lnTo>
                  <a:pt x="413880" y="184055"/>
                </a:lnTo>
                <a:lnTo>
                  <a:pt x="454056" y="190636"/>
                </a:lnTo>
                <a:lnTo>
                  <a:pt x="464890" y="190186"/>
                </a:lnTo>
                <a:lnTo>
                  <a:pt x="503228" y="177998"/>
                </a:lnTo>
                <a:lnTo>
                  <a:pt x="463123" y="177998"/>
                </a:lnTo>
                <a:lnTo>
                  <a:pt x="453086" y="177356"/>
                </a:lnTo>
                <a:lnTo>
                  <a:pt x="417388" y="154979"/>
                </a:lnTo>
                <a:lnTo>
                  <a:pt x="404788" y="116136"/>
                </a:lnTo>
                <a:lnTo>
                  <a:pt x="403210" y="92756"/>
                </a:lnTo>
                <a:lnTo>
                  <a:pt x="403744" y="80609"/>
                </a:lnTo>
                <a:lnTo>
                  <a:pt x="415547" y="40034"/>
                </a:lnTo>
                <a:lnTo>
                  <a:pt x="447634" y="14545"/>
                </a:lnTo>
                <a:lnTo>
                  <a:pt x="464012" y="12088"/>
                </a:lnTo>
                <a:lnTo>
                  <a:pt x="505535" y="12088"/>
                </a:lnTo>
                <a:lnTo>
                  <a:pt x="503835" y="11556"/>
                </a:lnTo>
                <a:lnTo>
                  <a:pt x="495479" y="8330"/>
                </a:lnTo>
                <a:lnTo>
                  <a:pt x="484918" y="4681"/>
                </a:lnTo>
                <a:lnTo>
                  <a:pt x="474590" y="2078"/>
                </a:lnTo>
                <a:lnTo>
                  <a:pt x="464528" y="519"/>
                </a:lnTo>
                <a:lnTo>
                  <a:pt x="454767" y="0"/>
                </a:lnTo>
                <a:close/>
              </a:path>
              <a:path w="623570" h="191135">
                <a:moveTo>
                  <a:pt x="524991" y="144514"/>
                </a:moveTo>
                <a:lnTo>
                  <a:pt x="494768" y="170464"/>
                </a:lnTo>
                <a:lnTo>
                  <a:pt x="463123" y="177998"/>
                </a:lnTo>
                <a:lnTo>
                  <a:pt x="503228" y="177998"/>
                </a:lnTo>
                <a:lnTo>
                  <a:pt x="509324" y="174054"/>
                </a:lnTo>
                <a:lnTo>
                  <a:pt x="517266" y="167706"/>
                </a:lnTo>
                <a:lnTo>
                  <a:pt x="524991" y="160255"/>
                </a:lnTo>
                <a:lnTo>
                  <a:pt x="524991" y="144514"/>
                </a:lnTo>
                <a:close/>
              </a:path>
              <a:path w="623570" h="191135">
                <a:moveTo>
                  <a:pt x="505535" y="12088"/>
                </a:moveTo>
                <a:lnTo>
                  <a:pt x="464012" y="12088"/>
                </a:lnTo>
                <a:lnTo>
                  <a:pt x="474012" y="12912"/>
                </a:lnTo>
                <a:lnTo>
                  <a:pt x="483479" y="15383"/>
                </a:lnTo>
                <a:lnTo>
                  <a:pt x="514369" y="41331"/>
                </a:lnTo>
                <a:lnTo>
                  <a:pt x="522858" y="63173"/>
                </a:lnTo>
                <a:lnTo>
                  <a:pt x="528191" y="63173"/>
                </a:lnTo>
                <a:lnTo>
                  <a:pt x="528191" y="13169"/>
                </a:lnTo>
                <a:lnTo>
                  <a:pt x="508991" y="13169"/>
                </a:lnTo>
                <a:lnTo>
                  <a:pt x="505535" y="12088"/>
                </a:lnTo>
                <a:close/>
              </a:path>
              <a:path w="623570" h="191135">
                <a:moveTo>
                  <a:pt x="528191" y="0"/>
                </a:moveTo>
                <a:lnTo>
                  <a:pt x="522858" y="0"/>
                </a:lnTo>
                <a:lnTo>
                  <a:pt x="522147" y="4555"/>
                </a:lnTo>
                <a:lnTo>
                  <a:pt x="520902" y="7905"/>
                </a:lnTo>
                <a:lnTo>
                  <a:pt x="516635" y="12106"/>
                </a:lnTo>
                <a:lnTo>
                  <a:pt x="514146" y="13169"/>
                </a:lnTo>
                <a:lnTo>
                  <a:pt x="528191" y="13169"/>
                </a:lnTo>
                <a:lnTo>
                  <a:pt x="528191" y="0"/>
                </a:lnTo>
                <a:close/>
              </a:path>
              <a:path w="623570" h="191135">
                <a:moveTo>
                  <a:pt x="607838" y="4165"/>
                </a:moveTo>
                <a:lnTo>
                  <a:pt x="555036" y="4165"/>
                </a:lnTo>
                <a:lnTo>
                  <a:pt x="555036" y="9128"/>
                </a:lnTo>
                <a:lnTo>
                  <a:pt x="560903" y="9500"/>
                </a:lnTo>
                <a:lnTo>
                  <a:pt x="564814" y="10901"/>
                </a:lnTo>
                <a:lnTo>
                  <a:pt x="569081" y="15828"/>
                </a:lnTo>
                <a:lnTo>
                  <a:pt x="569970" y="21465"/>
                </a:lnTo>
                <a:lnTo>
                  <a:pt x="569970" y="169259"/>
                </a:lnTo>
                <a:lnTo>
                  <a:pt x="555036" y="181628"/>
                </a:lnTo>
                <a:lnTo>
                  <a:pt x="555036" y="186469"/>
                </a:lnTo>
                <a:lnTo>
                  <a:pt x="623127" y="186469"/>
                </a:lnTo>
                <a:lnTo>
                  <a:pt x="623127" y="181628"/>
                </a:lnTo>
                <a:lnTo>
                  <a:pt x="617083" y="181270"/>
                </a:lnTo>
                <a:lnTo>
                  <a:pt x="612978" y="179841"/>
                </a:lnTo>
                <a:lnTo>
                  <a:pt x="610860" y="177395"/>
                </a:lnTo>
                <a:lnTo>
                  <a:pt x="608905" y="174931"/>
                </a:lnTo>
                <a:lnTo>
                  <a:pt x="607838" y="169259"/>
                </a:lnTo>
                <a:lnTo>
                  <a:pt x="607838" y="4165"/>
                </a:lnTo>
                <a:close/>
              </a:path>
            </a:pathLst>
          </a:custGeom>
          <a:solidFill>
            <a:srgbClr val="000000"/>
          </a:solidFill>
        </p:spPr>
        <p:txBody>
          <a:bodyPr wrap="square" lIns="0" tIns="0" rIns="0" bIns="0" rtlCol="0"/>
          <a:lstStyle/>
          <a:p>
            <a:endParaRPr/>
          </a:p>
        </p:txBody>
      </p:sp>
      <p:sp>
        <p:nvSpPr>
          <p:cNvPr id="22" name="object 22"/>
          <p:cNvSpPr/>
          <p:nvPr/>
        </p:nvSpPr>
        <p:spPr>
          <a:xfrm>
            <a:off x="5380393" y="4769865"/>
            <a:ext cx="147955" cy="147320"/>
          </a:xfrm>
          <a:custGeom>
            <a:avLst/>
            <a:gdLst/>
            <a:ahLst/>
            <a:cxnLst/>
            <a:rect l="l" t="t" r="r" b="b"/>
            <a:pathLst>
              <a:path w="147954" h="147320">
                <a:moveTo>
                  <a:pt x="147383" y="64668"/>
                </a:moveTo>
                <a:lnTo>
                  <a:pt x="82486" y="64668"/>
                </a:lnTo>
                <a:lnTo>
                  <a:pt x="82486" y="0"/>
                </a:lnTo>
                <a:lnTo>
                  <a:pt x="64884" y="0"/>
                </a:lnTo>
                <a:lnTo>
                  <a:pt x="64884" y="64668"/>
                </a:lnTo>
                <a:lnTo>
                  <a:pt x="0" y="64668"/>
                </a:lnTo>
                <a:lnTo>
                  <a:pt x="0" y="82423"/>
                </a:lnTo>
                <a:lnTo>
                  <a:pt x="64884" y="82423"/>
                </a:lnTo>
                <a:lnTo>
                  <a:pt x="64884" y="147104"/>
                </a:lnTo>
                <a:lnTo>
                  <a:pt x="82486" y="147104"/>
                </a:lnTo>
                <a:lnTo>
                  <a:pt x="82486" y="82423"/>
                </a:lnTo>
                <a:lnTo>
                  <a:pt x="147383" y="82423"/>
                </a:lnTo>
                <a:lnTo>
                  <a:pt x="147383" y="64668"/>
                </a:lnTo>
                <a:close/>
              </a:path>
            </a:pathLst>
          </a:custGeom>
          <a:solidFill>
            <a:srgbClr val="000000"/>
          </a:solidFill>
        </p:spPr>
        <p:txBody>
          <a:bodyPr wrap="square" lIns="0" tIns="0" rIns="0" bIns="0" rtlCol="0"/>
          <a:lstStyle/>
          <a:p>
            <a:endParaRPr/>
          </a:p>
        </p:txBody>
      </p:sp>
      <p:grpSp>
        <p:nvGrpSpPr>
          <p:cNvPr id="23" name="object 23"/>
          <p:cNvGrpSpPr/>
          <p:nvPr/>
        </p:nvGrpSpPr>
        <p:grpSpPr>
          <a:xfrm>
            <a:off x="5614001" y="4749823"/>
            <a:ext cx="527685" cy="248920"/>
            <a:chOff x="5614001" y="4749823"/>
            <a:chExt cx="527685" cy="248920"/>
          </a:xfrm>
        </p:grpSpPr>
        <p:pic>
          <p:nvPicPr>
            <p:cNvPr id="24" name="object 24"/>
            <p:cNvPicPr/>
            <p:nvPr/>
          </p:nvPicPr>
          <p:blipFill>
            <a:blip r:embed="rId3" cstate="print"/>
            <a:stretch>
              <a:fillRect/>
            </a:stretch>
          </p:blipFill>
          <p:spPr>
            <a:xfrm>
              <a:off x="5614001" y="4752375"/>
              <a:ext cx="308985" cy="245925"/>
            </a:xfrm>
            <a:prstGeom prst="rect">
              <a:avLst/>
            </a:prstGeom>
          </p:spPr>
        </p:pic>
        <p:pic>
          <p:nvPicPr>
            <p:cNvPr id="25" name="object 25"/>
            <p:cNvPicPr/>
            <p:nvPr/>
          </p:nvPicPr>
          <p:blipFill>
            <a:blip r:embed="rId4" cstate="print"/>
            <a:stretch>
              <a:fillRect/>
            </a:stretch>
          </p:blipFill>
          <p:spPr>
            <a:xfrm>
              <a:off x="5947001" y="4749823"/>
              <a:ext cx="194125" cy="189023"/>
            </a:xfrm>
            <a:prstGeom prst="rect">
              <a:avLst/>
            </a:prstGeom>
          </p:spPr>
        </p:pic>
      </p:grpSp>
      <p:pic>
        <p:nvPicPr>
          <p:cNvPr id="26" name="object 26"/>
          <p:cNvPicPr/>
          <p:nvPr/>
        </p:nvPicPr>
        <p:blipFill>
          <a:blip r:embed="rId5" cstate="print"/>
          <a:stretch>
            <a:fillRect/>
          </a:stretch>
        </p:blipFill>
        <p:spPr>
          <a:xfrm>
            <a:off x="7275703" y="3319907"/>
            <a:ext cx="4182110" cy="2234057"/>
          </a:xfrm>
          <a:prstGeom prst="rect">
            <a:avLst/>
          </a:prstGeom>
        </p:spPr>
      </p:pic>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3180">
              <a:lnSpc>
                <a:spcPct val="100000"/>
              </a:lnSpc>
              <a:spcBef>
                <a:spcPts val="100"/>
              </a:spcBef>
            </a:pPr>
            <a:r>
              <a:rPr dirty="0"/>
              <a:t>Cabir</a:t>
            </a:r>
            <a:r>
              <a:rPr spc="-10" dirty="0"/>
              <a:t> </a:t>
            </a:r>
            <a:r>
              <a:rPr dirty="0"/>
              <a:t>Bin</a:t>
            </a:r>
            <a:r>
              <a:rPr spc="-5" dirty="0"/>
              <a:t> </a:t>
            </a:r>
            <a:r>
              <a:rPr spc="-10" dirty="0"/>
              <a:t>Hayyan;</a:t>
            </a:r>
          </a:p>
        </p:txBody>
      </p:sp>
      <p:sp>
        <p:nvSpPr>
          <p:cNvPr id="3" name="object 3"/>
          <p:cNvSpPr txBox="1"/>
          <p:nvPr/>
        </p:nvSpPr>
        <p:spPr>
          <a:xfrm>
            <a:off x="958697" y="1353134"/>
            <a:ext cx="7858759" cy="4544695"/>
          </a:xfrm>
          <a:prstGeom prst="rect">
            <a:avLst/>
          </a:prstGeom>
        </p:spPr>
        <p:txBody>
          <a:bodyPr vert="horz" wrap="square" lIns="0" tIns="60960" rIns="0" bIns="0" rtlCol="0">
            <a:spAutoFit/>
          </a:bodyPr>
          <a:lstStyle/>
          <a:p>
            <a:pPr marL="240029" marR="6350" indent="-227329">
              <a:lnSpc>
                <a:spcPts val="3020"/>
              </a:lnSpc>
              <a:spcBef>
                <a:spcPts val="480"/>
              </a:spcBef>
              <a:buFont typeface="Arial MT"/>
              <a:buChar char="•"/>
              <a:tabLst>
                <a:tab pos="241300" algn="l"/>
              </a:tabLst>
            </a:pPr>
            <a:r>
              <a:rPr sz="2800" dirty="0">
                <a:latin typeface="Calibri"/>
                <a:cs typeface="Calibri"/>
              </a:rPr>
              <a:t>Arsenik,</a:t>
            </a:r>
            <a:r>
              <a:rPr sz="2800" spc="-75" dirty="0">
                <a:latin typeface="Calibri"/>
                <a:cs typeface="Calibri"/>
              </a:rPr>
              <a:t> </a:t>
            </a:r>
            <a:r>
              <a:rPr sz="2800" dirty="0">
                <a:latin typeface="Calibri"/>
                <a:cs typeface="Calibri"/>
              </a:rPr>
              <a:t>Antimon,</a:t>
            </a:r>
            <a:r>
              <a:rPr sz="2800" spc="-80" dirty="0">
                <a:latin typeface="Calibri"/>
                <a:cs typeface="Calibri"/>
              </a:rPr>
              <a:t> </a:t>
            </a:r>
            <a:r>
              <a:rPr sz="2800" dirty="0">
                <a:latin typeface="Calibri"/>
                <a:cs typeface="Calibri"/>
              </a:rPr>
              <a:t>Gümüş</a:t>
            </a:r>
            <a:r>
              <a:rPr sz="2800" spc="-80" dirty="0">
                <a:latin typeface="Calibri"/>
                <a:cs typeface="Calibri"/>
              </a:rPr>
              <a:t> </a:t>
            </a:r>
            <a:r>
              <a:rPr sz="2800" dirty="0">
                <a:latin typeface="Calibri"/>
                <a:cs typeface="Calibri"/>
              </a:rPr>
              <a:t>nitrat,</a:t>
            </a:r>
            <a:r>
              <a:rPr sz="2800" spc="-85" dirty="0">
                <a:latin typeface="Calibri"/>
                <a:cs typeface="Calibri"/>
              </a:rPr>
              <a:t> </a:t>
            </a:r>
            <a:r>
              <a:rPr sz="2800" dirty="0">
                <a:latin typeface="Calibri"/>
                <a:cs typeface="Calibri"/>
              </a:rPr>
              <a:t>civa</a:t>
            </a:r>
            <a:r>
              <a:rPr sz="2800" spc="-95" dirty="0">
                <a:latin typeface="Calibri"/>
                <a:cs typeface="Calibri"/>
              </a:rPr>
              <a:t> </a:t>
            </a:r>
            <a:r>
              <a:rPr sz="2800" dirty="0">
                <a:latin typeface="Calibri"/>
                <a:cs typeface="Calibri"/>
              </a:rPr>
              <a:t>oksit,</a:t>
            </a:r>
            <a:r>
              <a:rPr sz="2800" spc="-95" dirty="0">
                <a:latin typeface="Calibri"/>
                <a:cs typeface="Calibri"/>
              </a:rPr>
              <a:t> </a:t>
            </a:r>
            <a:r>
              <a:rPr sz="2800" dirty="0">
                <a:latin typeface="Calibri"/>
                <a:cs typeface="Calibri"/>
              </a:rPr>
              <a:t>sitrik</a:t>
            </a:r>
            <a:r>
              <a:rPr sz="2800" spc="-85" dirty="0">
                <a:latin typeface="Calibri"/>
                <a:cs typeface="Calibri"/>
              </a:rPr>
              <a:t> </a:t>
            </a:r>
            <a:r>
              <a:rPr sz="2800" spc="-10" dirty="0">
                <a:latin typeface="Calibri"/>
                <a:cs typeface="Calibri"/>
              </a:rPr>
              <a:t>asit, 	</a:t>
            </a:r>
            <a:r>
              <a:rPr sz="2800" dirty="0">
                <a:latin typeface="Calibri"/>
                <a:cs typeface="Calibri"/>
              </a:rPr>
              <a:t>tartarik</a:t>
            </a:r>
            <a:r>
              <a:rPr sz="2800" spc="-85" dirty="0">
                <a:latin typeface="Calibri"/>
                <a:cs typeface="Calibri"/>
              </a:rPr>
              <a:t> </a:t>
            </a:r>
            <a:r>
              <a:rPr sz="2800" dirty="0">
                <a:latin typeface="Calibri"/>
                <a:cs typeface="Calibri"/>
              </a:rPr>
              <a:t>asit,</a:t>
            </a:r>
            <a:r>
              <a:rPr sz="2800" spc="-80" dirty="0">
                <a:latin typeface="Calibri"/>
                <a:cs typeface="Calibri"/>
              </a:rPr>
              <a:t> </a:t>
            </a:r>
            <a:r>
              <a:rPr sz="2800" spc="-10" dirty="0">
                <a:latin typeface="Calibri"/>
                <a:cs typeface="Calibri"/>
              </a:rPr>
              <a:t>potasyum</a:t>
            </a:r>
            <a:r>
              <a:rPr sz="2800" spc="-55" dirty="0">
                <a:latin typeface="Calibri"/>
                <a:cs typeface="Calibri"/>
              </a:rPr>
              <a:t> </a:t>
            </a:r>
            <a:r>
              <a:rPr sz="2800" dirty="0">
                <a:latin typeface="Calibri"/>
                <a:cs typeface="Calibri"/>
              </a:rPr>
              <a:t>nitrat</a:t>
            </a:r>
            <a:r>
              <a:rPr sz="2800" spc="-75" dirty="0">
                <a:latin typeface="Calibri"/>
                <a:cs typeface="Calibri"/>
              </a:rPr>
              <a:t> </a:t>
            </a:r>
            <a:r>
              <a:rPr sz="2800" dirty="0">
                <a:latin typeface="Calibri"/>
                <a:cs typeface="Calibri"/>
              </a:rPr>
              <a:t>gibi</a:t>
            </a:r>
            <a:r>
              <a:rPr sz="2800" spc="-85" dirty="0">
                <a:latin typeface="Calibri"/>
                <a:cs typeface="Calibri"/>
              </a:rPr>
              <a:t> </a:t>
            </a:r>
            <a:r>
              <a:rPr sz="2800" spc="-10" dirty="0">
                <a:latin typeface="Calibri"/>
                <a:cs typeface="Calibri"/>
              </a:rPr>
              <a:t>bileşiklerin</a:t>
            </a:r>
            <a:endParaRPr sz="2800">
              <a:latin typeface="Calibri"/>
              <a:cs typeface="Calibri"/>
            </a:endParaRPr>
          </a:p>
          <a:p>
            <a:pPr marL="241300">
              <a:lnSpc>
                <a:spcPts val="2985"/>
              </a:lnSpc>
            </a:pPr>
            <a:r>
              <a:rPr sz="2800" spc="-10" dirty="0">
                <a:latin typeface="Calibri"/>
                <a:cs typeface="Calibri"/>
              </a:rPr>
              <a:t>üretilmesi</a:t>
            </a:r>
            <a:endParaRPr sz="2800">
              <a:latin typeface="Calibri"/>
              <a:cs typeface="Calibri"/>
            </a:endParaRPr>
          </a:p>
          <a:p>
            <a:pPr marL="240029" indent="-227329">
              <a:lnSpc>
                <a:spcPct val="100000"/>
              </a:lnSpc>
              <a:spcBef>
                <a:spcPts val="675"/>
              </a:spcBef>
              <a:buFont typeface="Arial MT"/>
              <a:buChar char="•"/>
              <a:tabLst>
                <a:tab pos="240029" algn="l"/>
              </a:tabLst>
            </a:pPr>
            <a:r>
              <a:rPr sz="2800" spc="-10" dirty="0">
                <a:latin typeface="Calibri"/>
                <a:cs typeface="Calibri"/>
              </a:rPr>
              <a:t>Paslanmaz</a:t>
            </a:r>
            <a:r>
              <a:rPr sz="2800" spc="-70" dirty="0">
                <a:latin typeface="Calibri"/>
                <a:cs typeface="Calibri"/>
              </a:rPr>
              <a:t> </a:t>
            </a:r>
            <a:r>
              <a:rPr sz="2800" dirty="0">
                <a:latin typeface="Calibri"/>
                <a:cs typeface="Calibri"/>
              </a:rPr>
              <a:t>çeliğin</a:t>
            </a:r>
            <a:r>
              <a:rPr sz="2800" spc="-80" dirty="0">
                <a:latin typeface="Calibri"/>
                <a:cs typeface="Calibri"/>
              </a:rPr>
              <a:t> </a:t>
            </a:r>
            <a:r>
              <a:rPr sz="2800" spc="-10" dirty="0">
                <a:latin typeface="Calibri"/>
                <a:cs typeface="Calibri"/>
              </a:rPr>
              <a:t>geliştirilmesi,</a:t>
            </a:r>
            <a:endParaRPr sz="2800">
              <a:latin typeface="Calibri"/>
              <a:cs typeface="Calibri"/>
            </a:endParaRPr>
          </a:p>
          <a:p>
            <a:pPr marL="240029" indent="-227329">
              <a:lnSpc>
                <a:spcPct val="100000"/>
              </a:lnSpc>
              <a:spcBef>
                <a:spcPts val="660"/>
              </a:spcBef>
              <a:buFont typeface="Arial MT"/>
              <a:buChar char="•"/>
              <a:tabLst>
                <a:tab pos="240029" algn="l"/>
              </a:tabLst>
            </a:pPr>
            <a:r>
              <a:rPr sz="2800" dirty="0">
                <a:latin typeface="Calibri"/>
                <a:cs typeface="Calibri"/>
              </a:rPr>
              <a:t>Kumaş</a:t>
            </a:r>
            <a:r>
              <a:rPr sz="2800" spc="-55" dirty="0">
                <a:latin typeface="Calibri"/>
                <a:cs typeface="Calibri"/>
              </a:rPr>
              <a:t> </a:t>
            </a:r>
            <a:r>
              <a:rPr sz="2800" dirty="0">
                <a:latin typeface="Calibri"/>
                <a:cs typeface="Calibri"/>
              </a:rPr>
              <a:t>ve</a:t>
            </a:r>
            <a:r>
              <a:rPr sz="2800" spc="-85" dirty="0">
                <a:latin typeface="Calibri"/>
                <a:cs typeface="Calibri"/>
              </a:rPr>
              <a:t> </a:t>
            </a:r>
            <a:r>
              <a:rPr sz="2800" dirty="0">
                <a:latin typeface="Calibri"/>
                <a:cs typeface="Calibri"/>
              </a:rPr>
              <a:t>deri</a:t>
            </a:r>
            <a:r>
              <a:rPr sz="2800" spc="-55" dirty="0">
                <a:latin typeface="Calibri"/>
                <a:cs typeface="Calibri"/>
              </a:rPr>
              <a:t> </a:t>
            </a:r>
            <a:r>
              <a:rPr sz="2800" dirty="0">
                <a:latin typeface="Calibri"/>
                <a:cs typeface="Calibri"/>
              </a:rPr>
              <a:t>boyama</a:t>
            </a:r>
            <a:r>
              <a:rPr sz="2800" spc="-75" dirty="0">
                <a:latin typeface="Calibri"/>
                <a:cs typeface="Calibri"/>
              </a:rPr>
              <a:t> </a:t>
            </a:r>
            <a:r>
              <a:rPr sz="2800" spc="-10" dirty="0">
                <a:latin typeface="Calibri"/>
                <a:cs typeface="Calibri"/>
              </a:rPr>
              <a:t>teknikleri,</a:t>
            </a:r>
            <a:endParaRPr sz="2800">
              <a:latin typeface="Calibri"/>
              <a:cs typeface="Calibri"/>
            </a:endParaRPr>
          </a:p>
          <a:p>
            <a:pPr marL="240029" indent="-227329">
              <a:lnSpc>
                <a:spcPct val="100000"/>
              </a:lnSpc>
              <a:spcBef>
                <a:spcPts val="660"/>
              </a:spcBef>
              <a:buFont typeface="Arial MT"/>
              <a:buChar char="•"/>
              <a:tabLst>
                <a:tab pos="240029" algn="l"/>
              </a:tabLst>
            </a:pPr>
            <a:r>
              <a:rPr sz="2800" dirty="0">
                <a:latin typeface="Calibri"/>
                <a:cs typeface="Calibri"/>
              </a:rPr>
              <a:t>Cam</a:t>
            </a:r>
            <a:r>
              <a:rPr sz="2800" spc="-45" dirty="0">
                <a:latin typeface="Calibri"/>
                <a:cs typeface="Calibri"/>
              </a:rPr>
              <a:t> </a:t>
            </a:r>
            <a:r>
              <a:rPr sz="2800" dirty="0">
                <a:latin typeface="Calibri"/>
                <a:cs typeface="Calibri"/>
              </a:rPr>
              <a:t>imalatı</a:t>
            </a:r>
            <a:r>
              <a:rPr sz="2800" spc="-40" dirty="0">
                <a:latin typeface="Calibri"/>
                <a:cs typeface="Calibri"/>
              </a:rPr>
              <a:t> </a:t>
            </a:r>
            <a:r>
              <a:rPr sz="2800" dirty="0">
                <a:latin typeface="Calibri"/>
                <a:cs typeface="Calibri"/>
              </a:rPr>
              <a:t>ve</a:t>
            </a:r>
            <a:r>
              <a:rPr sz="2800" spc="-40" dirty="0">
                <a:latin typeface="Calibri"/>
                <a:cs typeface="Calibri"/>
              </a:rPr>
              <a:t> </a:t>
            </a:r>
            <a:r>
              <a:rPr sz="2800" dirty="0">
                <a:latin typeface="Calibri"/>
                <a:cs typeface="Calibri"/>
              </a:rPr>
              <a:t>camın</a:t>
            </a:r>
            <a:r>
              <a:rPr sz="2800" spc="-45" dirty="0">
                <a:latin typeface="Calibri"/>
                <a:cs typeface="Calibri"/>
              </a:rPr>
              <a:t> </a:t>
            </a:r>
            <a:r>
              <a:rPr sz="2800" spc="-10" dirty="0">
                <a:latin typeface="Calibri"/>
                <a:cs typeface="Calibri"/>
              </a:rPr>
              <a:t>renklendirilmesi,</a:t>
            </a:r>
            <a:endParaRPr sz="2800">
              <a:latin typeface="Calibri"/>
              <a:cs typeface="Calibri"/>
            </a:endParaRPr>
          </a:p>
          <a:p>
            <a:pPr marL="240029" marR="227965" indent="-227329">
              <a:lnSpc>
                <a:spcPts val="3030"/>
              </a:lnSpc>
              <a:spcBef>
                <a:spcPts val="1050"/>
              </a:spcBef>
              <a:buFont typeface="Arial MT"/>
              <a:buChar char="•"/>
              <a:tabLst>
                <a:tab pos="241300" algn="l"/>
              </a:tabLst>
            </a:pPr>
            <a:r>
              <a:rPr sz="2800" dirty="0">
                <a:latin typeface="Calibri"/>
                <a:cs typeface="Calibri"/>
              </a:rPr>
              <a:t>Bitkilerden</a:t>
            </a:r>
            <a:r>
              <a:rPr sz="2800" spc="-80" dirty="0">
                <a:latin typeface="Calibri"/>
                <a:cs typeface="Calibri"/>
              </a:rPr>
              <a:t> </a:t>
            </a:r>
            <a:r>
              <a:rPr sz="2800" dirty="0">
                <a:latin typeface="Calibri"/>
                <a:cs typeface="Calibri"/>
              </a:rPr>
              <a:t>yağ</a:t>
            </a:r>
            <a:r>
              <a:rPr sz="2800" spc="-80" dirty="0">
                <a:latin typeface="Calibri"/>
                <a:cs typeface="Calibri"/>
              </a:rPr>
              <a:t> </a:t>
            </a:r>
            <a:r>
              <a:rPr sz="2800" dirty="0">
                <a:latin typeface="Calibri"/>
                <a:cs typeface="Calibri"/>
              </a:rPr>
              <a:t>ve</a:t>
            </a:r>
            <a:r>
              <a:rPr sz="2800" spc="-85" dirty="0">
                <a:latin typeface="Calibri"/>
                <a:cs typeface="Calibri"/>
              </a:rPr>
              <a:t> </a:t>
            </a:r>
            <a:r>
              <a:rPr sz="2800" dirty="0">
                <a:latin typeface="Calibri"/>
                <a:cs typeface="Calibri"/>
              </a:rPr>
              <a:t>esans</a:t>
            </a:r>
            <a:r>
              <a:rPr sz="2800" spc="-70" dirty="0">
                <a:latin typeface="Calibri"/>
                <a:cs typeface="Calibri"/>
              </a:rPr>
              <a:t> </a:t>
            </a:r>
            <a:r>
              <a:rPr sz="2800" dirty="0">
                <a:latin typeface="Calibri"/>
                <a:cs typeface="Calibri"/>
              </a:rPr>
              <a:t>(alkol</a:t>
            </a:r>
            <a:r>
              <a:rPr sz="2800" spc="-85" dirty="0">
                <a:latin typeface="Calibri"/>
                <a:cs typeface="Calibri"/>
              </a:rPr>
              <a:t> </a:t>
            </a:r>
            <a:r>
              <a:rPr sz="2800" dirty="0">
                <a:latin typeface="Calibri"/>
                <a:cs typeface="Calibri"/>
              </a:rPr>
              <a:t>teriminin</a:t>
            </a:r>
            <a:r>
              <a:rPr sz="2800" spc="-65" dirty="0">
                <a:latin typeface="Calibri"/>
                <a:cs typeface="Calibri"/>
              </a:rPr>
              <a:t> </a:t>
            </a:r>
            <a:r>
              <a:rPr sz="2800" dirty="0">
                <a:latin typeface="Calibri"/>
                <a:cs typeface="Calibri"/>
              </a:rPr>
              <a:t>isim</a:t>
            </a:r>
            <a:r>
              <a:rPr sz="2800" spc="-70" dirty="0">
                <a:latin typeface="Calibri"/>
                <a:cs typeface="Calibri"/>
              </a:rPr>
              <a:t> </a:t>
            </a:r>
            <a:r>
              <a:rPr sz="2800" spc="-10" dirty="0">
                <a:latin typeface="Calibri"/>
                <a:cs typeface="Calibri"/>
              </a:rPr>
              <a:t>babası 	</a:t>
            </a:r>
            <a:r>
              <a:rPr sz="2800" dirty="0">
                <a:latin typeface="Calibri"/>
                <a:cs typeface="Calibri"/>
              </a:rPr>
              <a:t>Cabir</a:t>
            </a:r>
            <a:r>
              <a:rPr sz="2800" spc="-40" dirty="0">
                <a:latin typeface="Calibri"/>
                <a:cs typeface="Calibri"/>
              </a:rPr>
              <a:t> </a:t>
            </a:r>
            <a:r>
              <a:rPr sz="2800" dirty="0">
                <a:latin typeface="Calibri"/>
                <a:cs typeface="Calibri"/>
              </a:rPr>
              <a:t>bin</a:t>
            </a:r>
            <a:r>
              <a:rPr sz="2800" spc="-30" dirty="0">
                <a:latin typeface="Calibri"/>
                <a:cs typeface="Calibri"/>
              </a:rPr>
              <a:t> Hayyan’dır)</a:t>
            </a:r>
            <a:r>
              <a:rPr sz="2800" spc="-15" dirty="0">
                <a:latin typeface="Calibri"/>
                <a:cs typeface="Calibri"/>
              </a:rPr>
              <a:t> </a:t>
            </a:r>
            <a:r>
              <a:rPr sz="2800" spc="-10" dirty="0">
                <a:latin typeface="Calibri"/>
                <a:cs typeface="Calibri"/>
              </a:rPr>
              <a:t>eldesi,</a:t>
            </a:r>
            <a:endParaRPr sz="2800">
              <a:latin typeface="Calibri"/>
              <a:cs typeface="Calibri"/>
            </a:endParaRPr>
          </a:p>
          <a:p>
            <a:pPr marL="12700" marR="5080">
              <a:lnSpc>
                <a:spcPts val="3020"/>
              </a:lnSpc>
              <a:spcBef>
                <a:spcPts val="995"/>
              </a:spcBef>
            </a:pPr>
            <a:r>
              <a:rPr sz="2800" dirty="0">
                <a:latin typeface="Calibri"/>
                <a:cs typeface="Calibri"/>
              </a:rPr>
              <a:t>gibi</a:t>
            </a:r>
            <a:r>
              <a:rPr sz="2800" spc="-75" dirty="0">
                <a:latin typeface="Calibri"/>
                <a:cs typeface="Calibri"/>
              </a:rPr>
              <a:t> </a:t>
            </a:r>
            <a:r>
              <a:rPr sz="2800" dirty="0">
                <a:latin typeface="Calibri"/>
                <a:cs typeface="Calibri"/>
              </a:rPr>
              <a:t>buluşları</a:t>
            </a:r>
            <a:r>
              <a:rPr sz="2800" spc="-50" dirty="0">
                <a:latin typeface="Calibri"/>
                <a:cs typeface="Calibri"/>
              </a:rPr>
              <a:t> </a:t>
            </a:r>
            <a:r>
              <a:rPr sz="2800" dirty="0">
                <a:latin typeface="Calibri"/>
                <a:cs typeface="Calibri"/>
              </a:rPr>
              <a:t>halen</a:t>
            </a:r>
            <a:r>
              <a:rPr sz="2800" spc="-70" dirty="0">
                <a:latin typeface="Calibri"/>
                <a:cs typeface="Calibri"/>
              </a:rPr>
              <a:t> </a:t>
            </a:r>
            <a:r>
              <a:rPr sz="2800" spc="-10" dirty="0">
                <a:latin typeface="Calibri"/>
                <a:cs typeface="Calibri"/>
              </a:rPr>
              <a:t>günümüzde</a:t>
            </a:r>
            <a:r>
              <a:rPr sz="2800" spc="-40" dirty="0">
                <a:latin typeface="Calibri"/>
                <a:cs typeface="Calibri"/>
              </a:rPr>
              <a:t> </a:t>
            </a:r>
            <a:r>
              <a:rPr sz="2800" dirty="0">
                <a:latin typeface="Calibri"/>
                <a:cs typeface="Calibri"/>
              </a:rPr>
              <a:t>geçerliliğini</a:t>
            </a:r>
            <a:r>
              <a:rPr sz="2800" spc="-90" dirty="0">
                <a:latin typeface="Calibri"/>
                <a:cs typeface="Calibri"/>
              </a:rPr>
              <a:t> </a:t>
            </a:r>
            <a:r>
              <a:rPr sz="2800" spc="-10" dirty="0">
                <a:latin typeface="Calibri"/>
                <a:cs typeface="Calibri"/>
              </a:rPr>
              <a:t>korumakta </a:t>
            </a:r>
            <a:r>
              <a:rPr sz="2800" dirty="0">
                <a:latin typeface="Calibri"/>
                <a:cs typeface="Calibri"/>
              </a:rPr>
              <a:t>ve</a:t>
            </a:r>
            <a:r>
              <a:rPr sz="2800" spc="-30" dirty="0">
                <a:latin typeface="Calibri"/>
                <a:cs typeface="Calibri"/>
              </a:rPr>
              <a:t> </a:t>
            </a:r>
            <a:r>
              <a:rPr sz="2800" spc="-10" dirty="0">
                <a:latin typeface="Calibri"/>
                <a:cs typeface="Calibri"/>
              </a:rPr>
              <a:t>kullanılmaktadır.</a:t>
            </a:r>
            <a:endParaRPr sz="2800">
              <a:latin typeface="Calibri"/>
              <a:cs typeface="Calibri"/>
            </a:endParaRPr>
          </a:p>
        </p:txBody>
      </p:sp>
      <p:pic>
        <p:nvPicPr>
          <p:cNvPr id="4" name="object 4"/>
          <p:cNvPicPr/>
          <p:nvPr/>
        </p:nvPicPr>
        <p:blipFill>
          <a:blip r:embed="rId2" cstate="print"/>
          <a:stretch>
            <a:fillRect/>
          </a:stretch>
        </p:blipFill>
        <p:spPr>
          <a:xfrm>
            <a:off x="9199498" y="1842642"/>
            <a:ext cx="2518029" cy="3172713"/>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4494" y="346024"/>
            <a:ext cx="2762250" cy="697230"/>
          </a:xfrm>
          <a:prstGeom prst="rect">
            <a:avLst/>
          </a:prstGeom>
        </p:spPr>
        <p:txBody>
          <a:bodyPr vert="horz" wrap="square" lIns="0" tIns="13335" rIns="0" bIns="0" rtlCol="0">
            <a:spAutoFit/>
          </a:bodyPr>
          <a:lstStyle/>
          <a:p>
            <a:pPr marL="12700">
              <a:lnSpc>
                <a:spcPct val="100000"/>
              </a:lnSpc>
              <a:spcBef>
                <a:spcPts val="105"/>
              </a:spcBef>
            </a:pPr>
            <a:r>
              <a:rPr b="1" i="1" spc="-10" dirty="0">
                <a:solidFill>
                  <a:srgbClr val="1F3863"/>
                </a:solidFill>
                <a:latin typeface="Times New Roman"/>
                <a:cs typeface="Times New Roman"/>
              </a:rPr>
              <a:t>ESERLERİ</a:t>
            </a:r>
          </a:p>
        </p:txBody>
      </p:sp>
      <p:sp>
        <p:nvSpPr>
          <p:cNvPr id="3" name="object 3"/>
          <p:cNvSpPr txBox="1"/>
          <p:nvPr/>
        </p:nvSpPr>
        <p:spPr>
          <a:xfrm>
            <a:off x="762406" y="1275566"/>
            <a:ext cx="10876915" cy="4062095"/>
          </a:xfrm>
          <a:prstGeom prst="rect">
            <a:avLst/>
          </a:prstGeom>
        </p:spPr>
        <p:txBody>
          <a:bodyPr vert="horz" wrap="square" lIns="0" tIns="135255" rIns="0" bIns="0" rtlCol="0">
            <a:spAutoFit/>
          </a:bodyPr>
          <a:lstStyle/>
          <a:p>
            <a:pPr marL="240665" indent="-227965">
              <a:lnSpc>
                <a:spcPct val="100000"/>
              </a:lnSpc>
              <a:spcBef>
                <a:spcPts val="1065"/>
              </a:spcBef>
              <a:buFont typeface="Arial MT"/>
              <a:buChar char="•"/>
              <a:tabLst>
                <a:tab pos="240665" algn="l"/>
              </a:tabLst>
            </a:pPr>
            <a:r>
              <a:rPr sz="1600" dirty="0">
                <a:latin typeface="Times New Roman"/>
                <a:cs typeface="Times New Roman"/>
              </a:rPr>
              <a:t>Yüzü</a:t>
            </a:r>
            <a:r>
              <a:rPr sz="1600" spc="30" dirty="0">
                <a:latin typeface="Times New Roman"/>
                <a:cs typeface="Times New Roman"/>
              </a:rPr>
              <a:t> </a:t>
            </a:r>
            <a:r>
              <a:rPr sz="1600" dirty="0">
                <a:latin typeface="Times New Roman"/>
                <a:cs typeface="Times New Roman"/>
              </a:rPr>
              <a:t>aşkın</a:t>
            </a:r>
            <a:r>
              <a:rPr sz="1600" spc="30" dirty="0">
                <a:latin typeface="Times New Roman"/>
                <a:cs typeface="Times New Roman"/>
              </a:rPr>
              <a:t> </a:t>
            </a:r>
            <a:r>
              <a:rPr sz="1600" dirty="0">
                <a:latin typeface="Times New Roman"/>
                <a:cs typeface="Times New Roman"/>
              </a:rPr>
              <a:t>kitabından</a:t>
            </a:r>
            <a:r>
              <a:rPr sz="1600" spc="35" dirty="0">
                <a:latin typeface="Times New Roman"/>
                <a:cs typeface="Times New Roman"/>
              </a:rPr>
              <a:t> </a:t>
            </a:r>
            <a:r>
              <a:rPr sz="1600" spc="-35" dirty="0">
                <a:latin typeface="Times New Roman"/>
                <a:cs typeface="Times New Roman"/>
              </a:rPr>
              <a:t>22‟si</a:t>
            </a:r>
            <a:r>
              <a:rPr sz="1600" spc="35" dirty="0">
                <a:latin typeface="Times New Roman"/>
                <a:cs typeface="Times New Roman"/>
              </a:rPr>
              <a:t> </a:t>
            </a:r>
            <a:r>
              <a:rPr sz="1600" dirty="0">
                <a:latin typeface="Times New Roman"/>
                <a:cs typeface="Times New Roman"/>
              </a:rPr>
              <a:t>kimya</a:t>
            </a:r>
            <a:r>
              <a:rPr sz="1600" spc="40" dirty="0">
                <a:latin typeface="Times New Roman"/>
                <a:cs typeface="Times New Roman"/>
              </a:rPr>
              <a:t> </a:t>
            </a:r>
            <a:r>
              <a:rPr sz="1600" dirty="0">
                <a:latin typeface="Times New Roman"/>
                <a:cs typeface="Times New Roman"/>
              </a:rPr>
              <a:t>ile</a:t>
            </a:r>
            <a:r>
              <a:rPr sz="1600" spc="35" dirty="0">
                <a:latin typeface="Times New Roman"/>
                <a:cs typeface="Times New Roman"/>
              </a:rPr>
              <a:t> </a:t>
            </a:r>
            <a:r>
              <a:rPr sz="1600" dirty="0">
                <a:latin typeface="Times New Roman"/>
                <a:cs typeface="Times New Roman"/>
              </a:rPr>
              <a:t>ilgiliydi.</a:t>
            </a:r>
            <a:r>
              <a:rPr sz="1600" spc="25" dirty="0">
                <a:latin typeface="Times New Roman"/>
                <a:cs typeface="Times New Roman"/>
              </a:rPr>
              <a:t> </a:t>
            </a:r>
            <a:r>
              <a:rPr sz="1600" dirty="0">
                <a:latin typeface="Times New Roman"/>
                <a:cs typeface="Times New Roman"/>
              </a:rPr>
              <a:t>Kitaplarının</a:t>
            </a:r>
            <a:r>
              <a:rPr sz="1600" spc="45" dirty="0">
                <a:latin typeface="Times New Roman"/>
                <a:cs typeface="Times New Roman"/>
              </a:rPr>
              <a:t> </a:t>
            </a:r>
            <a:r>
              <a:rPr sz="1600" spc="-10" dirty="0">
                <a:latin typeface="Times New Roman"/>
                <a:cs typeface="Times New Roman"/>
              </a:rPr>
              <a:t>70‟i,</a:t>
            </a:r>
            <a:r>
              <a:rPr sz="1600" spc="35" dirty="0">
                <a:latin typeface="Times New Roman"/>
                <a:cs typeface="Times New Roman"/>
              </a:rPr>
              <a:t> </a:t>
            </a:r>
            <a:r>
              <a:rPr sz="1600" dirty="0">
                <a:latin typeface="Times New Roman"/>
                <a:cs typeface="Times New Roman"/>
              </a:rPr>
              <a:t>Orta</a:t>
            </a:r>
            <a:r>
              <a:rPr sz="1600" spc="35" dirty="0">
                <a:latin typeface="Times New Roman"/>
                <a:cs typeface="Times New Roman"/>
              </a:rPr>
              <a:t> </a:t>
            </a:r>
            <a:r>
              <a:rPr sz="1600" spc="-10" dirty="0">
                <a:latin typeface="Times New Roman"/>
                <a:cs typeface="Times New Roman"/>
              </a:rPr>
              <a:t>Çağ‟da</a:t>
            </a:r>
            <a:r>
              <a:rPr sz="1600" spc="35" dirty="0">
                <a:latin typeface="Times New Roman"/>
                <a:cs typeface="Times New Roman"/>
              </a:rPr>
              <a:t> </a:t>
            </a:r>
            <a:r>
              <a:rPr sz="1600" spc="-10" dirty="0">
                <a:latin typeface="Times New Roman"/>
                <a:cs typeface="Times New Roman"/>
              </a:rPr>
              <a:t>Latince‟ye</a:t>
            </a:r>
            <a:r>
              <a:rPr sz="1600" spc="45" dirty="0">
                <a:latin typeface="Times New Roman"/>
                <a:cs typeface="Times New Roman"/>
              </a:rPr>
              <a:t> </a:t>
            </a:r>
            <a:r>
              <a:rPr sz="1600" dirty="0">
                <a:latin typeface="Times New Roman"/>
                <a:cs typeface="Times New Roman"/>
              </a:rPr>
              <a:t>çevrildi.</a:t>
            </a:r>
            <a:r>
              <a:rPr sz="1600" spc="35" dirty="0">
                <a:latin typeface="Times New Roman"/>
                <a:cs typeface="Times New Roman"/>
              </a:rPr>
              <a:t> </a:t>
            </a:r>
            <a:r>
              <a:rPr sz="1600" dirty="0">
                <a:latin typeface="Times New Roman"/>
                <a:cs typeface="Times New Roman"/>
              </a:rPr>
              <a:t>“Kitap</a:t>
            </a:r>
            <a:r>
              <a:rPr sz="1600" spc="30" dirty="0">
                <a:latin typeface="Times New Roman"/>
                <a:cs typeface="Times New Roman"/>
              </a:rPr>
              <a:t> </a:t>
            </a:r>
            <a:r>
              <a:rPr sz="1600" dirty="0">
                <a:latin typeface="Times New Roman"/>
                <a:cs typeface="Times New Roman"/>
              </a:rPr>
              <a:t>ül</a:t>
            </a:r>
            <a:r>
              <a:rPr sz="1600" spc="50" dirty="0">
                <a:latin typeface="Times New Roman"/>
                <a:cs typeface="Times New Roman"/>
              </a:rPr>
              <a:t> </a:t>
            </a:r>
            <a:r>
              <a:rPr sz="1600" dirty="0">
                <a:latin typeface="Times New Roman"/>
                <a:cs typeface="Times New Roman"/>
              </a:rPr>
              <a:t>Kimya”</a:t>
            </a:r>
            <a:r>
              <a:rPr sz="1600" spc="40" dirty="0">
                <a:latin typeface="Times New Roman"/>
                <a:cs typeface="Times New Roman"/>
              </a:rPr>
              <a:t> </a:t>
            </a:r>
            <a:r>
              <a:rPr sz="1600" spc="-30" dirty="0">
                <a:latin typeface="Times New Roman"/>
                <a:cs typeface="Times New Roman"/>
              </a:rPr>
              <a:t>1144‟te</a:t>
            </a:r>
            <a:r>
              <a:rPr sz="1600" spc="30" dirty="0">
                <a:latin typeface="Times New Roman"/>
                <a:cs typeface="Times New Roman"/>
              </a:rPr>
              <a:t> </a:t>
            </a:r>
            <a:r>
              <a:rPr sz="1600" spc="-25" dirty="0">
                <a:latin typeface="Times New Roman"/>
                <a:cs typeface="Times New Roman"/>
              </a:rPr>
              <a:t>R.</a:t>
            </a:r>
            <a:endParaRPr sz="1600">
              <a:latin typeface="Times New Roman"/>
              <a:cs typeface="Times New Roman"/>
            </a:endParaRPr>
          </a:p>
          <a:p>
            <a:pPr marL="241300">
              <a:lnSpc>
                <a:spcPct val="100000"/>
              </a:lnSpc>
              <a:spcBef>
                <a:spcPts val="960"/>
              </a:spcBef>
            </a:pPr>
            <a:r>
              <a:rPr sz="1600" dirty="0">
                <a:latin typeface="Times New Roman"/>
                <a:cs typeface="Times New Roman"/>
              </a:rPr>
              <a:t>Chester</a:t>
            </a:r>
            <a:r>
              <a:rPr sz="1600" spc="-30" dirty="0">
                <a:latin typeface="Times New Roman"/>
                <a:cs typeface="Times New Roman"/>
              </a:rPr>
              <a:t> </a:t>
            </a:r>
            <a:r>
              <a:rPr sz="1600" dirty="0">
                <a:latin typeface="Times New Roman"/>
                <a:cs typeface="Times New Roman"/>
              </a:rPr>
              <a:t>tarafından</a:t>
            </a:r>
            <a:r>
              <a:rPr sz="1600" spc="-15" dirty="0">
                <a:latin typeface="Times New Roman"/>
                <a:cs typeface="Times New Roman"/>
              </a:rPr>
              <a:t> </a:t>
            </a:r>
            <a:r>
              <a:rPr sz="1600" spc="-20" dirty="0">
                <a:latin typeface="Times New Roman"/>
                <a:cs typeface="Times New Roman"/>
              </a:rPr>
              <a:t>Latince‟ye</a:t>
            </a:r>
            <a:r>
              <a:rPr sz="1600" dirty="0">
                <a:latin typeface="Times New Roman"/>
                <a:cs typeface="Times New Roman"/>
              </a:rPr>
              <a:t> çevrildi.</a:t>
            </a:r>
            <a:r>
              <a:rPr sz="1600" spc="-15" dirty="0">
                <a:latin typeface="Times New Roman"/>
                <a:cs typeface="Times New Roman"/>
              </a:rPr>
              <a:t> </a:t>
            </a:r>
            <a:r>
              <a:rPr sz="1600" dirty="0">
                <a:latin typeface="Times New Roman"/>
                <a:cs typeface="Times New Roman"/>
              </a:rPr>
              <a:t>“Kitap</a:t>
            </a:r>
            <a:r>
              <a:rPr sz="1600" spc="-25" dirty="0">
                <a:latin typeface="Times New Roman"/>
                <a:cs typeface="Times New Roman"/>
              </a:rPr>
              <a:t> </a:t>
            </a:r>
            <a:r>
              <a:rPr sz="1600" dirty="0">
                <a:latin typeface="Times New Roman"/>
                <a:cs typeface="Times New Roman"/>
              </a:rPr>
              <a:t>ül</a:t>
            </a:r>
            <a:r>
              <a:rPr sz="1600" spc="-40" dirty="0">
                <a:latin typeface="Times New Roman"/>
                <a:cs typeface="Times New Roman"/>
              </a:rPr>
              <a:t> </a:t>
            </a:r>
            <a:r>
              <a:rPr sz="1600" dirty="0">
                <a:latin typeface="Times New Roman"/>
                <a:cs typeface="Times New Roman"/>
              </a:rPr>
              <a:t>Zühre”</a:t>
            </a:r>
            <a:r>
              <a:rPr sz="1600" spc="-25" dirty="0">
                <a:latin typeface="Times New Roman"/>
                <a:cs typeface="Times New Roman"/>
              </a:rPr>
              <a:t> </a:t>
            </a:r>
            <a:r>
              <a:rPr sz="1600" dirty="0">
                <a:latin typeface="Times New Roman"/>
                <a:cs typeface="Times New Roman"/>
              </a:rPr>
              <a:t>ve</a:t>
            </a:r>
            <a:r>
              <a:rPr sz="1600" spc="-40" dirty="0">
                <a:latin typeface="Times New Roman"/>
                <a:cs typeface="Times New Roman"/>
              </a:rPr>
              <a:t> </a:t>
            </a:r>
            <a:r>
              <a:rPr sz="1600" dirty="0">
                <a:latin typeface="Times New Roman"/>
                <a:cs typeface="Times New Roman"/>
              </a:rPr>
              <a:t>“Kitap</a:t>
            </a:r>
            <a:r>
              <a:rPr sz="1600" spc="-35" dirty="0">
                <a:latin typeface="Times New Roman"/>
                <a:cs typeface="Times New Roman"/>
              </a:rPr>
              <a:t> </a:t>
            </a:r>
            <a:r>
              <a:rPr sz="1600" dirty="0">
                <a:latin typeface="Times New Roman"/>
                <a:cs typeface="Times New Roman"/>
              </a:rPr>
              <a:t>ül</a:t>
            </a:r>
            <a:r>
              <a:rPr sz="1600" spc="-100" dirty="0">
                <a:latin typeface="Times New Roman"/>
                <a:cs typeface="Times New Roman"/>
              </a:rPr>
              <a:t> </a:t>
            </a:r>
            <a:r>
              <a:rPr sz="1600" dirty="0">
                <a:latin typeface="Times New Roman"/>
                <a:cs typeface="Times New Roman"/>
              </a:rPr>
              <a:t>Ahcar”</a:t>
            </a:r>
            <a:r>
              <a:rPr sz="1600" spc="-40" dirty="0">
                <a:latin typeface="Times New Roman"/>
                <a:cs typeface="Times New Roman"/>
              </a:rPr>
              <a:t> </a:t>
            </a:r>
            <a:r>
              <a:rPr sz="1600" dirty="0">
                <a:latin typeface="Times New Roman"/>
                <a:cs typeface="Times New Roman"/>
              </a:rPr>
              <a:t>da</a:t>
            </a:r>
            <a:r>
              <a:rPr sz="1600" spc="-30" dirty="0">
                <a:latin typeface="Times New Roman"/>
                <a:cs typeface="Times New Roman"/>
              </a:rPr>
              <a:t> </a:t>
            </a:r>
            <a:r>
              <a:rPr sz="1600" spc="-20" dirty="0">
                <a:latin typeface="Times New Roman"/>
                <a:cs typeface="Times New Roman"/>
              </a:rPr>
              <a:t>Latince‟ye</a:t>
            </a:r>
            <a:r>
              <a:rPr sz="1600" dirty="0">
                <a:latin typeface="Times New Roman"/>
                <a:cs typeface="Times New Roman"/>
              </a:rPr>
              <a:t> çevrilen kitapları</a:t>
            </a:r>
            <a:r>
              <a:rPr sz="1600" spc="-10" dirty="0">
                <a:latin typeface="Times New Roman"/>
                <a:cs typeface="Times New Roman"/>
              </a:rPr>
              <a:t> arasındadır.</a:t>
            </a:r>
            <a:endParaRPr sz="1600">
              <a:latin typeface="Times New Roman"/>
              <a:cs typeface="Times New Roman"/>
            </a:endParaRPr>
          </a:p>
          <a:p>
            <a:pPr marL="12700">
              <a:lnSpc>
                <a:spcPct val="100000"/>
              </a:lnSpc>
              <a:spcBef>
                <a:spcPts val="1245"/>
              </a:spcBef>
            </a:pPr>
            <a:r>
              <a:rPr sz="1600" b="1" dirty="0">
                <a:latin typeface="Times New Roman"/>
                <a:cs typeface="Times New Roman"/>
              </a:rPr>
              <a:t>Basılmış olan</a:t>
            </a:r>
            <a:r>
              <a:rPr sz="1600" b="1" spc="-45" dirty="0">
                <a:latin typeface="Times New Roman"/>
                <a:cs typeface="Times New Roman"/>
              </a:rPr>
              <a:t> </a:t>
            </a:r>
            <a:r>
              <a:rPr sz="1600" b="1" spc="-10" dirty="0">
                <a:latin typeface="Times New Roman"/>
                <a:cs typeface="Times New Roman"/>
              </a:rPr>
              <a:t>eserlerinden</a:t>
            </a:r>
            <a:r>
              <a:rPr sz="1600" b="1" spc="-20" dirty="0">
                <a:latin typeface="Times New Roman"/>
                <a:cs typeface="Times New Roman"/>
              </a:rPr>
              <a:t> </a:t>
            </a:r>
            <a:r>
              <a:rPr sz="1600" b="1" dirty="0">
                <a:latin typeface="Times New Roman"/>
                <a:cs typeface="Times New Roman"/>
              </a:rPr>
              <a:t>bazıları</a:t>
            </a:r>
            <a:r>
              <a:rPr sz="1600" b="1" spc="-15" dirty="0">
                <a:latin typeface="Times New Roman"/>
                <a:cs typeface="Times New Roman"/>
              </a:rPr>
              <a:t> </a:t>
            </a:r>
            <a:r>
              <a:rPr sz="1600" b="1" spc="-10" dirty="0">
                <a:latin typeface="Times New Roman"/>
                <a:cs typeface="Times New Roman"/>
              </a:rPr>
              <a:t>şunlardır:</a:t>
            </a:r>
            <a:endParaRPr sz="1600">
              <a:latin typeface="Times New Roman"/>
              <a:cs typeface="Times New Roman"/>
            </a:endParaRPr>
          </a:p>
          <a:p>
            <a:pPr marL="232410" indent="-219710">
              <a:lnSpc>
                <a:spcPct val="100000"/>
              </a:lnSpc>
              <a:spcBef>
                <a:spcPts val="1345"/>
              </a:spcBef>
              <a:buAutoNum type="arabicParenR"/>
              <a:tabLst>
                <a:tab pos="232410" algn="l"/>
              </a:tabLst>
            </a:pPr>
            <a:r>
              <a:rPr sz="1600" spc="-20" dirty="0">
                <a:latin typeface="Times New Roman"/>
                <a:cs typeface="Times New Roman"/>
              </a:rPr>
              <a:t>Kitâb-</a:t>
            </a:r>
            <a:r>
              <a:rPr sz="1600" spc="-10" dirty="0">
                <a:latin typeface="Times New Roman"/>
                <a:cs typeface="Times New Roman"/>
              </a:rPr>
              <a:t>ül-Beyân,</a:t>
            </a:r>
            <a:endParaRPr sz="1600">
              <a:latin typeface="Times New Roman"/>
              <a:cs typeface="Times New Roman"/>
            </a:endParaRPr>
          </a:p>
          <a:p>
            <a:pPr marL="233045" indent="-220345">
              <a:lnSpc>
                <a:spcPct val="100000"/>
              </a:lnSpc>
              <a:spcBef>
                <a:spcPts val="1345"/>
              </a:spcBef>
              <a:buAutoNum type="arabicParenR"/>
              <a:tabLst>
                <a:tab pos="233045" algn="l"/>
              </a:tabLst>
            </a:pPr>
            <a:r>
              <a:rPr sz="1600" spc="-10" dirty="0">
                <a:latin typeface="Times New Roman"/>
                <a:cs typeface="Times New Roman"/>
              </a:rPr>
              <a:t>Kitâb-ül-Hacer,</a:t>
            </a:r>
            <a:endParaRPr sz="1600">
              <a:latin typeface="Times New Roman"/>
              <a:cs typeface="Times New Roman"/>
            </a:endParaRPr>
          </a:p>
          <a:p>
            <a:pPr marL="232410" indent="-219710">
              <a:lnSpc>
                <a:spcPct val="100000"/>
              </a:lnSpc>
              <a:spcBef>
                <a:spcPts val="1345"/>
              </a:spcBef>
              <a:buAutoNum type="arabicParenR"/>
              <a:tabLst>
                <a:tab pos="232410" algn="l"/>
              </a:tabLst>
            </a:pPr>
            <a:r>
              <a:rPr sz="1600" spc="-20" dirty="0">
                <a:latin typeface="Times New Roman"/>
                <a:cs typeface="Times New Roman"/>
              </a:rPr>
              <a:t>Kitâb-</a:t>
            </a:r>
            <a:r>
              <a:rPr sz="1600" spc="-10" dirty="0">
                <a:latin typeface="Times New Roman"/>
                <a:cs typeface="Times New Roman"/>
              </a:rPr>
              <a:t>ün-</a:t>
            </a:r>
            <a:r>
              <a:rPr sz="1600" spc="-20" dirty="0">
                <a:latin typeface="Times New Roman"/>
                <a:cs typeface="Times New Roman"/>
              </a:rPr>
              <a:t>Nûr,</a:t>
            </a:r>
            <a:endParaRPr sz="1600">
              <a:latin typeface="Times New Roman"/>
              <a:cs typeface="Times New Roman"/>
            </a:endParaRPr>
          </a:p>
          <a:p>
            <a:pPr marL="232410" indent="-219710">
              <a:lnSpc>
                <a:spcPct val="100000"/>
              </a:lnSpc>
              <a:spcBef>
                <a:spcPts val="1345"/>
              </a:spcBef>
              <a:buAutoNum type="arabicParenR"/>
              <a:tabLst>
                <a:tab pos="232410" algn="l"/>
              </a:tabLst>
            </a:pPr>
            <a:r>
              <a:rPr sz="1600" spc="-20" dirty="0">
                <a:latin typeface="Times New Roman"/>
                <a:cs typeface="Times New Roman"/>
              </a:rPr>
              <a:t>Kitâb-</a:t>
            </a:r>
            <a:r>
              <a:rPr sz="1600" spc="-10" dirty="0">
                <a:latin typeface="Times New Roman"/>
                <a:cs typeface="Times New Roman"/>
              </a:rPr>
              <a:t>ül-İzâh,</a:t>
            </a:r>
            <a:endParaRPr sz="1600">
              <a:latin typeface="Times New Roman"/>
              <a:cs typeface="Times New Roman"/>
            </a:endParaRPr>
          </a:p>
          <a:p>
            <a:pPr marL="232410" indent="-219710">
              <a:lnSpc>
                <a:spcPct val="100000"/>
              </a:lnSpc>
              <a:spcBef>
                <a:spcPts val="1345"/>
              </a:spcBef>
              <a:buAutoNum type="arabicParenR"/>
              <a:tabLst>
                <a:tab pos="232410" algn="l"/>
              </a:tabLst>
            </a:pPr>
            <a:r>
              <a:rPr sz="1600" spc="-20" dirty="0">
                <a:latin typeface="Times New Roman"/>
                <a:cs typeface="Times New Roman"/>
              </a:rPr>
              <a:t>Kitâb-</a:t>
            </a:r>
            <a:r>
              <a:rPr sz="1600" spc="-10" dirty="0">
                <a:latin typeface="Times New Roman"/>
                <a:cs typeface="Times New Roman"/>
              </a:rPr>
              <a:t>ül-Istakas-is-Sâlis,</a:t>
            </a:r>
            <a:endParaRPr sz="1600">
              <a:latin typeface="Times New Roman"/>
              <a:cs typeface="Times New Roman"/>
            </a:endParaRPr>
          </a:p>
          <a:p>
            <a:pPr marL="227965" indent="-215265">
              <a:lnSpc>
                <a:spcPct val="100000"/>
              </a:lnSpc>
              <a:spcBef>
                <a:spcPts val="1345"/>
              </a:spcBef>
              <a:buAutoNum type="arabicParenR"/>
              <a:tabLst>
                <a:tab pos="227965" algn="l"/>
              </a:tabLst>
            </a:pPr>
            <a:r>
              <a:rPr sz="1600" spc="-35" dirty="0">
                <a:latin typeface="Times New Roman"/>
                <a:cs typeface="Times New Roman"/>
              </a:rPr>
              <a:t>Tefsîr-</a:t>
            </a:r>
            <a:r>
              <a:rPr sz="1600" spc="-10" dirty="0">
                <a:latin typeface="Times New Roman"/>
                <a:cs typeface="Times New Roman"/>
              </a:rPr>
              <a:t>ül-İstaka,</a:t>
            </a:r>
            <a:endParaRPr sz="1600">
              <a:latin typeface="Times New Roman"/>
              <a:cs typeface="Times New Roman"/>
            </a:endParaRPr>
          </a:p>
          <a:p>
            <a:pPr marL="232410" indent="-219710">
              <a:lnSpc>
                <a:spcPct val="100000"/>
              </a:lnSpc>
              <a:spcBef>
                <a:spcPts val="1345"/>
              </a:spcBef>
              <a:buAutoNum type="arabicParenR"/>
              <a:tabLst>
                <a:tab pos="232410" algn="l"/>
              </a:tabLst>
            </a:pPr>
            <a:r>
              <a:rPr sz="1600" spc="-20" dirty="0">
                <a:latin typeface="Times New Roman"/>
                <a:cs typeface="Times New Roman"/>
              </a:rPr>
              <a:t>Kitâb-</a:t>
            </a:r>
            <a:r>
              <a:rPr sz="1600" dirty="0">
                <a:latin typeface="Times New Roman"/>
                <a:cs typeface="Times New Roman"/>
              </a:rPr>
              <a:t>üt-</a:t>
            </a:r>
            <a:r>
              <a:rPr sz="1600" spc="25" dirty="0">
                <a:latin typeface="Times New Roman"/>
                <a:cs typeface="Times New Roman"/>
              </a:rPr>
              <a:t> </a:t>
            </a:r>
            <a:r>
              <a:rPr sz="1600" spc="-10" dirty="0">
                <a:latin typeface="Times New Roman"/>
                <a:cs typeface="Times New Roman"/>
              </a:rPr>
              <a:t>Tecrid,</a:t>
            </a:r>
            <a:endParaRPr sz="1600">
              <a:latin typeface="Times New Roman"/>
              <a:cs typeface="Times New Roman"/>
            </a:endParaRPr>
          </a:p>
        </p:txBody>
      </p:sp>
      <p:sp>
        <p:nvSpPr>
          <p:cNvPr id="4" name="object 4"/>
          <p:cNvSpPr txBox="1"/>
          <p:nvPr/>
        </p:nvSpPr>
        <p:spPr>
          <a:xfrm>
            <a:off x="762406" y="5483453"/>
            <a:ext cx="1621155" cy="683260"/>
          </a:xfrm>
          <a:prstGeom prst="rect">
            <a:avLst/>
          </a:prstGeom>
        </p:spPr>
        <p:txBody>
          <a:bodyPr vert="horz" wrap="square" lIns="0" tIns="12065" rIns="0" bIns="0" rtlCol="0">
            <a:spAutoFit/>
          </a:bodyPr>
          <a:lstStyle/>
          <a:p>
            <a:pPr marL="282575" indent="-269875">
              <a:lnSpc>
                <a:spcPct val="100000"/>
              </a:lnSpc>
              <a:spcBef>
                <a:spcPts val="95"/>
              </a:spcBef>
              <a:buAutoNum type="arabicParenR" startAt="8"/>
              <a:tabLst>
                <a:tab pos="282575" algn="l"/>
              </a:tabLst>
            </a:pPr>
            <a:r>
              <a:rPr sz="1600" spc="-20" dirty="0">
                <a:latin typeface="Times New Roman"/>
                <a:cs typeface="Times New Roman"/>
              </a:rPr>
              <a:t>Kitâb-</a:t>
            </a:r>
            <a:r>
              <a:rPr sz="1600" spc="-10" dirty="0">
                <a:latin typeface="Times New Roman"/>
                <a:cs typeface="Times New Roman"/>
              </a:rPr>
              <a:t>ül-</a:t>
            </a:r>
            <a:r>
              <a:rPr sz="1600" spc="-20" dirty="0">
                <a:latin typeface="Times New Roman"/>
                <a:cs typeface="Times New Roman"/>
              </a:rPr>
              <a:t>Mülk,</a:t>
            </a:r>
            <a:endParaRPr sz="1600">
              <a:latin typeface="Times New Roman"/>
              <a:cs typeface="Times New Roman"/>
            </a:endParaRPr>
          </a:p>
          <a:p>
            <a:pPr marL="232410" indent="-219710">
              <a:lnSpc>
                <a:spcPct val="100000"/>
              </a:lnSpc>
              <a:spcBef>
                <a:spcPts val="1345"/>
              </a:spcBef>
              <a:buAutoNum type="arabicParenR" startAt="8"/>
              <a:tabLst>
                <a:tab pos="232410" algn="l"/>
              </a:tabLst>
            </a:pPr>
            <a:r>
              <a:rPr sz="1600" spc="-20" dirty="0">
                <a:latin typeface="Times New Roman"/>
                <a:cs typeface="Times New Roman"/>
              </a:rPr>
              <a:t>Kitâb-</a:t>
            </a:r>
            <a:r>
              <a:rPr sz="1600" spc="-30" dirty="0">
                <a:latin typeface="Times New Roman"/>
                <a:cs typeface="Times New Roman"/>
              </a:rPr>
              <a:t>ur-</a:t>
            </a:r>
            <a:r>
              <a:rPr sz="1600" spc="-10" dirty="0">
                <a:latin typeface="Times New Roman"/>
                <a:cs typeface="Times New Roman"/>
              </a:rPr>
              <a:t>Rahme.</a:t>
            </a:r>
            <a:endParaRPr sz="1600">
              <a:latin typeface="Times New Roman"/>
              <a:cs typeface="Times New Roman"/>
            </a:endParaRPr>
          </a:p>
        </p:txBody>
      </p:sp>
      <p:pic>
        <p:nvPicPr>
          <p:cNvPr id="5" name="object 5"/>
          <p:cNvPicPr/>
          <p:nvPr/>
        </p:nvPicPr>
        <p:blipFill>
          <a:blip r:embed="rId2" cstate="print"/>
          <a:stretch>
            <a:fillRect/>
          </a:stretch>
        </p:blipFill>
        <p:spPr>
          <a:xfrm>
            <a:off x="6721982" y="2645791"/>
            <a:ext cx="2057400" cy="2400299"/>
          </a:xfrm>
          <a:prstGeom prst="rect">
            <a:avLst/>
          </a:prstGeom>
        </p:spPr>
      </p:pic>
      <p:sp>
        <p:nvSpPr>
          <p:cNvPr id="6" name="object 6"/>
          <p:cNvSpPr txBox="1"/>
          <p:nvPr/>
        </p:nvSpPr>
        <p:spPr>
          <a:xfrm>
            <a:off x="5847715" y="5324094"/>
            <a:ext cx="3878579"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Times New Roman"/>
                <a:cs typeface="Times New Roman"/>
              </a:rPr>
              <a:t>ODTÜ</a:t>
            </a:r>
            <a:r>
              <a:rPr sz="1600" b="1" spc="-55" dirty="0">
                <a:latin typeface="Times New Roman"/>
                <a:cs typeface="Times New Roman"/>
              </a:rPr>
              <a:t> </a:t>
            </a:r>
            <a:r>
              <a:rPr sz="1600" b="1" dirty="0">
                <a:latin typeface="Times New Roman"/>
                <a:cs typeface="Times New Roman"/>
              </a:rPr>
              <a:t>Kimya</a:t>
            </a:r>
            <a:r>
              <a:rPr sz="1600" b="1" spc="-25" dirty="0">
                <a:latin typeface="Times New Roman"/>
                <a:cs typeface="Times New Roman"/>
              </a:rPr>
              <a:t> </a:t>
            </a:r>
            <a:r>
              <a:rPr sz="1600" b="1" dirty="0">
                <a:latin typeface="Times New Roman"/>
                <a:cs typeface="Times New Roman"/>
              </a:rPr>
              <a:t>Bölümü’ndeki</a:t>
            </a:r>
            <a:r>
              <a:rPr sz="1600" b="1" spc="-10" dirty="0">
                <a:latin typeface="Times New Roman"/>
                <a:cs typeface="Times New Roman"/>
              </a:rPr>
              <a:t> </a:t>
            </a:r>
            <a:r>
              <a:rPr sz="1600" b="1" dirty="0">
                <a:latin typeface="Times New Roman"/>
                <a:cs typeface="Times New Roman"/>
              </a:rPr>
              <a:t>El</a:t>
            </a:r>
            <a:r>
              <a:rPr sz="1600" b="1" spc="-35" dirty="0">
                <a:latin typeface="Times New Roman"/>
                <a:cs typeface="Times New Roman"/>
              </a:rPr>
              <a:t> </a:t>
            </a:r>
            <a:r>
              <a:rPr sz="1600" b="1" dirty="0">
                <a:latin typeface="Times New Roman"/>
                <a:cs typeface="Times New Roman"/>
              </a:rPr>
              <a:t>Câbir</a:t>
            </a:r>
            <a:r>
              <a:rPr sz="1600" b="1" spc="-80" dirty="0">
                <a:latin typeface="Times New Roman"/>
                <a:cs typeface="Times New Roman"/>
              </a:rPr>
              <a:t> </a:t>
            </a:r>
            <a:r>
              <a:rPr sz="1600" b="1" spc="-10" dirty="0">
                <a:latin typeface="Times New Roman"/>
                <a:cs typeface="Times New Roman"/>
              </a:rPr>
              <a:t>büstü</a:t>
            </a:r>
            <a:endParaRPr sz="160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725989"/>
            <a:ext cx="10360025" cy="5056505"/>
          </a:xfrm>
          <a:prstGeom prst="rect">
            <a:avLst/>
          </a:prstGeom>
        </p:spPr>
        <p:txBody>
          <a:bodyPr vert="horz" wrap="square" lIns="0" tIns="12700" rIns="0" bIns="0" rtlCol="0">
            <a:spAutoFit/>
          </a:bodyPr>
          <a:lstStyle/>
          <a:p>
            <a:pPr marL="239395" marR="5080" indent="-226695" algn="just">
              <a:lnSpc>
                <a:spcPct val="150000"/>
              </a:lnSpc>
              <a:spcBef>
                <a:spcPts val="100"/>
              </a:spcBef>
              <a:buFont typeface="Arial MT"/>
              <a:buChar char="•"/>
              <a:tabLst>
                <a:tab pos="241300" algn="l"/>
              </a:tabLst>
            </a:pPr>
            <a:r>
              <a:rPr sz="2000" dirty="0">
                <a:solidFill>
                  <a:srgbClr val="161616"/>
                </a:solidFill>
                <a:latin typeface="Times New Roman"/>
                <a:cs typeface="Times New Roman"/>
              </a:rPr>
              <a:t>Kimyâ</a:t>
            </a:r>
            <a:r>
              <a:rPr sz="2000" spc="330" dirty="0">
                <a:solidFill>
                  <a:srgbClr val="161616"/>
                </a:solidFill>
                <a:latin typeface="Times New Roman"/>
                <a:cs typeface="Times New Roman"/>
              </a:rPr>
              <a:t> </a:t>
            </a:r>
            <a:r>
              <a:rPr sz="2000" dirty="0">
                <a:solidFill>
                  <a:srgbClr val="161616"/>
                </a:solidFill>
                <a:latin typeface="Times New Roman"/>
                <a:cs typeface="Times New Roman"/>
              </a:rPr>
              <a:t>târihçisi</a:t>
            </a:r>
            <a:r>
              <a:rPr sz="2000" spc="320" dirty="0">
                <a:solidFill>
                  <a:srgbClr val="161616"/>
                </a:solidFill>
                <a:latin typeface="Times New Roman"/>
                <a:cs typeface="Times New Roman"/>
              </a:rPr>
              <a:t> </a:t>
            </a:r>
            <a:r>
              <a:rPr sz="2000" dirty="0">
                <a:solidFill>
                  <a:srgbClr val="161616"/>
                </a:solidFill>
                <a:latin typeface="Times New Roman"/>
                <a:cs typeface="Times New Roman"/>
              </a:rPr>
              <a:t>Leclerc;</a:t>
            </a:r>
            <a:r>
              <a:rPr sz="2000" spc="325" dirty="0">
                <a:solidFill>
                  <a:srgbClr val="161616"/>
                </a:solidFill>
                <a:latin typeface="Times New Roman"/>
                <a:cs typeface="Times New Roman"/>
              </a:rPr>
              <a:t> </a:t>
            </a:r>
            <a:r>
              <a:rPr sz="2000" dirty="0">
                <a:solidFill>
                  <a:srgbClr val="161616"/>
                </a:solidFill>
                <a:latin typeface="Times New Roman"/>
                <a:cs typeface="Times New Roman"/>
              </a:rPr>
              <a:t>Histoire</a:t>
            </a:r>
            <a:r>
              <a:rPr sz="2000" spc="325" dirty="0">
                <a:solidFill>
                  <a:srgbClr val="161616"/>
                </a:solidFill>
                <a:latin typeface="Times New Roman"/>
                <a:cs typeface="Times New Roman"/>
              </a:rPr>
              <a:t> </a:t>
            </a:r>
            <a:r>
              <a:rPr sz="2000" dirty="0">
                <a:solidFill>
                  <a:srgbClr val="161616"/>
                </a:solidFill>
                <a:latin typeface="Times New Roman"/>
                <a:cs typeface="Times New Roman"/>
              </a:rPr>
              <a:t>de</a:t>
            </a:r>
            <a:r>
              <a:rPr sz="2000" spc="325" dirty="0">
                <a:solidFill>
                  <a:srgbClr val="161616"/>
                </a:solidFill>
                <a:latin typeface="Times New Roman"/>
                <a:cs typeface="Times New Roman"/>
              </a:rPr>
              <a:t> </a:t>
            </a:r>
            <a:r>
              <a:rPr sz="2000" dirty="0">
                <a:solidFill>
                  <a:srgbClr val="161616"/>
                </a:solidFill>
                <a:latin typeface="Times New Roman"/>
                <a:cs typeface="Times New Roman"/>
              </a:rPr>
              <a:t>la</a:t>
            </a:r>
            <a:r>
              <a:rPr sz="2000" spc="315" dirty="0">
                <a:solidFill>
                  <a:srgbClr val="161616"/>
                </a:solidFill>
                <a:latin typeface="Times New Roman"/>
                <a:cs typeface="Times New Roman"/>
              </a:rPr>
              <a:t> </a:t>
            </a:r>
            <a:r>
              <a:rPr sz="2000" dirty="0">
                <a:solidFill>
                  <a:srgbClr val="161616"/>
                </a:solidFill>
                <a:latin typeface="Times New Roman"/>
                <a:cs typeface="Times New Roman"/>
              </a:rPr>
              <a:t>Medicine</a:t>
            </a:r>
            <a:r>
              <a:rPr sz="2000" spc="330" dirty="0">
                <a:solidFill>
                  <a:srgbClr val="161616"/>
                </a:solidFill>
                <a:latin typeface="Times New Roman"/>
                <a:cs typeface="Times New Roman"/>
              </a:rPr>
              <a:t> </a:t>
            </a:r>
            <a:r>
              <a:rPr sz="2000" dirty="0">
                <a:solidFill>
                  <a:srgbClr val="161616"/>
                </a:solidFill>
                <a:latin typeface="Times New Roman"/>
                <a:cs typeface="Times New Roman"/>
              </a:rPr>
              <a:t>Arabe</a:t>
            </a:r>
            <a:r>
              <a:rPr sz="2000" spc="325" dirty="0">
                <a:solidFill>
                  <a:srgbClr val="161616"/>
                </a:solidFill>
                <a:latin typeface="Times New Roman"/>
                <a:cs typeface="Times New Roman"/>
              </a:rPr>
              <a:t> </a:t>
            </a:r>
            <a:r>
              <a:rPr sz="2000" dirty="0">
                <a:solidFill>
                  <a:srgbClr val="161616"/>
                </a:solidFill>
                <a:latin typeface="Times New Roman"/>
                <a:cs typeface="Times New Roman"/>
              </a:rPr>
              <a:t>adlı</a:t>
            </a:r>
            <a:r>
              <a:rPr sz="2000" spc="305" dirty="0">
                <a:solidFill>
                  <a:srgbClr val="161616"/>
                </a:solidFill>
                <a:latin typeface="Times New Roman"/>
                <a:cs typeface="Times New Roman"/>
              </a:rPr>
              <a:t> </a:t>
            </a:r>
            <a:r>
              <a:rPr sz="2000" dirty="0">
                <a:solidFill>
                  <a:srgbClr val="161616"/>
                </a:solidFill>
                <a:latin typeface="Times New Roman"/>
                <a:cs typeface="Times New Roman"/>
              </a:rPr>
              <a:t>eserinde,</a:t>
            </a:r>
            <a:r>
              <a:rPr sz="2000" spc="325" dirty="0">
                <a:solidFill>
                  <a:srgbClr val="161616"/>
                </a:solidFill>
                <a:latin typeface="Times New Roman"/>
                <a:cs typeface="Times New Roman"/>
              </a:rPr>
              <a:t> </a:t>
            </a:r>
            <a:r>
              <a:rPr sz="2000" dirty="0">
                <a:solidFill>
                  <a:srgbClr val="161616"/>
                </a:solidFill>
                <a:latin typeface="Times New Roman"/>
                <a:cs typeface="Times New Roman"/>
              </a:rPr>
              <a:t>Câbir</a:t>
            </a:r>
            <a:r>
              <a:rPr sz="2000" spc="315" dirty="0">
                <a:solidFill>
                  <a:srgbClr val="161616"/>
                </a:solidFill>
                <a:latin typeface="Times New Roman"/>
                <a:cs typeface="Times New Roman"/>
              </a:rPr>
              <a:t> </a:t>
            </a:r>
            <a:r>
              <a:rPr sz="2000" dirty="0">
                <a:solidFill>
                  <a:srgbClr val="161616"/>
                </a:solidFill>
                <a:latin typeface="Times New Roman"/>
                <a:cs typeface="Times New Roman"/>
              </a:rPr>
              <a:t>bin</a:t>
            </a:r>
            <a:r>
              <a:rPr sz="2000" spc="325" dirty="0">
                <a:solidFill>
                  <a:srgbClr val="161616"/>
                </a:solidFill>
                <a:latin typeface="Times New Roman"/>
                <a:cs typeface="Times New Roman"/>
              </a:rPr>
              <a:t> </a:t>
            </a:r>
            <a:r>
              <a:rPr sz="2000" dirty="0">
                <a:solidFill>
                  <a:srgbClr val="161616"/>
                </a:solidFill>
                <a:latin typeface="Times New Roman"/>
                <a:cs typeface="Times New Roman"/>
              </a:rPr>
              <a:t>Hayyân‟ı</a:t>
            </a:r>
            <a:r>
              <a:rPr sz="2000" spc="320" dirty="0">
                <a:solidFill>
                  <a:srgbClr val="161616"/>
                </a:solidFill>
                <a:latin typeface="Times New Roman"/>
                <a:cs typeface="Times New Roman"/>
              </a:rPr>
              <a:t> </a:t>
            </a:r>
            <a:r>
              <a:rPr sz="2000" spc="-20" dirty="0">
                <a:solidFill>
                  <a:srgbClr val="161616"/>
                </a:solidFill>
                <a:latin typeface="Times New Roman"/>
                <a:cs typeface="Times New Roman"/>
              </a:rPr>
              <a:t>orta 	</a:t>
            </a:r>
            <a:r>
              <a:rPr sz="2000" dirty="0">
                <a:solidFill>
                  <a:srgbClr val="161616"/>
                </a:solidFill>
                <a:latin typeface="Times New Roman"/>
                <a:cs typeface="Times New Roman"/>
              </a:rPr>
              <a:t>çağların</a:t>
            </a:r>
            <a:r>
              <a:rPr sz="2000" spc="459" dirty="0">
                <a:solidFill>
                  <a:srgbClr val="161616"/>
                </a:solidFill>
                <a:latin typeface="Times New Roman"/>
                <a:cs typeface="Times New Roman"/>
              </a:rPr>
              <a:t> </a:t>
            </a:r>
            <a:r>
              <a:rPr sz="2000" dirty="0">
                <a:solidFill>
                  <a:srgbClr val="161616"/>
                </a:solidFill>
                <a:latin typeface="Times New Roman"/>
                <a:cs typeface="Times New Roman"/>
              </a:rPr>
              <a:t>tartışılamaz</a:t>
            </a:r>
            <a:r>
              <a:rPr sz="2000" spc="450" dirty="0">
                <a:solidFill>
                  <a:srgbClr val="161616"/>
                </a:solidFill>
                <a:latin typeface="Times New Roman"/>
                <a:cs typeface="Times New Roman"/>
              </a:rPr>
              <a:t> </a:t>
            </a:r>
            <a:r>
              <a:rPr sz="2000" dirty="0">
                <a:solidFill>
                  <a:srgbClr val="161616"/>
                </a:solidFill>
                <a:latin typeface="Times New Roman"/>
                <a:cs typeface="Times New Roman"/>
              </a:rPr>
              <a:t>en</a:t>
            </a:r>
            <a:r>
              <a:rPr sz="2000" spc="465" dirty="0">
                <a:solidFill>
                  <a:srgbClr val="161616"/>
                </a:solidFill>
                <a:latin typeface="Times New Roman"/>
                <a:cs typeface="Times New Roman"/>
              </a:rPr>
              <a:t> </a:t>
            </a:r>
            <a:r>
              <a:rPr sz="2000" dirty="0">
                <a:solidFill>
                  <a:srgbClr val="161616"/>
                </a:solidFill>
                <a:latin typeface="Times New Roman"/>
                <a:cs typeface="Times New Roman"/>
              </a:rPr>
              <a:t>büyük</a:t>
            </a:r>
            <a:r>
              <a:rPr sz="2000" spc="470" dirty="0">
                <a:solidFill>
                  <a:srgbClr val="161616"/>
                </a:solidFill>
                <a:latin typeface="Times New Roman"/>
                <a:cs typeface="Times New Roman"/>
              </a:rPr>
              <a:t> </a:t>
            </a:r>
            <a:r>
              <a:rPr sz="2000" dirty="0">
                <a:solidFill>
                  <a:srgbClr val="161616"/>
                </a:solidFill>
                <a:latin typeface="Times New Roman"/>
                <a:cs typeface="Times New Roman"/>
              </a:rPr>
              <a:t>âlimi,</a:t>
            </a:r>
            <a:r>
              <a:rPr sz="2000" spc="450" dirty="0">
                <a:solidFill>
                  <a:srgbClr val="161616"/>
                </a:solidFill>
                <a:latin typeface="Times New Roman"/>
                <a:cs typeface="Times New Roman"/>
              </a:rPr>
              <a:t> </a:t>
            </a:r>
            <a:r>
              <a:rPr sz="2000" dirty="0">
                <a:solidFill>
                  <a:srgbClr val="161616"/>
                </a:solidFill>
                <a:latin typeface="Times New Roman"/>
                <a:cs typeface="Times New Roman"/>
              </a:rPr>
              <a:t>ilmî</a:t>
            </a:r>
            <a:r>
              <a:rPr sz="2000" spc="459" dirty="0">
                <a:solidFill>
                  <a:srgbClr val="161616"/>
                </a:solidFill>
                <a:latin typeface="Times New Roman"/>
                <a:cs typeface="Times New Roman"/>
              </a:rPr>
              <a:t> </a:t>
            </a:r>
            <a:r>
              <a:rPr sz="2000" dirty="0">
                <a:solidFill>
                  <a:srgbClr val="161616"/>
                </a:solidFill>
                <a:latin typeface="Times New Roman"/>
                <a:cs typeface="Times New Roman"/>
              </a:rPr>
              <a:t>otoritesi</a:t>
            </a:r>
            <a:r>
              <a:rPr sz="2000" spc="440" dirty="0">
                <a:solidFill>
                  <a:srgbClr val="161616"/>
                </a:solidFill>
                <a:latin typeface="Times New Roman"/>
                <a:cs typeface="Times New Roman"/>
              </a:rPr>
              <a:t> </a:t>
            </a:r>
            <a:r>
              <a:rPr sz="2000" dirty="0">
                <a:solidFill>
                  <a:srgbClr val="161616"/>
                </a:solidFill>
                <a:latin typeface="Times New Roman"/>
                <a:cs typeface="Times New Roman"/>
              </a:rPr>
              <a:t>ve</a:t>
            </a:r>
            <a:r>
              <a:rPr sz="2000" spc="440" dirty="0">
                <a:solidFill>
                  <a:srgbClr val="161616"/>
                </a:solidFill>
                <a:latin typeface="Times New Roman"/>
                <a:cs typeface="Times New Roman"/>
              </a:rPr>
              <a:t> </a:t>
            </a:r>
            <a:r>
              <a:rPr sz="2000" dirty="0">
                <a:solidFill>
                  <a:srgbClr val="161616"/>
                </a:solidFill>
                <a:latin typeface="Times New Roman"/>
                <a:cs typeface="Times New Roman"/>
              </a:rPr>
              <a:t>derinliği</a:t>
            </a:r>
            <a:r>
              <a:rPr sz="2000" spc="445" dirty="0">
                <a:solidFill>
                  <a:srgbClr val="161616"/>
                </a:solidFill>
                <a:latin typeface="Times New Roman"/>
                <a:cs typeface="Times New Roman"/>
              </a:rPr>
              <a:t> </a:t>
            </a:r>
            <a:r>
              <a:rPr sz="2000" dirty="0">
                <a:solidFill>
                  <a:srgbClr val="161616"/>
                </a:solidFill>
                <a:latin typeface="Times New Roman"/>
                <a:cs typeface="Times New Roman"/>
              </a:rPr>
              <a:t>ile</a:t>
            </a:r>
            <a:r>
              <a:rPr sz="2000" spc="440" dirty="0">
                <a:solidFill>
                  <a:srgbClr val="161616"/>
                </a:solidFill>
                <a:latin typeface="Times New Roman"/>
                <a:cs typeface="Times New Roman"/>
              </a:rPr>
              <a:t> </a:t>
            </a:r>
            <a:r>
              <a:rPr sz="2000" dirty="0">
                <a:solidFill>
                  <a:srgbClr val="161616"/>
                </a:solidFill>
                <a:latin typeface="Times New Roman"/>
                <a:cs typeface="Times New Roman"/>
              </a:rPr>
              <a:t>benzeri</a:t>
            </a:r>
            <a:r>
              <a:rPr sz="2000" spc="459" dirty="0">
                <a:solidFill>
                  <a:srgbClr val="161616"/>
                </a:solidFill>
                <a:latin typeface="Times New Roman"/>
                <a:cs typeface="Times New Roman"/>
              </a:rPr>
              <a:t> </a:t>
            </a:r>
            <a:r>
              <a:rPr sz="2000" dirty="0">
                <a:solidFill>
                  <a:srgbClr val="161616"/>
                </a:solidFill>
                <a:latin typeface="Times New Roman"/>
                <a:cs typeface="Times New Roman"/>
              </a:rPr>
              <a:t>olmayan</a:t>
            </a:r>
            <a:r>
              <a:rPr sz="2000" spc="465" dirty="0">
                <a:solidFill>
                  <a:srgbClr val="161616"/>
                </a:solidFill>
                <a:latin typeface="Times New Roman"/>
                <a:cs typeface="Times New Roman"/>
              </a:rPr>
              <a:t> </a:t>
            </a:r>
            <a:r>
              <a:rPr sz="2000" dirty="0">
                <a:solidFill>
                  <a:srgbClr val="161616"/>
                </a:solidFill>
                <a:latin typeface="Times New Roman"/>
                <a:cs typeface="Times New Roman"/>
              </a:rPr>
              <a:t>bir</a:t>
            </a:r>
            <a:r>
              <a:rPr sz="2000" spc="445" dirty="0">
                <a:solidFill>
                  <a:srgbClr val="161616"/>
                </a:solidFill>
                <a:latin typeface="Times New Roman"/>
                <a:cs typeface="Times New Roman"/>
              </a:rPr>
              <a:t> </a:t>
            </a:r>
            <a:r>
              <a:rPr sz="2000" spc="-10" dirty="0">
                <a:solidFill>
                  <a:srgbClr val="161616"/>
                </a:solidFill>
                <a:latin typeface="Times New Roman"/>
                <a:cs typeface="Times New Roman"/>
              </a:rPr>
              <a:t>üstat, 	</a:t>
            </a:r>
            <a:r>
              <a:rPr sz="2000" dirty="0">
                <a:solidFill>
                  <a:srgbClr val="161616"/>
                </a:solidFill>
                <a:latin typeface="Times New Roman"/>
                <a:cs typeface="Times New Roman"/>
              </a:rPr>
              <a:t>metodu</a:t>
            </a:r>
            <a:r>
              <a:rPr sz="2000" spc="25" dirty="0">
                <a:solidFill>
                  <a:srgbClr val="161616"/>
                </a:solidFill>
                <a:latin typeface="Times New Roman"/>
                <a:cs typeface="Times New Roman"/>
              </a:rPr>
              <a:t> </a:t>
            </a:r>
            <a:r>
              <a:rPr sz="2000" dirty="0">
                <a:solidFill>
                  <a:srgbClr val="161616"/>
                </a:solidFill>
                <a:latin typeface="Times New Roman"/>
                <a:cs typeface="Times New Roman"/>
              </a:rPr>
              <a:t>ile</a:t>
            </a:r>
            <a:r>
              <a:rPr sz="2000" spc="10" dirty="0">
                <a:solidFill>
                  <a:srgbClr val="161616"/>
                </a:solidFill>
                <a:latin typeface="Times New Roman"/>
                <a:cs typeface="Times New Roman"/>
              </a:rPr>
              <a:t> </a:t>
            </a:r>
            <a:r>
              <a:rPr sz="2000" dirty="0">
                <a:solidFill>
                  <a:srgbClr val="161616"/>
                </a:solidFill>
                <a:latin typeface="Times New Roman"/>
                <a:cs typeface="Times New Roman"/>
              </a:rPr>
              <a:t>yol gösterici</a:t>
            </a:r>
            <a:r>
              <a:rPr sz="2000" spc="5" dirty="0">
                <a:solidFill>
                  <a:srgbClr val="161616"/>
                </a:solidFill>
                <a:latin typeface="Times New Roman"/>
                <a:cs typeface="Times New Roman"/>
              </a:rPr>
              <a:t> </a:t>
            </a:r>
            <a:r>
              <a:rPr sz="2000" dirty="0">
                <a:solidFill>
                  <a:srgbClr val="161616"/>
                </a:solidFill>
                <a:latin typeface="Times New Roman"/>
                <a:cs typeface="Times New Roman"/>
              </a:rPr>
              <a:t>olması</a:t>
            </a:r>
            <a:r>
              <a:rPr sz="2000" spc="20" dirty="0">
                <a:solidFill>
                  <a:srgbClr val="161616"/>
                </a:solidFill>
                <a:latin typeface="Times New Roman"/>
                <a:cs typeface="Times New Roman"/>
              </a:rPr>
              <a:t> </a:t>
            </a:r>
            <a:r>
              <a:rPr sz="2000" dirty="0">
                <a:solidFill>
                  <a:srgbClr val="161616"/>
                </a:solidFill>
                <a:latin typeface="Times New Roman"/>
                <a:cs typeface="Times New Roman"/>
              </a:rPr>
              <a:t>bakımından</a:t>
            </a:r>
            <a:r>
              <a:rPr sz="2000" spc="10" dirty="0">
                <a:solidFill>
                  <a:srgbClr val="161616"/>
                </a:solidFill>
                <a:latin typeface="Times New Roman"/>
                <a:cs typeface="Times New Roman"/>
              </a:rPr>
              <a:t> </a:t>
            </a:r>
            <a:r>
              <a:rPr sz="2000" dirty="0">
                <a:solidFill>
                  <a:srgbClr val="161616"/>
                </a:solidFill>
                <a:latin typeface="Times New Roman"/>
                <a:cs typeface="Times New Roman"/>
              </a:rPr>
              <a:t>büyük</a:t>
            </a:r>
            <a:r>
              <a:rPr sz="2000" spc="25" dirty="0">
                <a:solidFill>
                  <a:srgbClr val="161616"/>
                </a:solidFill>
                <a:latin typeface="Times New Roman"/>
                <a:cs typeface="Times New Roman"/>
              </a:rPr>
              <a:t> </a:t>
            </a:r>
            <a:r>
              <a:rPr sz="2000" dirty="0">
                <a:solidFill>
                  <a:srgbClr val="161616"/>
                </a:solidFill>
                <a:latin typeface="Times New Roman"/>
                <a:cs typeface="Times New Roman"/>
              </a:rPr>
              <a:t>bir</a:t>
            </a:r>
            <a:r>
              <a:rPr sz="2000" spc="20" dirty="0">
                <a:solidFill>
                  <a:srgbClr val="161616"/>
                </a:solidFill>
                <a:latin typeface="Times New Roman"/>
                <a:cs typeface="Times New Roman"/>
              </a:rPr>
              <a:t> </a:t>
            </a:r>
            <a:r>
              <a:rPr sz="2000" dirty="0">
                <a:solidFill>
                  <a:srgbClr val="161616"/>
                </a:solidFill>
                <a:latin typeface="Times New Roman"/>
                <a:cs typeface="Times New Roman"/>
              </a:rPr>
              <a:t>bilim teşvikçisi</a:t>
            </a:r>
            <a:r>
              <a:rPr sz="2000" spc="15" dirty="0">
                <a:solidFill>
                  <a:srgbClr val="161616"/>
                </a:solidFill>
                <a:latin typeface="Times New Roman"/>
                <a:cs typeface="Times New Roman"/>
              </a:rPr>
              <a:t> </a:t>
            </a:r>
            <a:r>
              <a:rPr sz="2000" dirty="0">
                <a:solidFill>
                  <a:srgbClr val="161616"/>
                </a:solidFill>
                <a:latin typeface="Times New Roman"/>
                <a:cs typeface="Times New Roman"/>
              </a:rPr>
              <a:t>ve</a:t>
            </a:r>
            <a:r>
              <a:rPr sz="2000" spc="10" dirty="0">
                <a:solidFill>
                  <a:srgbClr val="161616"/>
                </a:solidFill>
                <a:latin typeface="Times New Roman"/>
                <a:cs typeface="Times New Roman"/>
              </a:rPr>
              <a:t> </a:t>
            </a:r>
            <a:r>
              <a:rPr sz="2000" dirty="0">
                <a:solidFill>
                  <a:srgbClr val="161616"/>
                </a:solidFill>
                <a:latin typeface="Times New Roman"/>
                <a:cs typeface="Times New Roman"/>
              </a:rPr>
              <a:t>nihâyet</a:t>
            </a:r>
            <a:r>
              <a:rPr sz="2000" spc="15" dirty="0">
                <a:solidFill>
                  <a:srgbClr val="161616"/>
                </a:solidFill>
                <a:latin typeface="Times New Roman"/>
                <a:cs typeface="Times New Roman"/>
              </a:rPr>
              <a:t> </a:t>
            </a:r>
            <a:r>
              <a:rPr sz="2000" dirty="0">
                <a:solidFill>
                  <a:srgbClr val="161616"/>
                </a:solidFill>
                <a:latin typeface="Times New Roman"/>
                <a:cs typeface="Times New Roman"/>
              </a:rPr>
              <a:t>modern</a:t>
            </a:r>
            <a:r>
              <a:rPr sz="2000" spc="30" dirty="0">
                <a:solidFill>
                  <a:srgbClr val="161616"/>
                </a:solidFill>
                <a:latin typeface="Times New Roman"/>
                <a:cs typeface="Times New Roman"/>
              </a:rPr>
              <a:t> </a:t>
            </a:r>
            <a:r>
              <a:rPr sz="2000" spc="-10" dirty="0">
                <a:solidFill>
                  <a:srgbClr val="161616"/>
                </a:solidFill>
                <a:latin typeface="Times New Roman"/>
                <a:cs typeface="Times New Roman"/>
              </a:rPr>
              <a:t>kimyânın 	</a:t>
            </a:r>
            <a:r>
              <a:rPr sz="2000" dirty="0">
                <a:solidFill>
                  <a:srgbClr val="161616"/>
                </a:solidFill>
                <a:latin typeface="Times New Roman"/>
                <a:cs typeface="Times New Roman"/>
              </a:rPr>
              <a:t>kurucusu</a:t>
            </a:r>
            <a:r>
              <a:rPr sz="2000" spc="30" dirty="0">
                <a:solidFill>
                  <a:srgbClr val="161616"/>
                </a:solidFill>
                <a:latin typeface="Times New Roman"/>
                <a:cs typeface="Times New Roman"/>
              </a:rPr>
              <a:t> </a:t>
            </a:r>
            <a:r>
              <a:rPr sz="2000" dirty="0">
                <a:solidFill>
                  <a:srgbClr val="161616"/>
                </a:solidFill>
                <a:latin typeface="Times New Roman"/>
                <a:cs typeface="Times New Roman"/>
              </a:rPr>
              <a:t>ve</a:t>
            </a:r>
            <a:r>
              <a:rPr sz="2000" spc="40" dirty="0">
                <a:solidFill>
                  <a:srgbClr val="161616"/>
                </a:solidFill>
                <a:latin typeface="Times New Roman"/>
                <a:cs typeface="Times New Roman"/>
              </a:rPr>
              <a:t> </a:t>
            </a:r>
            <a:r>
              <a:rPr sz="2000" dirty="0">
                <a:solidFill>
                  <a:srgbClr val="161616"/>
                </a:solidFill>
                <a:latin typeface="Times New Roman"/>
                <a:cs typeface="Times New Roman"/>
              </a:rPr>
              <a:t>tamamlayıcısı</a:t>
            </a:r>
            <a:r>
              <a:rPr sz="2000" spc="40" dirty="0">
                <a:solidFill>
                  <a:srgbClr val="161616"/>
                </a:solidFill>
                <a:latin typeface="Times New Roman"/>
                <a:cs typeface="Times New Roman"/>
              </a:rPr>
              <a:t> </a:t>
            </a:r>
            <a:r>
              <a:rPr sz="2000" dirty="0">
                <a:solidFill>
                  <a:srgbClr val="161616"/>
                </a:solidFill>
                <a:latin typeface="Times New Roman"/>
                <a:cs typeface="Times New Roman"/>
              </a:rPr>
              <a:t>olarak</a:t>
            </a:r>
            <a:r>
              <a:rPr sz="2000" spc="50" dirty="0">
                <a:solidFill>
                  <a:srgbClr val="161616"/>
                </a:solidFill>
                <a:latin typeface="Times New Roman"/>
                <a:cs typeface="Times New Roman"/>
              </a:rPr>
              <a:t> </a:t>
            </a:r>
            <a:r>
              <a:rPr sz="2000" spc="-10" dirty="0">
                <a:solidFill>
                  <a:srgbClr val="161616"/>
                </a:solidFill>
                <a:latin typeface="Times New Roman"/>
                <a:cs typeface="Times New Roman"/>
              </a:rPr>
              <a:t>değerlendirmektedir.</a:t>
            </a:r>
            <a:r>
              <a:rPr sz="2000" spc="35" dirty="0">
                <a:solidFill>
                  <a:srgbClr val="161616"/>
                </a:solidFill>
                <a:latin typeface="Times New Roman"/>
                <a:cs typeface="Times New Roman"/>
              </a:rPr>
              <a:t> </a:t>
            </a:r>
            <a:r>
              <a:rPr sz="2000" dirty="0">
                <a:solidFill>
                  <a:srgbClr val="161616"/>
                </a:solidFill>
                <a:latin typeface="Times New Roman"/>
                <a:cs typeface="Times New Roman"/>
              </a:rPr>
              <a:t>İslâm</a:t>
            </a:r>
            <a:r>
              <a:rPr sz="2000" spc="20" dirty="0">
                <a:solidFill>
                  <a:srgbClr val="161616"/>
                </a:solidFill>
                <a:latin typeface="Times New Roman"/>
                <a:cs typeface="Times New Roman"/>
              </a:rPr>
              <a:t> </a:t>
            </a:r>
            <a:r>
              <a:rPr sz="2000" dirty="0">
                <a:solidFill>
                  <a:srgbClr val="161616"/>
                </a:solidFill>
                <a:latin typeface="Times New Roman"/>
                <a:cs typeface="Times New Roman"/>
              </a:rPr>
              <a:t>âleminde,</a:t>
            </a:r>
            <a:r>
              <a:rPr sz="2000" spc="50" dirty="0">
                <a:solidFill>
                  <a:srgbClr val="161616"/>
                </a:solidFill>
                <a:latin typeface="Times New Roman"/>
                <a:cs typeface="Times New Roman"/>
              </a:rPr>
              <a:t> </a:t>
            </a:r>
            <a:r>
              <a:rPr sz="2000" dirty="0">
                <a:solidFill>
                  <a:srgbClr val="161616"/>
                </a:solidFill>
                <a:latin typeface="Times New Roman"/>
                <a:cs typeface="Times New Roman"/>
              </a:rPr>
              <a:t>Ebû</a:t>
            </a:r>
            <a:r>
              <a:rPr sz="2000" spc="40" dirty="0">
                <a:solidFill>
                  <a:srgbClr val="161616"/>
                </a:solidFill>
                <a:latin typeface="Times New Roman"/>
                <a:cs typeface="Times New Roman"/>
              </a:rPr>
              <a:t> </a:t>
            </a:r>
            <a:r>
              <a:rPr sz="2000" dirty="0">
                <a:solidFill>
                  <a:srgbClr val="161616"/>
                </a:solidFill>
                <a:latin typeface="Times New Roman"/>
                <a:cs typeface="Times New Roman"/>
              </a:rPr>
              <a:t>Bekr</a:t>
            </a:r>
            <a:r>
              <a:rPr sz="2000" spc="35" dirty="0">
                <a:solidFill>
                  <a:srgbClr val="161616"/>
                </a:solidFill>
                <a:latin typeface="Times New Roman"/>
                <a:cs typeface="Times New Roman"/>
              </a:rPr>
              <a:t> </a:t>
            </a:r>
            <a:r>
              <a:rPr sz="2000" dirty="0">
                <a:solidFill>
                  <a:srgbClr val="161616"/>
                </a:solidFill>
                <a:latin typeface="Times New Roman"/>
                <a:cs typeface="Times New Roman"/>
              </a:rPr>
              <a:t>Râzî,</a:t>
            </a:r>
            <a:r>
              <a:rPr sz="2000" spc="35" dirty="0">
                <a:solidFill>
                  <a:srgbClr val="161616"/>
                </a:solidFill>
                <a:latin typeface="Times New Roman"/>
                <a:cs typeface="Times New Roman"/>
              </a:rPr>
              <a:t> </a:t>
            </a:r>
            <a:r>
              <a:rPr sz="2000" spc="-10" dirty="0">
                <a:solidFill>
                  <a:srgbClr val="161616"/>
                </a:solidFill>
                <a:latin typeface="Times New Roman"/>
                <a:cs typeface="Times New Roman"/>
              </a:rPr>
              <a:t>İbn-</a:t>
            </a:r>
            <a:r>
              <a:rPr sz="2000" dirty="0">
                <a:solidFill>
                  <a:srgbClr val="161616"/>
                </a:solidFill>
                <a:latin typeface="Times New Roman"/>
                <a:cs typeface="Times New Roman"/>
              </a:rPr>
              <a:t>i</a:t>
            </a:r>
            <a:r>
              <a:rPr sz="2000" spc="25" dirty="0">
                <a:solidFill>
                  <a:srgbClr val="161616"/>
                </a:solidFill>
                <a:latin typeface="Times New Roman"/>
                <a:cs typeface="Times New Roman"/>
              </a:rPr>
              <a:t> </a:t>
            </a:r>
            <a:r>
              <a:rPr sz="2000" spc="-10" dirty="0">
                <a:solidFill>
                  <a:srgbClr val="161616"/>
                </a:solidFill>
                <a:latin typeface="Times New Roman"/>
                <a:cs typeface="Times New Roman"/>
              </a:rPr>
              <a:t>Sinâ, 	</a:t>
            </a:r>
            <a:r>
              <a:rPr sz="2000" dirty="0">
                <a:solidFill>
                  <a:srgbClr val="161616"/>
                </a:solidFill>
                <a:latin typeface="Times New Roman"/>
                <a:cs typeface="Times New Roman"/>
              </a:rPr>
              <a:t>Mesleme</a:t>
            </a:r>
            <a:r>
              <a:rPr sz="2000" spc="210" dirty="0">
                <a:solidFill>
                  <a:srgbClr val="161616"/>
                </a:solidFill>
                <a:latin typeface="Times New Roman"/>
                <a:cs typeface="Times New Roman"/>
              </a:rPr>
              <a:t>  </a:t>
            </a:r>
            <a:r>
              <a:rPr sz="2000" dirty="0">
                <a:solidFill>
                  <a:srgbClr val="161616"/>
                </a:solidFill>
                <a:latin typeface="Times New Roman"/>
                <a:cs typeface="Times New Roman"/>
              </a:rPr>
              <a:t>el-</a:t>
            </a:r>
            <a:r>
              <a:rPr sz="2000" spc="210" dirty="0">
                <a:solidFill>
                  <a:srgbClr val="161616"/>
                </a:solidFill>
                <a:latin typeface="Times New Roman"/>
                <a:cs typeface="Times New Roman"/>
              </a:rPr>
              <a:t>  </a:t>
            </a:r>
            <a:r>
              <a:rPr sz="2000" dirty="0">
                <a:solidFill>
                  <a:srgbClr val="161616"/>
                </a:solidFill>
                <a:latin typeface="Times New Roman"/>
                <a:cs typeface="Times New Roman"/>
              </a:rPr>
              <a:t>Macrîtî,</a:t>
            </a:r>
            <a:r>
              <a:rPr sz="2000" spc="210" dirty="0">
                <a:solidFill>
                  <a:srgbClr val="161616"/>
                </a:solidFill>
                <a:latin typeface="Times New Roman"/>
                <a:cs typeface="Times New Roman"/>
              </a:rPr>
              <a:t>  </a:t>
            </a:r>
            <a:r>
              <a:rPr sz="2000" dirty="0">
                <a:solidFill>
                  <a:srgbClr val="161616"/>
                </a:solidFill>
                <a:latin typeface="Times New Roman"/>
                <a:cs typeface="Times New Roman"/>
              </a:rPr>
              <a:t>Fârâbî</a:t>
            </a:r>
            <a:r>
              <a:rPr sz="2000" spc="210" dirty="0">
                <a:solidFill>
                  <a:srgbClr val="161616"/>
                </a:solidFill>
                <a:latin typeface="Times New Roman"/>
                <a:cs typeface="Times New Roman"/>
              </a:rPr>
              <a:t>  </a:t>
            </a:r>
            <a:r>
              <a:rPr sz="2000" dirty="0">
                <a:solidFill>
                  <a:srgbClr val="161616"/>
                </a:solidFill>
                <a:latin typeface="Times New Roman"/>
                <a:cs typeface="Times New Roman"/>
              </a:rPr>
              <a:t>ve</a:t>
            </a:r>
            <a:r>
              <a:rPr sz="2000" spc="200" dirty="0">
                <a:solidFill>
                  <a:srgbClr val="161616"/>
                </a:solidFill>
                <a:latin typeface="Times New Roman"/>
                <a:cs typeface="Times New Roman"/>
              </a:rPr>
              <a:t>  </a:t>
            </a:r>
            <a:r>
              <a:rPr sz="2000" dirty="0">
                <a:solidFill>
                  <a:srgbClr val="161616"/>
                </a:solidFill>
                <a:latin typeface="Times New Roman"/>
                <a:cs typeface="Times New Roman"/>
              </a:rPr>
              <a:t>daha</a:t>
            </a:r>
            <a:r>
              <a:rPr sz="2000" spc="210" dirty="0">
                <a:solidFill>
                  <a:srgbClr val="161616"/>
                </a:solidFill>
                <a:latin typeface="Times New Roman"/>
                <a:cs typeface="Times New Roman"/>
              </a:rPr>
              <a:t>  </a:t>
            </a:r>
            <a:r>
              <a:rPr sz="2000" dirty="0">
                <a:solidFill>
                  <a:srgbClr val="161616"/>
                </a:solidFill>
                <a:latin typeface="Times New Roman"/>
                <a:cs typeface="Times New Roman"/>
              </a:rPr>
              <a:t>birçok</a:t>
            </a:r>
            <a:r>
              <a:rPr sz="2000" spc="204" dirty="0">
                <a:solidFill>
                  <a:srgbClr val="161616"/>
                </a:solidFill>
                <a:latin typeface="Times New Roman"/>
                <a:cs typeface="Times New Roman"/>
              </a:rPr>
              <a:t>  </a:t>
            </a:r>
            <a:r>
              <a:rPr sz="2000" dirty="0">
                <a:solidFill>
                  <a:srgbClr val="161616"/>
                </a:solidFill>
                <a:latin typeface="Times New Roman"/>
                <a:cs typeface="Times New Roman"/>
              </a:rPr>
              <a:t>bilgin,</a:t>
            </a:r>
            <a:r>
              <a:rPr sz="2000" spc="215" dirty="0">
                <a:solidFill>
                  <a:srgbClr val="161616"/>
                </a:solidFill>
                <a:latin typeface="Times New Roman"/>
                <a:cs typeface="Times New Roman"/>
              </a:rPr>
              <a:t>  </a:t>
            </a:r>
            <a:r>
              <a:rPr sz="2000" dirty="0">
                <a:solidFill>
                  <a:srgbClr val="161616"/>
                </a:solidFill>
                <a:latin typeface="Times New Roman"/>
                <a:cs typeface="Times New Roman"/>
              </a:rPr>
              <a:t>onun</a:t>
            </a:r>
            <a:r>
              <a:rPr sz="2000" spc="215" dirty="0">
                <a:solidFill>
                  <a:srgbClr val="161616"/>
                </a:solidFill>
                <a:latin typeface="Times New Roman"/>
                <a:cs typeface="Times New Roman"/>
              </a:rPr>
              <a:t>  </a:t>
            </a:r>
            <a:r>
              <a:rPr sz="2000" dirty="0">
                <a:solidFill>
                  <a:srgbClr val="161616"/>
                </a:solidFill>
                <a:latin typeface="Times New Roman"/>
                <a:cs typeface="Times New Roman"/>
              </a:rPr>
              <a:t>eserlerinin</a:t>
            </a:r>
            <a:r>
              <a:rPr sz="2000" spc="210" dirty="0">
                <a:solidFill>
                  <a:srgbClr val="161616"/>
                </a:solidFill>
                <a:latin typeface="Times New Roman"/>
                <a:cs typeface="Times New Roman"/>
              </a:rPr>
              <a:t>  </a:t>
            </a:r>
            <a:r>
              <a:rPr sz="2000" dirty="0">
                <a:solidFill>
                  <a:srgbClr val="161616"/>
                </a:solidFill>
                <a:latin typeface="Times New Roman"/>
                <a:cs typeface="Times New Roman"/>
              </a:rPr>
              <a:t>gölgesinde</a:t>
            </a:r>
            <a:r>
              <a:rPr sz="2000" spc="210" dirty="0">
                <a:solidFill>
                  <a:srgbClr val="161616"/>
                </a:solidFill>
                <a:latin typeface="Times New Roman"/>
                <a:cs typeface="Times New Roman"/>
              </a:rPr>
              <a:t>  </a:t>
            </a:r>
            <a:r>
              <a:rPr sz="2000" spc="-10" dirty="0">
                <a:solidFill>
                  <a:srgbClr val="161616"/>
                </a:solidFill>
                <a:latin typeface="Times New Roman"/>
                <a:cs typeface="Times New Roman"/>
              </a:rPr>
              <a:t>yetişip, 	olgunlaştılar.</a:t>
            </a:r>
            <a:r>
              <a:rPr sz="2000" spc="-40" dirty="0">
                <a:solidFill>
                  <a:srgbClr val="161616"/>
                </a:solidFill>
                <a:latin typeface="Times New Roman"/>
                <a:cs typeface="Times New Roman"/>
              </a:rPr>
              <a:t> </a:t>
            </a:r>
            <a:r>
              <a:rPr sz="2000" dirty="0">
                <a:solidFill>
                  <a:srgbClr val="161616"/>
                </a:solidFill>
                <a:latin typeface="Times New Roman"/>
                <a:cs typeface="Times New Roman"/>
              </a:rPr>
              <a:t>Batılı</a:t>
            </a:r>
            <a:r>
              <a:rPr sz="2000" spc="-5" dirty="0">
                <a:solidFill>
                  <a:srgbClr val="161616"/>
                </a:solidFill>
                <a:latin typeface="Times New Roman"/>
                <a:cs typeface="Times New Roman"/>
              </a:rPr>
              <a:t> </a:t>
            </a:r>
            <a:r>
              <a:rPr sz="2000" dirty="0">
                <a:solidFill>
                  <a:srgbClr val="161616"/>
                </a:solidFill>
                <a:latin typeface="Times New Roman"/>
                <a:cs typeface="Times New Roman"/>
              </a:rPr>
              <a:t>ve doğulu</a:t>
            </a:r>
            <a:r>
              <a:rPr sz="2000" spc="-35" dirty="0">
                <a:solidFill>
                  <a:srgbClr val="161616"/>
                </a:solidFill>
                <a:latin typeface="Times New Roman"/>
                <a:cs typeface="Times New Roman"/>
              </a:rPr>
              <a:t> </a:t>
            </a:r>
            <a:r>
              <a:rPr sz="2000" dirty="0">
                <a:solidFill>
                  <a:srgbClr val="161616"/>
                </a:solidFill>
                <a:latin typeface="Times New Roman"/>
                <a:cs typeface="Times New Roman"/>
              </a:rPr>
              <a:t>birçok</a:t>
            </a:r>
            <a:r>
              <a:rPr sz="2000" spc="-20" dirty="0">
                <a:solidFill>
                  <a:srgbClr val="161616"/>
                </a:solidFill>
                <a:latin typeface="Times New Roman"/>
                <a:cs typeface="Times New Roman"/>
              </a:rPr>
              <a:t> </a:t>
            </a:r>
            <a:r>
              <a:rPr sz="2000" dirty="0">
                <a:solidFill>
                  <a:srgbClr val="161616"/>
                </a:solidFill>
                <a:latin typeface="Times New Roman"/>
                <a:cs typeface="Times New Roman"/>
              </a:rPr>
              <a:t>bilgin,</a:t>
            </a:r>
            <a:r>
              <a:rPr sz="2000" spc="-35" dirty="0">
                <a:solidFill>
                  <a:srgbClr val="161616"/>
                </a:solidFill>
                <a:latin typeface="Times New Roman"/>
                <a:cs typeface="Times New Roman"/>
              </a:rPr>
              <a:t> </a:t>
            </a:r>
            <a:r>
              <a:rPr sz="2000" dirty="0">
                <a:solidFill>
                  <a:srgbClr val="161616"/>
                </a:solidFill>
                <a:latin typeface="Times New Roman"/>
                <a:cs typeface="Times New Roman"/>
              </a:rPr>
              <a:t>onun</a:t>
            </a:r>
            <a:r>
              <a:rPr sz="2000" spc="-20" dirty="0">
                <a:solidFill>
                  <a:srgbClr val="161616"/>
                </a:solidFill>
                <a:latin typeface="Times New Roman"/>
                <a:cs typeface="Times New Roman"/>
              </a:rPr>
              <a:t> </a:t>
            </a:r>
            <a:r>
              <a:rPr sz="2000" dirty="0">
                <a:solidFill>
                  <a:srgbClr val="161616"/>
                </a:solidFill>
                <a:latin typeface="Times New Roman"/>
                <a:cs typeface="Times New Roman"/>
              </a:rPr>
              <a:t>eserlerinden</a:t>
            </a:r>
            <a:r>
              <a:rPr sz="2000" spc="-30" dirty="0">
                <a:solidFill>
                  <a:srgbClr val="161616"/>
                </a:solidFill>
                <a:latin typeface="Times New Roman"/>
                <a:cs typeface="Times New Roman"/>
              </a:rPr>
              <a:t> </a:t>
            </a:r>
            <a:r>
              <a:rPr sz="2000" spc="-10" dirty="0">
                <a:solidFill>
                  <a:srgbClr val="161616"/>
                </a:solidFill>
                <a:latin typeface="Times New Roman"/>
                <a:cs typeface="Times New Roman"/>
              </a:rPr>
              <a:t>yararlandı.</a:t>
            </a:r>
            <a:endParaRPr sz="2000">
              <a:latin typeface="Times New Roman"/>
              <a:cs typeface="Times New Roman"/>
            </a:endParaRPr>
          </a:p>
          <a:p>
            <a:pPr>
              <a:lnSpc>
                <a:spcPct val="100000"/>
              </a:lnSpc>
              <a:spcBef>
                <a:spcPts val="1300"/>
              </a:spcBef>
              <a:buClr>
                <a:srgbClr val="161616"/>
              </a:buClr>
              <a:buFont typeface="Arial MT"/>
              <a:buChar char="•"/>
            </a:pPr>
            <a:endParaRPr sz="2000">
              <a:latin typeface="Times New Roman"/>
              <a:cs typeface="Times New Roman"/>
            </a:endParaRPr>
          </a:p>
          <a:p>
            <a:pPr marL="239395" marR="5715" indent="-226695" algn="just">
              <a:lnSpc>
                <a:spcPct val="150000"/>
              </a:lnSpc>
              <a:spcBef>
                <a:spcPts val="5"/>
              </a:spcBef>
              <a:buFont typeface="Arial MT"/>
              <a:buChar char="•"/>
              <a:tabLst>
                <a:tab pos="241300" algn="l"/>
              </a:tabLst>
            </a:pPr>
            <a:r>
              <a:rPr sz="2000" dirty="0">
                <a:solidFill>
                  <a:srgbClr val="161616"/>
                </a:solidFill>
                <a:latin typeface="Times New Roman"/>
                <a:cs typeface="Times New Roman"/>
              </a:rPr>
              <a:t>Ünlü</a:t>
            </a:r>
            <a:r>
              <a:rPr sz="2000" spc="70" dirty="0">
                <a:solidFill>
                  <a:srgbClr val="161616"/>
                </a:solidFill>
                <a:latin typeface="Times New Roman"/>
                <a:cs typeface="Times New Roman"/>
              </a:rPr>
              <a:t>  </a:t>
            </a:r>
            <a:r>
              <a:rPr sz="2000" dirty="0">
                <a:solidFill>
                  <a:srgbClr val="161616"/>
                </a:solidFill>
                <a:latin typeface="Times New Roman"/>
                <a:cs typeface="Times New Roman"/>
              </a:rPr>
              <a:t>Fransız</a:t>
            </a:r>
            <a:r>
              <a:rPr sz="2000" spc="50" dirty="0">
                <a:solidFill>
                  <a:srgbClr val="161616"/>
                </a:solidFill>
                <a:latin typeface="Times New Roman"/>
                <a:cs typeface="Times New Roman"/>
              </a:rPr>
              <a:t>  </a:t>
            </a:r>
            <a:r>
              <a:rPr sz="2000" dirty="0">
                <a:solidFill>
                  <a:srgbClr val="161616"/>
                </a:solidFill>
                <a:latin typeface="Times New Roman"/>
                <a:cs typeface="Times New Roman"/>
              </a:rPr>
              <a:t>bilim</a:t>
            </a:r>
            <a:r>
              <a:rPr sz="2000" spc="55" dirty="0">
                <a:solidFill>
                  <a:srgbClr val="161616"/>
                </a:solidFill>
                <a:latin typeface="Times New Roman"/>
                <a:cs typeface="Times New Roman"/>
              </a:rPr>
              <a:t>  </a:t>
            </a:r>
            <a:r>
              <a:rPr sz="2000" dirty="0">
                <a:solidFill>
                  <a:srgbClr val="161616"/>
                </a:solidFill>
                <a:latin typeface="Times New Roman"/>
                <a:cs typeface="Times New Roman"/>
              </a:rPr>
              <a:t>târihçisi</a:t>
            </a:r>
            <a:r>
              <a:rPr sz="2000" spc="60" dirty="0">
                <a:solidFill>
                  <a:srgbClr val="161616"/>
                </a:solidFill>
                <a:latin typeface="Times New Roman"/>
                <a:cs typeface="Times New Roman"/>
              </a:rPr>
              <a:t>  </a:t>
            </a:r>
            <a:r>
              <a:rPr sz="2000" dirty="0">
                <a:solidFill>
                  <a:srgbClr val="161616"/>
                </a:solidFill>
                <a:latin typeface="Times New Roman"/>
                <a:cs typeface="Times New Roman"/>
              </a:rPr>
              <a:t>M.</a:t>
            </a:r>
            <a:r>
              <a:rPr sz="2000" spc="65" dirty="0">
                <a:solidFill>
                  <a:srgbClr val="161616"/>
                </a:solidFill>
                <a:latin typeface="Times New Roman"/>
                <a:cs typeface="Times New Roman"/>
              </a:rPr>
              <a:t>  </a:t>
            </a:r>
            <a:r>
              <a:rPr sz="2000" dirty="0">
                <a:solidFill>
                  <a:srgbClr val="161616"/>
                </a:solidFill>
                <a:latin typeface="Times New Roman"/>
                <a:cs typeface="Times New Roman"/>
              </a:rPr>
              <a:t>Berthelot,</a:t>
            </a:r>
            <a:r>
              <a:rPr sz="2000" spc="70" dirty="0">
                <a:solidFill>
                  <a:srgbClr val="161616"/>
                </a:solidFill>
                <a:latin typeface="Times New Roman"/>
                <a:cs typeface="Times New Roman"/>
              </a:rPr>
              <a:t>  </a:t>
            </a:r>
            <a:r>
              <a:rPr sz="2000" dirty="0">
                <a:solidFill>
                  <a:srgbClr val="161616"/>
                </a:solidFill>
                <a:latin typeface="Times New Roman"/>
                <a:cs typeface="Times New Roman"/>
              </a:rPr>
              <a:t>Orta</a:t>
            </a:r>
            <a:r>
              <a:rPr sz="2000" spc="65" dirty="0">
                <a:solidFill>
                  <a:srgbClr val="161616"/>
                </a:solidFill>
                <a:latin typeface="Times New Roman"/>
                <a:cs typeface="Times New Roman"/>
              </a:rPr>
              <a:t>  </a:t>
            </a:r>
            <a:r>
              <a:rPr sz="2000" dirty="0">
                <a:solidFill>
                  <a:srgbClr val="161616"/>
                </a:solidFill>
                <a:latin typeface="Times New Roman"/>
                <a:cs typeface="Times New Roman"/>
              </a:rPr>
              <a:t>Çağlarda</a:t>
            </a:r>
            <a:r>
              <a:rPr sz="2000" spc="70" dirty="0">
                <a:solidFill>
                  <a:srgbClr val="161616"/>
                </a:solidFill>
                <a:latin typeface="Times New Roman"/>
                <a:cs typeface="Times New Roman"/>
              </a:rPr>
              <a:t>  </a:t>
            </a:r>
            <a:r>
              <a:rPr sz="2000" dirty="0">
                <a:solidFill>
                  <a:srgbClr val="161616"/>
                </a:solidFill>
                <a:latin typeface="Times New Roman"/>
                <a:cs typeface="Times New Roman"/>
              </a:rPr>
              <a:t>Kimya</a:t>
            </a:r>
            <a:r>
              <a:rPr sz="2000" spc="65" dirty="0">
                <a:solidFill>
                  <a:srgbClr val="161616"/>
                </a:solidFill>
                <a:latin typeface="Times New Roman"/>
                <a:cs typeface="Times New Roman"/>
              </a:rPr>
              <a:t>  </a:t>
            </a:r>
            <a:r>
              <a:rPr sz="2000" dirty="0">
                <a:solidFill>
                  <a:srgbClr val="161616"/>
                </a:solidFill>
                <a:latin typeface="Times New Roman"/>
                <a:cs typeface="Times New Roman"/>
              </a:rPr>
              <a:t>Tarihi</a:t>
            </a:r>
            <a:r>
              <a:rPr sz="2000" spc="70" dirty="0">
                <a:solidFill>
                  <a:srgbClr val="161616"/>
                </a:solidFill>
                <a:latin typeface="Times New Roman"/>
                <a:cs typeface="Times New Roman"/>
              </a:rPr>
              <a:t>  </a:t>
            </a:r>
            <a:r>
              <a:rPr sz="2000" dirty="0">
                <a:solidFill>
                  <a:srgbClr val="161616"/>
                </a:solidFill>
                <a:latin typeface="Times New Roman"/>
                <a:cs typeface="Times New Roman"/>
              </a:rPr>
              <a:t>adlı</a:t>
            </a:r>
            <a:r>
              <a:rPr sz="2000" spc="65" dirty="0">
                <a:solidFill>
                  <a:srgbClr val="161616"/>
                </a:solidFill>
                <a:latin typeface="Times New Roman"/>
                <a:cs typeface="Times New Roman"/>
              </a:rPr>
              <a:t>  </a:t>
            </a:r>
            <a:r>
              <a:rPr sz="2000" dirty="0">
                <a:solidFill>
                  <a:srgbClr val="161616"/>
                </a:solidFill>
                <a:latin typeface="Times New Roman"/>
                <a:cs typeface="Times New Roman"/>
              </a:rPr>
              <a:t>eserinde</a:t>
            </a:r>
            <a:r>
              <a:rPr sz="2000" spc="60" dirty="0">
                <a:solidFill>
                  <a:srgbClr val="161616"/>
                </a:solidFill>
                <a:latin typeface="Times New Roman"/>
                <a:cs typeface="Times New Roman"/>
              </a:rPr>
              <a:t>  </a:t>
            </a:r>
            <a:r>
              <a:rPr sz="2000" spc="-10" dirty="0">
                <a:solidFill>
                  <a:srgbClr val="161616"/>
                </a:solidFill>
                <a:latin typeface="Times New Roman"/>
                <a:cs typeface="Times New Roman"/>
              </a:rPr>
              <a:t>şöyle 	</a:t>
            </a:r>
            <a:r>
              <a:rPr sz="2000" dirty="0">
                <a:solidFill>
                  <a:srgbClr val="161616"/>
                </a:solidFill>
                <a:latin typeface="Times New Roman"/>
                <a:cs typeface="Times New Roman"/>
              </a:rPr>
              <a:t>demektedir:</a:t>
            </a:r>
            <a:r>
              <a:rPr sz="2000" spc="-35" dirty="0">
                <a:solidFill>
                  <a:srgbClr val="161616"/>
                </a:solidFill>
                <a:latin typeface="Times New Roman"/>
                <a:cs typeface="Times New Roman"/>
              </a:rPr>
              <a:t> </a:t>
            </a:r>
            <a:r>
              <a:rPr sz="2000" spc="-20" dirty="0">
                <a:solidFill>
                  <a:srgbClr val="161616"/>
                </a:solidFill>
                <a:latin typeface="Times New Roman"/>
                <a:cs typeface="Times New Roman"/>
              </a:rPr>
              <a:t>“Aristo‟nun </a:t>
            </a:r>
            <a:r>
              <a:rPr sz="2000" dirty="0">
                <a:solidFill>
                  <a:srgbClr val="161616"/>
                </a:solidFill>
                <a:latin typeface="Times New Roman"/>
                <a:cs typeface="Times New Roman"/>
              </a:rPr>
              <a:t>mantık</a:t>
            </a:r>
            <a:r>
              <a:rPr sz="2000" spc="-5" dirty="0">
                <a:solidFill>
                  <a:srgbClr val="161616"/>
                </a:solidFill>
                <a:latin typeface="Times New Roman"/>
                <a:cs typeface="Times New Roman"/>
              </a:rPr>
              <a:t> </a:t>
            </a:r>
            <a:r>
              <a:rPr sz="2000" dirty="0">
                <a:solidFill>
                  <a:srgbClr val="161616"/>
                </a:solidFill>
                <a:latin typeface="Times New Roman"/>
                <a:cs typeface="Times New Roman"/>
              </a:rPr>
              <a:t>ilmindeki</a:t>
            </a:r>
            <a:r>
              <a:rPr sz="2000" spc="-20" dirty="0">
                <a:solidFill>
                  <a:srgbClr val="161616"/>
                </a:solidFill>
                <a:latin typeface="Times New Roman"/>
                <a:cs typeface="Times New Roman"/>
              </a:rPr>
              <a:t> </a:t>
            </a:r>
            <a:r>
              <a:rPr sz="2000" dirty="0">
                <a:solidFill>
                  <a:srgbClr val="161616"/>
                </a:solidFill>
                <a:latin typeface="Times New Roman"/>
                <a:cs typeface="Times New Roman"/>
              </a:rPr>
              <a:t>yeri</a:t>
            </a:r>
            <a:r>
              <a:rPr sz="2000" spc="-30" dirty="0">
                <a:solidFill>
                  <a:srgbClr val="161616"/>
                </a:solidFill>
                <a:latin typeface="Times New Roman"/>
                <a:cs typeface="Times New Roman"/>
              </a:rPr>
              <a:t> </a:t>
            </a:r>
            <a:r>
              <a:rPr sz="2000" dirty="0">
                <a:solidFill>
                  <a:srgbClr val="161616"/>
                </a:solidFill>
                <a:latin typeface="Times New Roman"/>
                <a:cs typeface="Times New Roman"/>
              </a:rPr>
              <a:t>neyse,</a:t>
            </a:r>
            <a:r>
              <a:rPr sz="2000" spc="-30" dirty="0">
                <a:solidFill>
                  <a:srgbClr val="161616"/>
                </a:solidFill>
                <a:latin typeface="Times New Roman"/>
                <a:cs typeface="Times New Roman"/>
              </a:rPr>
              <a:t> </a:t>
            </a:r>
            <a:r>
              <a:rPr sz="2000" dirty="0">
                <a:solidFill>
                  <a:srgbClr val="161616"/>
                </a:solidFill>
                <a:latin typeface="Times New Roman"/>
                <a:cs typeface="Times New Roman"/>
              </a:rPr>
              <a:t>Câbir</a:t>
            </a:r>
            <a:r>
              <a:rPr sz="2000" spc="-20" dirty="0">
                <a:solidFill>
                  <a:srgbClr val="161616"/>
                </a:solidFill>
                <a:latin typeface="Times New Roman"/>
                <a:cs typeface="Times New Roman"/>
              </a:rPr>
              <a:t> </a:t>
            </a:r>
            <a:r>
              <a:rPr sz="2000" dirty="0">
                <a:solidFill>
                  <a:srgbClr val="161616"/>
                </a:solidFill>
                <a:latin typeface="Times New Roman"/>
                <a:cs typeface="Times New Roman"/>
              </a:rPr>
              <a:t>bin</a:t>
            </a:r>
            <a:r>
              <a:rPr sz="2000" spc="-5" dirty="0">
                <a:solidFill>
                  <a:srgbClr val="161616"/>
                </a:solidFill>
                <a:latin typeface="Times New Roman"/>
                <a:cs typeface="Times New Roman"/>
              </a:rPr>
              <a:t> </a:t>
            </a:r>
            <a:r>
              <a:rPr sz="2000" spc="-20" dirty="0">
                <a:solidFill>
                  <a:srgbClr val="161616"/>
                </a:solidFill>
                <a:latin typeface="Times New Roman"/>
                <a:cs typeface="Times New Roman"/>
              </a:rPr>
              <a:t>Hayyân‟ın</a:t>
            </a:r>
            <a:r>
              <a:rPr sz="2000" spc="-25" dirty="0">
                <a:solidFill>
                  <a:srgbClr val="161616"/>
                </a:solidFill>
                <a:latin typeface="Times New Roman"/>
                <a:cs typeface="Times New Roman"/>
              </a:rPr>
              <a:t> </a:t>
            </a:r>
            <a:r>
              <a:rPr sz="2000" dirty="0">
                <a:solidFill>
                  <a:srgbClr val="161616"/>
                </a:solidFill>
                <a:latin typeface="Times New Roman"/>
                <a:cs typeface="Times New Roman"/>
              </a:rPr>
              <a:t>kimya</a:t>
            </a:r>
            <a:r>
              <a:rPr sz="2000" spc="-25" dirty="0">
                <a:solidFill>
                  <a:srgbClr val="161616"/>
                </a:solidFill>
                <a:latin typeface="Times New Roman"/>
                <a:cs typeface="Times New Roman"/>
              </a:rPr>
              <a:t> </a:t>
            </a:r>
            <a:r>
              <a:rPr sz="2000" dirty="0">
                <a:solidFill>
                  <a:srgbClr val="161616"/>
                </a:solidFill>
                <a:latin typeface="Times New Roman"/>
                <a:cs typeface="Times New Roman"/>
              </a:rPr>
              <a:t>ilmindeki</a:t>
            </a:r>
            <a:r>
              <a:rPr sz="2000" spc="-15" dirty="0">
                <a:solidFill>
                  <a:srgbClr val="161616"/>
                </a:solidFill>
                <a:latin typeface="Times New Roman"/>
                <a:cs typeface="Times New Roman"/>
              </a:rPr>
              <a:t> </a:t>
            </a:r>
            <a:r>
              <a:rPr sz="2000" dirty="0">
                <a:solidFill>
                  <a:srgbClr val="161616"/>
                </a:solidFill>
                <a:latin typeface="Times New Roman"/>
                <a:cs typeface="Times New Roman"/>
              </a:rPr>
              <a:t>yeri</a:t>
            </a:r>
            <a:r>
              <a:rPr sz="2000" spc="-25" dirty="0">
                <a:solidFill>
                  <a:srgbClr val="161616"/>
                </a:solidFill>
                <a:latin typeface="Times New Roman"/>
                <a:cs typeface="Times New Roman"/>
              </a:rPr>
              <a:t> de 	</a:t>
            </a:r>
            <a:r>
              <a:rPr sz="2000" dirty="0">
                <a:solidFill>
                  <a:srgbClr val="161616"/>
                </a:solidFill>
                <a:latin typeface="Times New Roman"/>
                <a:cs typeface="Times New Roman"/>
              </a:rPr>
              <a:t>odur.</a:t>
            </a:r>
            <a:r>
              <a:rPr sz="2000" spc="105" dirty="0">
                <a:solidFill>
                  <a:srgbClr val="161616"/>
                </a:solidFill>
                <a:latin typeface="Times New Roman"/>
                <a:cs typeface="Times New Roman"/>
              </a:rPr>
              <a:t> </a:t>
            </a:r>
            <a:r>
              <a:rPr sz="2000" dirty="0">
                <a:solidFill>
                  <a:srgbClr val="161616"/>
                </a:solidFill>
                <a:latin typeface="Times New Roman"/>
                <a:cs typeface="Times New Roman"/>
              </a:rPr>
              <a:t>Aristo,</a:t>
            </a:r>
            <a:r>
              <a:rPr sz="2000" spc="110" dirty="0">
                <a:solidFill>
                  <a:srgbClr val="161616"/>
                </a:solidFill>
                <a:latin typeface="Times New Roman"/>
                <a:cs typeface="Times New Roman"/>
              </a:rPr>
              <a:t> </a:t>
            </a:r>
            <a:r>
              <a:rPr sz="2000" dirty="0">
                <a:solidFill>
                  <a:srgbClr val="161616"/>
                </a:solidFill>
                <a:latin typeface="Times New Roman"/>
                <a:cs typeface="Times New Roman"/>
              </a:rPr>
              <a:t>mantığın</a:t>
            </a:r>
            <a:r>
              <a:rPr sz="2000" spc="100" dirty="0">
                <a:solidFill>
                  <a:srgbClr val="161616"/>
                </a:solidFill>
                <a:latin typeface="Times New Roman"/>
                <a:cs typeface="Times New Roman"/>
              </a:rPr>
              <a:t> </a:t>
            </a:r>
            <a:r>
              <a:rPr sz="2000" dirty="0">
                <a:solidFill>
                  <a:srgbClr val="161616"/>
                </a:solidFill>
                <a:latin typeface="Times New Roman"/>
                <a:cs typeface="Times New Roman"/>
              </a:rPr>
              <a:t>kurucu</a:t>
            </a:r>
            <a:r>
              <a:rPr sz="2000" spc="114" dirty="0">
                <a:solidFill>
                  <a:srgbClr val="161616"/>
                </a:solidFill>
                <a:latin typeface="Times New Roman"/>
                <a:cs typeface="Times New Roman"/>
              </a:rPr>
              <a:t> </a:t>
            </a:r>
            <a:r>
              <a:rPr sz="2000" dirty="0">
                <a:solidFill>
                  <a:srgbClr val="161616"/>
                </a:solidFill>
                <a:latin typeface="Times New Roman"/>
                <a:cs typeface="Times New Roman"/>
              </a:rPr>
              <a:t>ve</a:t>
            </a:r>
            <a:r>
              <a:rPr sz="2000" spc="105" dirty="0">
                <a:solidFill>
                  <a:srgbClr val="161616"/>
                </a:solidFill>
                <a:latin typeface="Times New Roman"/>
                <a:cs typeface="Times New Roman"/>
              </a:rPr>
              <a:t> </a:t>
            </a:r>
            <a:r>
              <a:rPr sz="2000" dirty="0">
                <a:solidFill>
                  <a:srgbClr val="161616"/>
                </a:solidFill>
                <a:latin typeface="Times New Roman"/>
                <a:cs typeface="Times New Roman"/>
              </a:rPr>
              <a:t>üstadı</a:t>
            </a:r>
            <a:r>
              <a:rPr sz="2000" spc="110" dirty="0">
                <a:solidFill>
                  <a:srgbClr val="161616"/>
                </a:solidFill>
                <a:latin typeface="Times New Roman"/>
                <a:cs typeface="Times New Roman"/>
              </a:rPr>
              <a:t> </a:t>
            </a:r>
            <a:r>
              <a:rPr sz="2000" dirty="0">
                <a:solidFill>
                  <a:srgbClr val="161616"/>
                </a:solidFill>
                <a:latin typeface="Times New Roman"/>
                <a:cs typeface="Times New Roman"/>
              </a:rPr>
              <a:t>olarak</a:t>
            </a:r>
            <a:r>
              <a:rPr sz="2000" spc="110" dirty="0">
                <a:solidFill>
                  <a:srgbClr val="161616"/>
                </a:solidFill>
                <a:latin typeface="Times New Roman"/>
                <a:cs typeface="Times New Roman"/>
              </a:rPr>
              <a:t> </a:t>
            </a:r>
            <a:r>
              <a:rPr sz="2000" dirty="0">
                <a:solidFill>
                  <a:srgbClr val="161616"/>
                </a:solidFill>
                <a:latin typeface="Times New Roman"/>
                <a:cs typeface="Times New Roman"/>
              </a:rPr>
              <a:t>kabul</a:t>
            </a:r>
            <a:r>
              <a:rPr sz="2000" spc="110" dirty="0">
                <a:solidFill>
                  <a:srgbClr val="161616"/>
                </a:solidFill>
                <a:latin typeface="Times New Roman"/>
                <a:cs typeface="Times New Roman"/>
              </a:rPr>
              <a:t> </a:t>
            </a:r>
            <a:r>
              <a:rPr sz="2000" dirty="0">
                <a:solidFill>
                  <a:srgbClr val="161616"/>
                </a:solidFill>
                <a:latin typeface="Times New Roman"/>
                <a:cs typeface="Times New Roman"/>
              </a:rPr>
              <a:t>edildiği</a:t>
            </a:r>
            <a:r>
              <a:rPr sz="2000" spc="105" dirty="0">
                <a:solidFill>
                  <a:srgbClr val="161616"/>
                </a:solidFill>
                <a:latin typeface="Times New Roman"/>
                <a:cs typeface="Times New Roman"/>
              </a:rPr>
              <a:t> </a:t>
            </a:r>
            <a:r>
              <a:rPr sz="2000" dirty="0">
                <a:solidFill>
                  <a:srgbClr val="161616"/>
                </a:solidFill>
                <a:latin typeface="Times New Roman"/>
                <a:cs typeface="Times New Roman"/>
              </a:rPr>
              <a:t>gibi,</a:t>
            </a:r>
            <a:r>
              <a:rPr sz="2000" spc="125" dirty="0">
                <a:solidFill>
                  <a:srgbClr val="161616"/>
                </a:solidFill>
                <a:latin typeface="Times New Roman"/>
                <a:cs typeface="Times New Roman"/>
              </a:rPr>
              <a:t> </a:t>
            </a:r>
            <a:r>
              <a:rPr sz="2000" dirty="0">
                <a:solidFill>
                  <a:srgbClr val="161616"/>
                </a:solidFill>
                <a:latin typeface="Times New Roman"/>
                <a:cs typeface="Times New Roman"/>
              </a:rPr>
              <a:t>Câbir</a:t>
            </a:r>
            <a:r>
              <a:rPr sz="2000" spc="100" dirty="0">
                <a:solidFill>
                  <a:srgbClr val="161616"/>
                </a:solidFill>
                <a:latin typeface="Times New Roman"/>
                <a:cs typeface="Times New Roman"/>
              </a:rPr>
              <a:t> </a:t>
            </a:r>
            <a:r>
              <a:rPr sz="2000" dirty="0">
                <a:solidFill>
                  <a:srgbClr val="161616"/>
                </a:solidFill>
                <a:latin typeface="Times New Roman"/>
                <a:cs typeface="Times New Roman"/>
              </a:rPr>
              <a:t>bin</a:t>
            </a:r>
            <a:r>
              <a:rPr sz="2000" spc="125" dirty="0">
                <a:solidFill>
                  <a:srgbClr val="161616"/>
                </a:solidFill>
                <a:latin typeface="Times New Roman"/>
                <a:cs typeface="Times New Roman"/>
              </a:rPr>
              <a:t> </a:t>
            </a:r>
            <a:r>
              <a:rPr sz="2000" dirty="0">
                <a:solidFill>
                  <a:srgbClr val="161616"/>
                </a:solidFill>
                <a:latin typeface="Times New Roman"/>
                <a:cs typeface="Times New Roman"/>
              </a:rPr>
              <a:t>Hayyân</a:t>
            </a:r>
            <a:r>
              <a:rPr sz="2000" spc="105" dirty="0">
                <a:solidFill>
                  <a:srgbClr val="161616"/>
                </a:solidFill>
                <a:latin typeface="Times New Roman"/>
                <a:cs typeface="Times New Roman"/>
              </a:rPr>
              <a:t> </a:t>
            </a:r>
            <a:r>
              <a:rPr sz="2000" dirty="0">
                <a:solidFill>
                  <a:srgbClr val="161616"/>
                </a:solidFill>
                <a:latin typeface="Times New Roman"/>
                <a:cs typeface="Times New Roman"/>
              </a:rPr>
              <a:t>da</a:t>
            </a:r>
            <a:r>
              <a:rPr sz="2000" spc="105" dirty="0">
                <a:solidFill>
                  <a:srgbClr val="161616"/>
                </a:solidFill>
                <a:latin typeface="Times New Roman"/>
                <a:cs typeface="Times New Roman"/>
              </a:rPr>
              <a:t> </a:t>
            </a:r>
            <a:r>
              <a:rPr sz="2000" spc="-10" dirty="0">
                <a:solidFill>
                  <a:srgbClr val="161616"/>
                </a:solidFill>
                <a:latin typeface="Times New Roman"/>
                <a:cs typeface="Times New Roman"/>
              </a:rPr>
              <a:t>kimyanın 	</a:t>
            </a:r>
            <a:r>
              <a:rPr sz="2000" dirty="0">
                <a:solidFill>
                  <a:srgbClr val="161616"/>
                </a:solidFill>
                <a:latin typeface="Times New Roman"/>
                <a:cs typeface="Times New Roman"/>
              </a:rPr>
              <a:t>kurucusu</a:t>
            </a:r>
            <a:r>
              <a:rPr sz="2000" spc="-35" dirty="0">
                <a:solidFill>
                  <a:srgbClr val="161616"/>
                </a:solidFill>
                <a:latin typeface="Times New Roman"/>
                <a:cs typeface="Times New Roman"/>
              </a:rPr>
              <a:t> </a:t>
            </a:r>
            <a:r>
              <a:rPr sz="2000" dirty="0">
                <a:solidFill>
                  <a:srgbClr val="161616"/>
                </a:solidFill>
                <a:latin typeface="Times New Roman"/>
                <a:cs typeface="Times New Roman"/>
              </a:rPr>
              <a:t>ve</a:t>
            </a:r>
            <a:r>
              <a:rPr sz="2000" spc="-15" dirty="0">
                <a:solidFill>
                  <a:srgbClr val="161616"/>
                </a:solidFill>
                <a:latin typeface="Times New Roman"/>
                <a:cs typeface="Times New Roman"/>
              </a:rPr>
              <a:t> </a:t>
            </a:r>
            <a:r>
              <a:rPr sz="2000" spc="-10" dirty="0">
                <a:solidFill>
                  <a:srgbClr val="161616"/>
                </a:solidFill>
                <a:latin typeface="Times New Roman"/>
                <a:cs typeface="Times New Roman"/>
              </a:rPr>
              <a:t>üstadıdır.”</a:t>
            </a:r>
            <a:endParaRPr sz="2000">
              <a:latin typeface="Times New Roman"/>
              <a:cs typeface="Times New Roman"/>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516" y="660273"/>
            <a:ext cx="10211435" cy="1988185"/>
          </a:xfrm>
          <a:prstGeom prst="rect">
            <a:avLst/>
          </a:prstGeom>
        </p:spPr>
        <p:txBody>
          <a:bodyPr vert="horz" wrap="square" lIns="0" tIns="59690" rIns="0" bIns="0" rtlCol="0">
            <a:spAutoFit/>
          </a:bodyPr>
          <a:lstStyle/>
          <a:p>
            <a:pPr marL="12700" marR="30480">
              <a:lnSpc>
                <a:spcPts val="3030"/>
              </a:lnSpc>
              <a:spcBef>
                <a:spcPts val="470"/>
              </a:spcBef>
            </a:pPr>
            <a:r>
              <a:rPr sz="2800" dirty="0">
                <a:latin typeface="Calibri"/>
                <a:cs typeface="Calibri"/>
              </a:rPr>
              <a:t>Batılı</a:t>
            </a:r>
            <a:r>
              <a:rPr sz="2800" spc="-105" dirty="0">
                <a:latin typeface="Calibri"/>
                <a:cs typeface="Calibri"/>
              </a:rPr>
              <a:t> </a:t>
            </a:r>
            <a:r>
              <a:rPr sz="2800" dirty="0">
                <a:latin typeface="Calibri"/>
                <a:cs typeface="Calibri"/>
              </a:rPr>
              <a:t>bilginlerden</a:t>
            </a:r>
            <a:r>
              <a:rPr sz="2800" spc="-80" dirty="0">
                <a:latin typeface="Calibri"/>
                <a:cs typeface="Calibri"/>
              </a:rPr>
              <a:t> </a:t>
            </a:r>
            <a:r>
              <a:rPr sz="2800" dirty="0">
                <a:latin typeface="Calibri"/>
                <a:cs typeface="Calibri"/>
              </a:rPr>
              <a:t>Galileo,</a:t>
            </a:r>
            <a:r>
              <a:rPr sz="2800" spc="-114" dirty="0">
                <a:latin typeface="Calibri"/>
                <a:cs typeface="Calibri"/>
              </a:rPr>
              <a:t> </a:t>
            </a:r>
            <a:r>
              <a:rPr sz="2800" dirty="0">
                <a:latin typeface="Calibri"/>
                <a:cs typeface="Calibri"/>
              </a:rPr>
              <a:t>Francis,</a:t>
            </a:r>
            <a:r>
              <a:rPr sz="2800" spc="-80" dirty="0">
                <a:latin typeface="Calibri"/>
                <a:cs typeface="Calibri"/>
              </a:rPr>
              <a:t> </a:t>
            </a:r>
            <a:r>
              <a:rPr sz="2800" dirty="0">
                <a:latin typeface="Calibri"/>
                <a:cs typeface="Calibri"/>
              </a:rPr>
              <a:t>Bacon,</a:t>
            </a:r>
            <a:r>
              <a:rPr sz="2800" spc="-95" dirty="0">
                <a:latin typeface="Calibri"/>
                <a:cs typeface="Calibri"/>
              </a:rPr>
              <a:t> </a:t>
            </a:r>
            <a:r>
              <a:rPr sz="2800" dirty="0">
                <a:latin typeface="Calibri"/>
                <a:cs typeface="Calibri"/>
              </a:rPr>
              <a:t>Newton,</a:t>
            </a:r>
            <a:r>
              <a:rPr sz="2800" spc="-100" dirty="0">
                <a:latin typeface="Calibri"/>
                <a:cs typeface="Calibri"/>
              </a:rPr>
              <a:t> </a:t>
            </a:r>
            <a:r>
              <a:rPr sz="2800" spc="-10" dirty="0">
                <a:latin typeface="Calibri"/>
                <a:cs typeface="Calibri"/>
              </a:rPr>
              <a:t>paracelcus</a:t>
            </a:r>
            <a:r>
              <a:rPr sz="2800" spc="-85" dirty="0">
                <a:latin typeface="Calibri"/>
                <a:cs typeface="Calibri"/>
              </a:rPr>
              <a:t> </a:t>
            </a:r>
            <a:r>
              <a:rPr sz="2800" dirty="0">
                <a:latin typeface="Calibri"/>
                <a:cs typeface="Calibri"/>
              </a:rPr>
              <a:t>ve</a:t>
            </a:r>
            <a:r>
              <a:rPr sz="2800" spc="-100" dirty="0">
                <a:latin typeface="Calibri"/>
                <a:cs typeface="Calibri"/>
              </a:rPr>
              <a:t> </a:t>
            </a:r>
            <a:r>
              <a:rPr sz="2800" spc="-10" dirty="0">
                <a:latin typeface="Calibri"/>
                <a:cs typeface="Calibri"/>
              </a:rPr>
              <a:t>başka </a:t>
            </a:r>
            <a:r>
              <a:rPr sz="2800" dirty="0">
                <a:latin typeface="Calibri"/>
                <a:cs typeface="Calibri"/>
              </a:rPr>
              <a:t>bir</a:t>
            </a:r>
            <a:r>
              <a:rPr sz="2800" spc="-65" dirty="0">
                <a:latin typeface="Calibri"/>
                <a:cs typeface="Calibri"/>
              </a:rPr>
              <a:t> </a:t>
            </a:r>
            <a:r>
              <a:rPr sz="2800" dirty="0">
                <a:latin typeface="Calibri"/>
                <a:cs typeface="Calibri"/>
              </a:rPr>
              <a:t>çokları</a:t>
            </a:r>
            <a:r>
              <a:rPr sz="2800" spc="-65" dirty="0">
                <a:latin typeface="Calibri"/>
                <a:cs typeface="Calibri"/>
              </a:rPr>
              <a:t> </a:t>
            </a:r>
            <a:r>
              <a:rPr sz="2800" dirty="0">
                <a:latin typeface="Calibri"/>
                <a:cs typeface="Calibri"/>
              </a:rPr>
              <a:t>onun</a:t>
            </a:r>
            <a:r>
              <a:rPr sz="2800" spc="-45" dirty="0">
                <a:latin typeface="Calibri"/>
                <a:cs typeface="Calibri"/>
              </a:rPr>
              <a:t> </a:t>
            </a:r>
            <a:r>
              <a:rPr sz="2800" dirty="0">
                <a:latin typeface="Calibri"/>
                <a:cs typeface="Calibri"/>
              </a:rPr>
              <a:t>eserlerinden</a:t>
            </a:r>
            <a:r>
              <a:rPr sz="2800" spc="-55" dirty="0">
                <a:latin typeface="Calibri"/>
                <a:cs typeface="Calibri"/>
              </a:rPr>
              <a:t> </a:t>
            </a:r>
            <a:r>
              <a:rPr sz="2800" spc="-10" dirty="0">
                <a:latin typeface="Calibri"/>
                <a:cs typeface="Calibri"/>
              </a:rPr>
              <a:t>yararlanarak</a:t>
            </a:r>
            <a:r>
              <a:rPr sz="2800" spc="-60" dirty="0">
                <a:latin typeface="Calibri"/>
                <a:cs typeface="Calibri"/>
              </a:rPr>
              <a:t> </a:t>
            </a:r>
            <a:r>
              <a:rPr sz="2800" dirty="0">
                <a:latin typeface="Calibri"/>
                <a:cs typeface="Calibri"/>
              </a:rPr>
              <a:t>yeni</a:t>
            </a:r>
            <a:r>
              <a:rPr sz="2800" spc="-70" dirty="0">
                <a:latin typeface="Calibri"/>
                <a:cs typeface="Calibri"/>
              </a:rPr>
              <a:t> </a:t>
            </a:r>
            <a:r>
              <a:rPr sz="2800" dirty="0">
                <a:latin typeface="Calibri"/>
                <a:cs typeface="Calibri"/>
              </a:rPr>
              <a:t>hipotezler</a:t>
            </a:r>
            <a:r>
              <a:rPr sz="2800" spc="-65" dirty="0">
                <a:latin typeface="Calibri"/>
                <a:cs typeface="Calibri"/>
              </a:rPr>
              <a:t> </a:t>
            </a:r>
            <a:r>
              <a:rPr sz="2800" spc="-10" dirty="0">
                <a:latin typeface="Calibri"/>
                <a:cs typeface="Calibri"/>
              </a:rPr>
              <a:t>ortaya</a:t>
            </a:r>
            <a:endParaRPr sz="2800">
              <a:latin typeface="Calibri"/>
              <a:cs typeface="Calibri"/>
            </a:endParaRPr>
          </a:p>
          <a:p>
            <a:pPr marL="12700">
              <a:lnSpc>
                <a:spcPts val="2805"/>
              </a:lnSpc>
            </a:pPr>
            <a:r>
              <a:rPr sz="2800" spc="-30" dirty="0">
                <a:latin typeface="Calibri"/>
                <a:cs typeface="Calibri"/>
              </a:rPr>
              <a:t>atmışlar,</a:t>
            </a:r>
            <a:r>
              <a:rPr sz="2800" spc="-70" dirty="0">
                <a:latin typeface="Calibri"/>
                <a:cs typeface="Calibri"/>
              </a:rPr>
              <a:t> </a:t>
            </a:r>
            <a:r>
              <a:rPr sz="2800" dirty="0">
                <a:latin typeface="Calibri"/>
                <a:cs typeface="Calibri"/>
              </a:rPr>
              <a:t>yaptıkları</a:t>
            </a:r>
            <a:r>
              <a:rPr sz="2800" spc="-65" dirty="0">
                <a:latin typeface="Calibri"/>
                <a:cs typeface="Calibri"/>
              </a:rPr>
              <a:t> </a:t>
            </a:r>
            <a:r>
              <a:rPr sz="2800" dirty="0">
                <a:latin typeface="Calibri"/>
                <a:cs typeface="Calibri"/>
              </a:rPr>
              <a:t>araştırmalarla</a:t>
            </a:r>
            <a:r>
              <a:rPr sz="2800" spc="-80" dirty="0">
                <a:latin typeface="Calibri"/>
                <a:cs typeface="Calibri"/>
              </a:rPr>
              <a:t> </a:t>
            </a:r>
            <a:r>
              <a:rPr sz="2800" dirty="0">
                <a:latin typeface="Calibri"/>
                <a:cs typeface="Calibri"/>
              </a:rPr>
              <a:t>Cabir</a:t>
            </a:r>
            <a:r>
              <a:rPr sz="2800" spc="-75" dirty="0">
                <a:latin typeface="Calibri"/>
                <a:cs typeface="Calibri"/>
              </a:rPr>
              <a:t> </a:t>
            </a:r>
            <a:r>
              <a:rPr sz="2800" dirty="0">
                <a:latin typeface="Calibri"/>
                <a:cs typeface="Calibri"/>
              </a:rPr>
              <a:t>Bin</a:t>
            </a:r>
            <a:r>
              <a:rPr sz="2800" spc="-70" dirty="0">
                <a:latin typeface="Calibri"/>
                <a:cs typeface="Calibri"/>
              </a:rPr>
              <a:t> </a:t>
            </a:r>
            <a:r>
              <a:rPr sz="2800" spc="-30" dirty="0">
                <a:latin typeface="Calibri"/>
                <a:cs typeface="Calibri"/>
              </a:rPr>
              <a:t>Hayyan’dan</a:t>
            </a:r>
            <a:r>
              <a:rPr sz="2800" spc="-55" dirty="0">
                <a:latin typeface="Calibri"/>
                <a:cs typeface="Calibri"/>
              </a:rPr>
              <a:t> </a:t>
            </a:r>
            <a:r>
              <a:rPr sz="2800" dirty="0">
                <a:latin typeface="Calibri"/>
                <a:cs typeface="Calibri"/>
              </a:rPr>
              <a:t>bin</a:t>
            </a:r>
            <a:r>
              <a:rPr sz="2800" spc="-60" dirty="0">
                <a:latin typeface="Calibri"/>
                <a:cs typeface="Calibri"/>
              </a:rPr>
              <a:t> </a:t>
            </a:r>
            <a:r>
              <a:rPr sz="2800" dirty="0">
                <a:latin typeface="Calibri"/>
                <a:cs typeface="Calibri"/>
              </a:rPr>
              <a:t>yıl</a:t>
            </a:r>
            <a:r>
              <a:rPr sz="2800" spc="-75" dirty="0">
                <a:latin typeface="Calibri"/>
                <a:cs typeface="Calibri"/>
              </a:rPr>
              <a:t> </a:t>
            </a:r>
            <a:r>
              <a:rPr sz="2800" dirty="0">
                <a:latin typeface="Calibri"/>
                <a:cs typeface="Calibri"/>
              </a:rPr>
              <a:t>sonra</a:t>
            </a:r>
            <a:r>
              <a:rPr sz="2800" spc="-55" dirty="0">
                <a:latin typeface="Calibri"/>
                <a:cs typeface="Calibri"/>
              </a:rPr>
              <a:t> </a:t>
            </a:r>
            <a:r>
              <a:rPr sz="2800" spc="-25" dirty="0">
                <a:latin typeface="Calibri"/>
                <a:cs typeface="Calibri"/>
              </a:rPr>
              <a:t>17,</a:t>
            </a:r>
            <a:endParaRPr sz="2800">
              <a:latin typeface="Calibri"/>
              <a:cs typeface="Calibri"/>
            </a:endParaRPr>
          </a:p>
          <a:p>
            <a:pPr marL="12700" marR="387350">
              <a:lnSpc>
                <a:spcPts val="3020"/>
              </a:lnSpc>
              <a:spcBef>
                <a:spcPts val="215"/>
              </a:spcBef>
            </a:pPr>
            <a:r>
              <a:rPr sz="2800" dirty="0">
                <a:latin typeface="Calibri"/>
                <a:cs typeface="Calibri"/>
              </a:rPr>
              <a:t>18</a:t>
            </a:r>
            <a:r>
              <a:rPr sz="2800" spc="-60" dirty="0">
                <a:latin typeface="Calibri"/>
                <a:cs typeface="Calibri"/>
              </a:rPr>
              <a:t> </a:t>
            </a:r>
            <a:r>
              <a:rPr sz="2800" dirty="0">
                <a:latin typeface="Calibri"/>
                <a:cs typeface="Calibri"/>
              </a:rPr>
              <a:t>ve</a:t>
            </a:r>
            <a:r>
              <a:rPr sz="2800" spc="-75" dirty="0">
                <a:latin typeface="Calibri"/>
                <a:cs typeface="Calibri"/>
              </a:rPr>
              <a:t> </a:t>
            </a:r>
            <a:r>
              <a:rPr sz="2800" dirty="0">
                <a:latin typeface="Calibri"/>
                <a:cs typeface="Calibri"/>
              </a:rPr>
              <a:t>19.</a:t>
            </a:r>
            <a:r>
              <a:rPr sz="2800" spc="-50" dirty="0">
                <a:latin typeface="Calibri"/>
                <a:cs typeface="Calibri"/>
              </a:rPr>
              <a:t> </a:t>
            </a:r>
            <a:r>
              <a:rPr sz="2800" dirty="0">
                <a:latin typeface="Calibri"/>
                <a:cs typeface="Calibri"/>
              </a:rPr>
              <a:t>asırda,</a:t>
            </a:r>
            <a:r>
              <a:rPr sz="2800" spc="-65" dirty="0">
                <a:latin typeface="Calibri"/>
                <a:cs typeface="Calibri"/>
              </a:rPr>
              <a:t> </a:t>
            </a:r>
            <a:r>
              <a:rPr sz="2800" dirty="0">
                <a:latin typeface="Calibri"/>
                <a:cs typeface="Calibri"/>
              </a:rPr>
              <a:t>meydana</a:t>
            </a:r>
            <a:r>
              <a:rPr sz="2800" spc="-65" dirty="0">
                <a:latin typeface="Calibri"/>
                <a:cs typeface="Calibri"/>
              </a:rPr>
              <a:t> </a:t>
            </a:r>
            <a:r>
              <a:rPr sz="2800" dirty="0">
                <a:latin typeface="Calibri"/>
                <a:cs typeface="Calibri"/>
              </a:rPr>
              <a:t>gelen</a:t>
            </a:r>
            <a:r>
              <a:rPr sz="2800" spc="-90" dirty="0">
                <a:latin typeface="Calibri"/>
                <a:cs typeface="Calibri"/>
              </a:rPr>
              <a:t> </a:t>
            </a:r>
            <a:r>
              <a:rPr sz="2800" dirty="0">
                <a:latin typeface="Calibri"/>
                <a:cs typeface="Calibri"/>
              </a:rPr>
              <a:t>birçok</a:t>
            </a:r>
            <a:r>
              <a:rPr sz="2800" spc="-60" dirty="0">
                <a:latin typeface="Calibri"/>
                <a:cs typeface="Calibri"/>
              </a:rPr>
              <a:t> </a:t>
            </a:r>
            <a:r>
              <a:rPr sz="2800" dirty="0">
                <a:latin typeface="Calibri"/>
                <a:cs typeface="Calibri"/>
              </a:rPr>
              <a:t>ilmî</a:t>
            </a:r>
            <a:r>
              <a:rPr sz="2800" spc="-75" dirty="0">
                <a:latin typeface="Calibri"/>
                <a:cs typeface="Calibri"/>
              </a:rPr>
              <a:t> </a:t>
            </a:r>
            <a:r>
              <a:rPr sz="2800" dirty="0">
                <a:latin typeface="Calibri"/>
                <a:cs typeface="Calibri"/>
              </a:rPr>
              <a:t>buluşların</a:t>
            </a:r>
            <a:r>
              <a:rPr sz="2800" spc="-40" dirty="0">
                <a:latin typeface="Calibri"/>
                <a:cs typeface="Calibri"/>
              </a:rPr>
              <a:t> </a:t>
            </a:r>
            <a:r>
              <a:rPr sz="2800" spc="-10" dirty="0">
                <a:latin typeface="Calibri"/>
                <a:cs typeface="Calibri"/>
              </a:rPr>
              <a:t>teşekkülünde, </a:t>
            </a:r>
            <a:r>
              <a:rPr sz="2800" dirty="0">
                <a:latin typeface="Calibri"/>
                <a:cs typeface="Calibri"/>
              </a:rPr>
              <a:t>onun</a:t>
            </a:r>
            <a:r>
              <a:rPr sz="2800" spc="-65" dirty="0">
                <a:latin typeface="Calibri"/>
                <a:cs typeface="Calibri"/>
              </a:rPr>
              <a:t> </a:t>
            </a:r>
            <a:r>
              <a:rPr sz="2800" dirty="0">
                <a:latin typeface="Calibri"/>
                <a:cs typeface="Calibri"/>
              </a:rPr>
              <a:t>eserlerinden</a:t>
            </a:r>
            <a:r>
              <a:rPr sz="2800" spc="-65" dirty="0">
                <a:latin typeface="Calibri"/>
                <a:cs typeface="Calibri"/>
              </a:rPr>
              <a:t> </a:t>
            </a:r>
            <a:r>
              <a:rPr sz="2800" spc="-10" dirty="0">
                <a:latin typeface="Calibri"/>
                <a:cs typeface="Calibri"/>
              </a:rPr>
              <a:t>esinlenmişlerdir.</a:t>
            </a:r>
            <a:endParaRPr sz="2800">
              <a:latin typeface="Calibri"/>
              <a:cs typeface="Calibri"/>
            </a:endParaRPr>
          </a:p>
        </p:txBody>
      </p:sp>
      <p:pic>
        <p:nvPicPr>
          <p:cNvPr id="3" name="object 3"/>
          <p:cNvPicPr/>
          <p:nvPr/>
        </p:nvPicPr>
        <p:blipFill>
          <a:blip r:embed="rId2" cstate="print"/>
          <a:stretch>
            <a:fillRect/>
          </a:stretch>
        </p:blipFill>
        <p:spPr>
          <a:xfrm>
            <a:off x="6844156" y="3451936"/>
            <a:ext cx="5229225" cy="3228975"/>
          </a:xfrm>
          <a:prstGeom prst="rect">
            <a:avLst/>
          </a:prstGeom>
        </p:spPr>
      </p:pic>
      <p:pic>
        <p:nvPicPr>
          <p:cNvPr id="4" name="object 4"/>
          <p:cNvPicPr/>
          <p:nvPr/>
        </p:nvPicPr>
        <p:blipFill>
          <a:blip r:embed="rId3" cstate="print"/>
          <a:stretch>
            <a:fillRect/>
          </a:stretch>
        </p:blipFill>
        <p:spPr>
          <a:xfrm>
            <a:off x="0" y="3474890"/>
            <a:ext cx="6844157" cy="338310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668528"/>
            <a:ext cx="10301605" cy="4869815"/>
          </a:xfrm>
          <a:prstGeom prst="rect">
            <a:avLst/>
          </a:prstGeom>
        </p:spPr>
        <p:txBody>
          <a:bodyPr vert="horz" wrap="square" lIns="0" tIns="121920" rIns="0" bIns="0" rtlCol="0">
            <a:spAutoFit/>
          </a:bodyPr>
          <a:lstStyle/>
          <a:p>
            <a:pPr marL="240029" marR="200025" indent="-227329">
              <a:lnSpc>
                <a:spcPct val="70000"/>
              </a:lnSpc>
              <a:spcBef>
                <a:spcPts val="960"/>
              </a:spcBef>
              <a:buFont typeface="Arial MT"/>
              <a:buChar char="•"/>
              <a:tabLst>
                <a:tab pos="241300" algn="l"/>
                <a:tab pos="1364615" algn="l"/>
              </a:tabLst>
            </a:pPr>
            <a:r>
              <a:rPr sz="2400" dirty="0">
                <a:latin typeface="Calibri"/>
                <a:cs typeface="Calibri"/>
              </a:rPr>
              <a:t>16.</a:t>
            </a:r>
            <a:r>
              <a:rPr sz="2400" spc="-30" dirty="0">
                <a:latin typeface="Calibri"/>
                <a:cs typeface="Calibri"/>
              </a:rPr>
              <a:t> </a:t>
            </a:r>
            <a:r>
              <a:rPr sz="2400" spc="-10" dirty="0">
                <a:latin typeface="Calibri"/>
                <a:cs typeface="Calibri"/>
              </a:rPr>
              <a:t>yüzyılın</a:t>
            </a:r>
            <a:r>
              <a:rPr sz="2400" spc="-40" dirty="0">
                <a:latin typeface="Calibri"/>
                <a:cs typeface="Calibri"/>
              </a:rPr>
              <a:t> </a:t>
            </a:r>
            <a:r>
              <a:rPr sz="2400" dirty="0">
                <a:latin typeface="Calibri"/>
                <a:cs typeface="Calibri"/>
              </a:rPr>
              <a:t>en</a:t>
            </a:r>
            <a:r>
              <a:rPr sz="2400" spc="-30" dirty="0">
                <a:latin typeface="Calibri"/>
                <a:cs typeface="Calibri"/>
              </a:rPr>
              <a:t> </a:t>
            </a:r>
            <a:r>
              <a:rPr sz="2400" dirty="0">
                <a:latin typeface="Calibri"/>
                <a:cs typeface="Calibri"/>
              </a:rPr>
              <a:t>önemli</a:t>
            </a:r>
            <a:r>
              <a:rPr sz="2400" spc="-25" dirty="0">
                <a:latin typeface="Calibri"/>
                <a:cs typeface="Calibri"/>
              </a:rPr>
              <a:t> </a:t>
            </a:r>
            <a:r>
              <a:rPr sz="2400" dirty="0">
                <a:latin typeface="Calibri"/>
                <a:cs typeface="Calibri"/>
              </a:rPr>
              <a:t>bilim</a:t>
            </a:r>
            <a:r>
              <a:rPr sz="2400" spc="-45" dirty="0">
                <a:latin typeface="Calibri"/>
                <a:cs typeface="Calibri"/>
              </a:rPr>
              <a:t> </a:t>
            </a:r>
            <a:r>
              <a:rPr sz="2400" spc="-10" dirty="0">
                <a:latin typeface="Calibri"/>
                <a:cs typeface="Calibri"/>
              </a:rPr>
              <a:t>insanlarından</a:t>
            </a:r>
            <a:r>
              <a:rPr sz="2400" spc="-30" dirty="0">
                <a:latin typeface="Calibri"/>
                <a:cs typeface="Calibri"/>
              </a:rPr>
              <a:t> </a:t>
            </a:r>
            <a:r>
              <a:rPr sz="2400" dirty="0">
                <a:latin typeface="Calibri"/>
                <a:cs typeface="Calibri"/>
              </a:rPr>
              <a:t>olan </a:t>
            </a:r>
            <a:r>
              <a:rPr sz="2400" spc="-10" dirty="0">
                <a:latin typeface="Calibri"/>
                <a:cs typeface="Calibri"/>
              </a:rPr>
              <a:t>Paracelcus</a:t>
            </a:r>
            <a:r>
              <a:rPr sz="2400" spc="-50" dirty="0">
                <a:latin typeface="Calibri"/>
                <a:cs typeface="Calibri"/>
              </a:rPr>
              <a:t> </a:t>
            </a:r>
            <a:r>
              <a:rPr sz="2400" spc="-10" dirty="0">
                <a:latin typeface="Calibri"/>
                <a:cs typeface="Calibri"/>
              </a:rPr>
              <a:t>(1493-</a:t>
            </a:r>
            <a:r>
              <a:rPr sz="2400" dirty="0">
                <a:latin typeface="Calibri"/>
                <a:cs typeface="Calibri"/>
              </a:rPr>
              <a:t>1541)</a:t>
            </a:r>
            <a:r>
              <a:rPr sz="2400" spc="-40" dirty="0">
                <a:latin typeface="Calibri"/>
                <a:cs typeface="Calibri"/>
              </a:rPr>
              <a:t> </a:t>
            </a:r>
            <a:r>
              <a:rPr sz="2400" spc="-10" dirty="0">
                <a:latin typeface="Calibri"/>
                <a:cs typeface="Calibri"/>
              </a:rPr>
              <a:t>Cabir’in 	</a:t>
            </a:r>
            <a:r>
              <a:rPr sz="2400" dirty="0">
                <a:latin typeface="Calibri"/>
                <a:cs typeface="Calibri"/>
              </a:rPr>
              <a:t>sırlarını</a:t>
            </a:r>
            <a:r>
              <a:rPr sz="2400" spc="-60" dirty="0">
                <a:latin typeface="Calibri"/>
                <a:cs typeface="Calibri"/>
              </a:rPr>
              <a:t> </a:t>
            </a:r>
            <a:r>
              <a:rPr sz="2400" spc="-10" dirty="0">
                <a:latin typeface="Calibri"/>
                <a:cs typeface="Calibri"/>
              </a:rPr>
              <a:t>öğrenerek</a:t>
            </a:r>
            <a:r>
              <a:rPr sz="2400" spc="-45" dirty="0">
                <a:latin typeface="Calibri"/>
                <a:cs typeface="Calibri"/>
              </a:rPr>
              <a:t> </a:t>
            </a:r>
            <a:r>
              <a:rPr sz="2400" spc="-10" dirty="0">
                <a:latin typeface="Calibri"/>
                <a:cs typeface="Calibri"/>
              </a:rPr>
              <a:t>kurşunu</a:t>
            </a:r>
            <a:r>
              <a:rPr sz="2400" spc="-55" dirty="0">
                <a:latin typeface="Calibri"/>
                <a:cs typeface="Calibri"/>
              </a:rPr>
              <a:t> </a:t>
            </a:r>
            <a:r>
              <a:rPr sz="2400" dirty="0">
                <a:latin typeface="Calibri"/>
                <a:cs typeface="Calibri"/>
              </a:rPr>
              <a:t>altına</a:t>
            </a:r>
            <a:r>
              <a:rPr sz="2400" spc="-55" dirty="0">
                <a:latin typeface="Calibri"/>
                <a:cs typeface="Calibri"/>
              </a:rPr>
              <a:t> </a:t>
            </a:r>
            <a:r>
              <a:rPr sz="2400" spc="-10" dirty="0">
                <a:latin typeface="Calibri"/>
                <a:cs typeface="Calibri"/>
              </a:rPr>
              <a:t>çevirmeye</a:t>
            </a:r>
            <a:r>
              <a:rPr sz="2400" spc="-70" dirty="0">
                <a:latin typeface="Calibri"/>
                <a:cs typeface="Calibri"/>
              </a:rPr>
              <a:t> </a:t>
            </a:r>
            <a:r>
              <a:rPr sz="2400" dirty="0">
                <a:latin typeface="Calibri"/>
                <a:cs typeface="Calibri"/>
              </a:rPr>
              <a:t>çalışanlara</a:t>
            </a:r>
            <a:r>
              <a:rPr sz="2400" spc="-70" dirty="0">
                <a:latin typeface="Calibri"/>
                <a:cs typeface="Calibri"/>
              </a:rPr>
              <a:t> </a:t>
            </a:r>
            <a:r>
              <a:rPr sz="2400" dirty="0">
                <a:latin typeface="Calibri"/>
                <a:cs typeface="Calibri"/>
              </a:rPr>
              <a:t>“altını</a:t>
            </a:r>
            <a:r>
              <a:rPr sz="2400" spc="-60" dirty="0">
                <a:latin typeface="Calibri"/>
                <a:cs typeface="Calibri"/>
              </a:rPr>
              <a:t> </a:t>
            </a:r>
            <a:r>
              <a:rPr sz="2400" dirty="0">
                <a:latin typeface="Calibri"/>
                <a:cs typeface="Calibri"/>
              </a:rPr>
              <a:t>bırakın</a:t>
            </a:r>
            <a:r>
              <a:rPr sz="2400" spc="-60" dirty="0">
                <a:latin typeface="Calibri"/>
                <a:cs typeface="Calibri"/>
              </a:rPr>
              <a:t> </a:t>
            </a:r>
            <a:r>
              <a:rPr sz="2400" dirty="0">
                <a:latin typeface="Calibri"/>
                <a:cs typeface="Calibri"/>
              </a:rPr>
              <a:t>ilaç</a:t>
            </a:r>
            <a:r>
              <a:rPr sz="2400" spc="-70" dirty="0">
                <a:latin typeface="Calibri"/>
                <a:cs typeface="Calibri"/>
              </a:rPr>
              <a:t> </a:t>
            </a:r>
            <a:r>
              <a:rPr sz="2400" spc="-10" dirty="0">
                <a:latin typeface="Calibri"/>
                <a:cs typeface="Calibri"/>
              </a:rPr>
              <a:t>yapın” 	diyerek,</a:t>
            </a:r>
            <a:r>
              <a:rPr sz="2400" dirty="0">
                <a:latin typeface="Calibri"/>
                <a:cs typeface="Calibri"/>
              </a:rPr>
              <a:t>	Cabir’in</a:t>
            </a:r>
            <a:r>
              <a:rPr sz="2400" spc="-40" dirty="0">
                <a:latin typeface="Calibri"/>
                <a:cs typeface="Calibri"/>
              </a:rPr>
              <a:t> </a:t>
            </a:r>
            <a:r>
              <a:rPr sz="2400" dirty="0">
                <a:latin typeface="Calibri"/>
                <a:cs typeface="Calibri"/>
              </a:rPr>
              <a:t>kimyasal</a:t>
            </a:r>
            <a:r>
              <a:rPr sz="2400" spc="-35" dirty="0">
                <a:latin typeface="Calibri"/>
                <a:cs typeface="Calibri"/>
              </a:rPr>
              <a:t> </a:t>
            </a:r>
            <a:r>
              <a:rPr sz="2400" spc="-10" dirty="0">
                <a:latin typeface="Calibri"/>
                <a:cs typeface="Calibri"/>
              </a:rPr>
              <a:t>yöntemlerini</a:t>
            </a:r>
            <a:r>
              <a:rPr sz="2400" spc="-40" dirty="0">
                <a:latin typeface="Calibri"/>
                <a:cs typeface="Calibri"/>
              </a:rPr>
              <a:t> </a:t>
            </a:r>
            <a:r>
              <a:rPr sz="2400" dirty="0">
                <a:latin typeface="Calibri"/>
                <a:cs typeface="Calibri"/>
              </a:rPr>
              <a:t>insanlık</a:t>
            </a:r>
            <a:r>
              <a:rPr sz="2400" spc="-30" dirty="0">
                <a:latin typeface="Calibri"/>
                <a:cs typeface="Calibri"/>
              </a:rPr>
              <a:t> </a:t>
            </a:r>
            <a:r>
              <a:rPr sz="2400" dirty="0">
                <a:latin typeface="Calibri"/>
                <a:cs typeface="Calibri"/>
              </a:rPr>
              <a:t>için</a:t>
            </a:r>
            <a:r>
              <a:rPr sz="2400" spc="-20" dirty="0">
                <a:latin typeface="Calibri"/>
                <a:cs typeface="Calibri"/>
              </a:rPr>
              <a:t> </a:t>
            </a:r>
            <a:r>
              <a:rPr sz="2400" dirty="0">
                <a:latin typeface="Calibri"/>
                <a:cs typeface="Calibri"/>
              </a:rPr>
              <a:t>daha</a:t>
            </a:r>
            <a:r>
              <a:rPr sz="2400" spc="-10" dirty="0">
                <a:latin typeface="Calibri"/>
                <a:cs typeface="Calibri"/>
              </a:rPr>
              <a:t> </a:t>
            </a:r>
            <a:r>
              <a:rPr sz="2400" dirty="0">
                <a:latin typeface="Calibri"/>
                <a:cs typeface="Calibri"/>
              </a:rPr>
              <a:t>doğru</a:t>
            </a:r>
            <a:r>
              <a:rPr sz="2400" spc="-10" dirty="0">
                <a:latin typeface="Calibri"/>
                <a:cs typeface="Calibri"/>
              </a:rPr>
              <a:t> kullanmaya 	başlayan</a:t>
            </a:r>
            <a:r>
              <a:rPr sz="2400" spc="-50" dirty="0">
                <a:latin typeface="Calibri"/>
                <a:cs typeface="Calibri"/>
              </a:rPr>
              <a:t> </a:t>
            </a:r>
            <a:r>
              <a:rPr sz="2400" dirty="0">
                <a:latin typeface="Calibri"/>
                <a:cs typeface="Calibri"/>
              </a:rPr>
              <a:t>batılı</a:t>
            </a:r>
            <a:r>
              <a:rPr sz="2400" spc="-55" dirty="0">
                <a:latin typeface="Calibri"/>
                <a:cs typeface="Calibri"/>
              </a:rPr>
              <a:t> </a:t>
            </a:r>
            <a:r>
              <a:rPr sz="2400" spc="-10" dirty="0">
                <a:latin typeface="Calibri"/>
                <a:cs typeface="Calibri"/>
              </a:rPr>
              <a:t>bilgilerinden</a:t>
            </a:r>
            <a:r>
              <a:rPr sz="2400" spc="-60" dirty="0">
                <a:latin typeface="Calibri"/>
                <a:cs typeface="Calibri"/>
              </a:rPr>
              <a:t> </a:t>
            </a:r>
            <a:r>
              <a:rPr sz="2400" dirty="0">
                <a:latin typeface="Calibri"/>
                <a:cs typeface="Calibri"/>
              </a:rPr>
              <a:t>biri</a:t>
            </a:r>
            <a:r>
              <a:rPr sz="2400" spc="-55" dirty="0">
                <a:latin typeface="Calibri"/>
                <a:cs typeface="Calibri"/>
              </a:rPr>
              <a:t> </a:t>
            </a:r>
            <a:r>
              <a:rPr sz="2400" spc="-10" dirty="0">
                <a:latin typeface="Calibri"/>
                <a:cs typeface="Calibri"/>
              </a:rPr>
              <a:t>oldu.</a:t>
            </a:r>
            <a:endParaRPr sz="2400">
              <a:latin typeface="Calibri"/>
              <a:cs typeface="Calibri"/>
            </a:endParaRPr>
          </a:p>
          <a:p>
            <a:pPr marL="240029" marR="5080" indent="-227329">
              <a:lnSpc>
                <a:spcPct val="70000"/>
              </a:lnSpc>
              <a:spcBef>
                <a:spcPts val="1000"/>
              </a:spcBef>
              <a:buFont typeface="Arial MT"/>
              <a:buChar char="•"/>
              <a:tabLst>
                <a:tab pos="241300" algn="l"/>
                <a:tab pos="8385175" algn="l"/>
              </a:tabLst>
            </a:pPr>
            <a:r>
              <a:rPr sz="2400" dirty="0">
                <a:latin typeface="Calibri"/>
                <a:cs typeface="Calibri"/>
              </a:rPr>
              <a:t>Cabir</a:t>
            </a:r>
            <a:r>
              <a:rPr sz="2400" spc="-40" dirty="0">
                <a:latin typeface="Calibri"/>
                <a:cs typeface="Calibri"/>
              </a:rPr>
              <a:t> </a:t>
            </a:r>
            <a:r>
              <a:rPr sz="2400" dirty="0">
                <a:latin typeface="Calibri"/>
                <a:cs typeface="Calibri"/>
              </a:rPr>
              <a:t>Bin</a:t>
            </a:r>
            <a:r>
              <a:rPr sz="2400" spc="-35" dirty="0">
                <a:latin typeface="Calibri"/>
                <a:cs typeface="Calibri"/>
              </a:rPr>
              <a:t> </a:t>
            </a:r>
            <a:r>
              <a:rPr sz="2400" spc="-20" dirty="0">
                <a:latin typeface="Calibri"/>
                <a:cs typeface="Calibri"/>
              </a:rPr>
              <a:t>Hayyan’nın</a:t>
            </a:r>
            <a:r>
              <a:rPr sz="2400" spc="-40" dirty="0">
                <a:latin typeface="Calibri"/>
                <a:cs typeface="Calibri"/>
              </a:rPr>
              <a:t> </a:t>
            </a:r>
            <a:r>
              <a:rPr sz="2400" dirty="0">
                <a:latin typeface="Calibri"/>
                <a:cs typeface="Calibri"/>
              </a:rPr>
              <a:t>teknikleri</a:t>
            </a:r>
            <a:r>
              <a:rPr sz="2400" spc="-45" dirty="0">
                <a:latin typeface="Calibri"/>
                <a:cs typeface="Calibri"/>
              </a:rPr>
              <a:t> </a:t>
            </a:r>
            <a:r>
              <a:rPr sz="2400" dirty="0">
                <a:latin typeface="Calibri"/>
                <a:cs typeface="Calibri"/>
              </a:rPr>
              <a:t>ilaç</a:t>
            </a:r>
            <a:r>
              <a:rPr sz="2400" spc="-35" dirty="0">
                <a:latin typeface="Calibri"/>
                <a:cs typeface="Calibri"/>
              </a:rPr>
              <a:t> </a:t>
            </a:r>
            <a:r>
              <a:rPr sz="2400" spc="-10" dirty="0">
                <a:latin typeface="Calibri"/>
                <a:cs typeface="Calibri"/>
              </a:rPr>
              <a:t>geliştirilmesi</a:t>
            </a:r>
            <a:r>
              <a:rPr sz="2400" spc="-65" dirty="0">
                <a:latin typeface="Calibri"/>
                <a:cs typeface="Calibri"/>
              </a:rPr>
              <a:t> </a:t>
            </a:r>
            <a:r>
              <a:rPr sz="2400" dirty="0">
                <a:latin typeface="Calibri"/>
                <a:cs typeface="Calibri"/>
              </a:rPr>
              <a:t>ve</a:t>
            </a:r>
            <a:r>
              <a:rPr sz="2400" spc="-15" dirty="0">
                <a:latin typeface="Calibri"/>
                <a:cs typeface="Calibri"/>
              </a:rPr>
              <a:t> </a:t>
            </a:r>
            <a:r>
              <a:rPr sz="2400" spc="-10" dirty="0">
                <a:latin typeface="Calibri"/>
                <a:cs typeface="Calibri"/>
              </a:rPr>
              <a:t>üretilmesinde</a:t>
            </a:r>
            <a:r>
              <a:rPr sz="2400" dirty="0">
                <a:latin typeface="Calibri"/>
                <a:cs typeface="Calibri"/>
              </a:rPr>
              <a:t>	</a:t>
            </a:r>
            <a:r>
              <a:rPr sz="2400" spc="-10" dirty="0">
                <a:latin typeface="Calibri"/>
                <a:cs typeface="Calibri"/>
              </a:rPr>
              <a:t>kullanılarak 	faydaları</a:t>
            </a:r>
            <a:r>
              <a:rPr sz="2400" spc="-90" dirty="0">
                <a:latin typeface="Calibri"/>
                <a:cs typeface="Calibri"/>
              </a:rPr>
              <a:t> </a:t>
            </a:r>
            <a:r>
              <a:rPr sz="2400" dirty="0">
                <a:latin typeface="Calibri"/>
                <a:cs typeface="Calibri"/>
              </a:rPr>
              <a:t>insanlar</a:t>
            </a:r>
            <a:r>
              <a:rPr sz="2400" spc="-70" dirty="0">
                <a:latin typeface="Calibri"/>
                <a:cs typeface="Calibri"/>
              </a:rPr>
              <a:t> </a:t>
            </a:r>
            <a:r>
              <a:rPr sz="2400" spc="-10" dirty="0">
                <a:latin typeface="Calibri"/>
                <a:cs typeface="Calibri"/>
              </a:rPr>
              <a:t>tarafından</a:t>
            </a:r>
            <a:r>
              <a:rPr sz="2400" spc="-90" dirty="0">
                <a:latin typeface="Calibri"/>
                <a:cs typeface="Calibri"/>
              </a:rPr>
              <a:t> </a:t>
            </a:r>
            <a:r>
              <a:rPr sz="2400" dirty="0">
                <a:latin typeface="Calibri"/>
                <a:cs typeface="Calibri"/>
              </a:rPr>
              <a:t>görülünce</a:t>
            </a:r>
            <a:r>
              <a:rPr sz="2400" spc="-80" dirty="0">
                <a:latin typeface="Calibri"/>
                <a:cs typeface="Calibri"/>
              </a:rPr>
              <a:t> </a:t>
            </a:r>
            <a:r>
              <a:rPr sz="2400" spc="-10" dirty="0">
                <a:latin typeface="Calibri"/>
                <a:cs typeface="Calibri"/>
              </a:rPr>
              <a:t>Kimyanın</a:t>
            </a:r>
            <a:r>
              <a:rPr sz="2400" spc="-85" dirty="0">
                <a:latin typeface="Calibri"/>
                <a:cs typeface="Calibri"/>
              </a:rPr>
              <a:t> </a:t>
            </a:r>
            <a:r>
              <a:rPr sz="2400" dirty="0">
                <a:latin typeface="Calibri"/>
                <a:cs typeface="Calibri"/>
              </a:rPr>
              <a:t>ve</a:t>
            </a:r>
            <a:r>
              <a:rPr sz="2400" spc="-75" dirty="0">
                <a:latin typeface="Calibri"/>
                <a:cs typeface="Calibri"/>
              </a:rPr>
              <a:t> </a:t>
            </a:r>
            <a:r>
              <a:rPr sz="2400" dirty="0">
                <a:latin typeface="Calibri"/>
                <a:cs typeface="Calibri"/>
              </a:rPr>
              <a:t>diğer</a:t>
            </a:r>
            <a:r>
              <a:rPr sz="2400" spc="-75" dirty="0">
                <a:latin typeface="Calibri"/>
                <a:cs typeface="Calibri"/>
              </a:rPr>
              <a:t> </a:t>
            </a:r>
            <a:r>
              <a:rPr sz="2400" dirty="0">
                <a:latin typeface="Calibri"/>
                <a:cs typeface="Calibri"/>
              </a:rPr>
              <a:t>temel</a:t>
            </a:r>
            <a:r>
              <a:rPr sz="2400" spc="-95" dirty="0">
                <a:latin typeface="Calibri"/>
                <a:cs typeface="Calibri"/>
              </a:rPr>
              <a:t> </a:t>
            </a:r>
            <a:r>
              <a:rPr sz="2400" dirty="0">
                <a:latin typeface="Calibri"/>
                <a:cs typeface="Calibri"/>
              </a:rPr>
              <a:t>bilimlerin</a:t>
            </a:r>
            <a:r>
              <a:rPr sz="2400" spc="-85" dirty="0">
                <a:latin typeface="Calibri"/>
                <a:cs typeface="Calibri"/>
              </a:rPr>
              <a:t> </a:t>
            </a:r>
            <a:r>
              <a:rPr sz="2400" spc="-10" dirty="0">
                <a:latin typeface="Calibri"/>
                <a:cs typeface="Calibri"/>
              </a:rPr>
              <a:t>insanlık 	</a:t>
            </a:r>
            <a:r>
              <a:rPr sz="2400" dirty="0">
                <a:latin typeface="Calibri"/>
                <a:cs typeface="Calibri"/>
              </a:rPr>
              <a:t>ve</a:t>
            </a:r>
            <a:r>
              <a:rPr sz="2400" spc="-25" dirty="0">
                <a:latin typeface="Calibri"/>
                <a:cs typeface="Calibri"/>
              </a:rPr>
              <a:t> </a:t>
            </a:r>
            <a:r>
              <a:rPr sz="2400" spc="-10" dirty="0">
                <a:latin typeface="Calibri"/>
                <a:cs typeface="Calibri"/>
              </a:rPr>
              <a:t>medeniyet</a:t>
            </a:r>
            <a:r>
              <a:rPr sz="2400" spc="-50" dirty="0">
                <a:latin typeface="Calibri"/>
                <a:cs typeface="Calibri"/>
              </a:rPr>
              <a:t> </a:t>
            </a:r>
            <a:r>
              <a:rPr sz="2400" dirty="0">
                <a:latin typeface="Calibri"/>
                <a:cs typeface="Calibri"/>
              </a:rPr>
              <a:t>için</a:t>
            </a:r>
            <a:r>
              <a:rPr sz="2400" spc="-35" dirty="0">
                <a:latin typeface="Calibri"/>
                <a:cs typeface="Calibri"/>
              </a:rPr>
              <a:t> </a:t>
            </a:r>
            <a:r>
              <a:rPr sz="2400" dirty="0">
                <a:latin typeface="Calibri"/>
                <a:cs typeface="Calibri"/>
              </a:rPr>
              <a:t>önemi</a:t>
            </a:r>
            <a:r>
              <a:rPr sz="2400" spc="-40" dirty="0">
                <a:latin typeface="Calibri"/>
                <a:cs typeface="Calibri"/>
              </a:rPr>
              <a:t> </a:t>
            </a:r>
            <a:r>
              <a:rPr sz="2400" spc="-10" dirty="0">
                <a:latin typeface="Calibri"/>
                <a:cs typeface="Calibri"/>
              </a:rPr>
              <a:t>anlaşıldı.</a:t>
            </a:r>
            <a:endParaRPr sz="2400">
              <a:latin typeface="Calibri"/>
              <a:cs typeface="Calibri"/>
            </a:endParaRPr>
          </a:p>
          <a:p>
            <a:pPr marL="240029" marR="414020" indent="-227329">
              <a:lnSpc>
                <a:spcPct val="70000"/>
              </a:lnSpc>
              <a:spcBef>
                <a:spcPts val="1010"/>
              </a:spcBef>
              <a:buFont typeface="Arial MT"/>
              <a:buChar char="•"/>
              <a:tabLst>
                <a:tab pos="241300" algn="l"/>
                <a:tab pos="4950460" algn="l"/>
              </a:tabLst>
            </a:pPr>
            <a:r>
              <a:rPr sz="2400" spc="-25" dirty="0">
                <a:latin typeface="Calibri"/>
                <a:cs typeface="Calibri"/>
              </a:rPr>
              <a:t>1600’den</a:t>
            </a:r>
            <a:r>
              <a:rPr sz="2400" spc="-45" dirty="0">
                <a:latin typeface="Calibri"/>
                <a:cs typeface="Calibri"/>
              </a:rPr>
              <a:t> </a:t>
            </a:r>
            <a:r>
              <a:rPr sz="2400" dirty="0">
                <a:latin typeface="Calibri"/>
                <a:cs typeface="Calibri"/>
              </a:rPr>
              <a:t>itibaren</a:t>
            </a:r>
            <a:r>
              <a:rPr sz="2400" spc="-45" dirty="0">
                <a:latin typeface="Calibri"/>
                <a:cs typeface="Calibri"/>
              </a:rPr>
              <a:t> </a:t>
            </a:r>
            <a:r>
              <a:rPr sz="2400" dirty="0">
                <a:latin typeface="Calibri"/>
                <a:cs typeface="Calibri"/>
              </a:rPr>
              <a:t>Cabir</a:t>
            </a:r>
            <a:r>
              <a:rPr sz="2400" spc="-65"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ve</a:t>
            </a:r>
            <a:r>
              <a:rPr sz="2400" spc="-30" dirty="0">
                <a:latin typeface="Calibri"/>
                <a:cs typeface="Calibri"/>
              </a:rPr>
              <a:t> </a:t>
            </a:r>
            <a:r>
              <a:rPr sz="2400" dirty="0">
                <a:latin typeface="Calibri"/>
                <a:cs typeface="Calibri"/>
              </a:rPr>
              <a:t>Cabir’den</a:t>
            </a:r>
            <a:r>
              <a:rPr sz="2400" spc="-55" dirty="0">
                <a:latin typeface="Calibri"/>
                <a:cs typeface="Calibri"/>
              </a:rPr>
              <a:t> </a:t>
            </a:r>
            <a:r>
              <a:rPr sz="2400" dirty="0">
                <a:latin typeface="Calibri"/>
                <a:cs typeface="Calibri"/>
              </a:rPr>
              <a:t>ilham</a:t>
            </a:r>
            <a:r>
              <a:rPr sz="2400" spc="-70" dirty="0">
                <a:latin typeface="Calibri"/>
                <a:cs typeface="Calibri"/>
              </a:rPr>
              <a:t> </a:t>
            </a:r>
            <a:r>
              <a:rPr sz="2400" dirty="0">
                <a:latin typeface="Calibri"/>
                <a:cs typeface="Calibri"/>
              </a:rPr>
              <a:t>alarak</a:t>
            </a:r>
            <a:r>
              <a:rPr sz="2400" spc="-50" dirty="0">
                <a:latin typeface="Calibri"/>
                <a:cs typeface="Calibri"/>
              </a:rPr>
              <a:t> </a:t>
            </a:r>
            <a:r>
              <a:rPr sz="2400" dirty="0">
                <a:latin typeface="Calibri"/>
                <a:cs typeface="Calibri"/>
              </a:rPr>
              <a:t>bilimsel</a:t>
            </a:r>
            <a:r>
              <a:rPr sz="2400" spc="-60" dirty="0">
                <a:latin typeface="Calibri"/>
                <a:cs typeface="Calibri"/>
              </a:rPr>
              <a:t> </a:t>
            </a:r>
            <a:r>
              <a:rPr sz="2400" dirty="0">
                <a:latin typeface="Calibri"/>
                <a:cs typeface="Calibri"/>
              </a:rPr>
              <a:t>bilgi</a:t>
            </a:r>
            <a:r>
              <a:rPr sz="2400" spc="-60" dirty="0">
                <a:latin typeface="Calibri"/>
                <a:cs typeface="Calibri"/>
              </a:rPr>
              <a:t> </a:t>
            </a:r>
            <a:r>
              <a:rPr sz="2400" spc="-10" dirty="0">
                <a:latin typeface="Calibri"/>
                <a:cs typeface="Calibri"/>
              </a:rPr>
              <a:t>üreten</a:t>
            </a:r>
            <a:r>
              <a:rPr sz="2400" spc="-45" dirty="0">
                <a:latin typeface="Calibri"/>
                <a:cs typeface="Calibri"/>
              </a:rPr>
              <a:t> </a:t>
            </a:r>
            <a:r>
              <a:rPr sz="2400" spc="-10" dirty="0">
                <a:latin typeface="Calibri"/>
                <a:cs typeface="Calibri"/>
              </a:rPr>
              <a:t>diğer 	</a:t>
            </a:r>
            <a:r>
              <a:rPr sz="2400" dirty="0">
                <a:latin typeface="Calibri"/>
                <a:cs typeface="Calibri"/>
              </a:rPr>
              <a:t>islam</a:t>
            </a:r>
            <a:r>
              <a:rPr sz="2400" spc="-20" dirty="0">
                <a:latin typeface="Calibri"/>
                <a:cs typeface="Calibri"/>
              </a:rPr>
              <a:t> </a:t>
            </a:r>
            <a:r>
              <a:rPr sz="2400" dirty="0">
                <a:latin typeface="Calibri"/>
                <a:cs typeface="Calibri"/>
              </a:rPr>
              <a:t>alimlerinin</a:t>
            </a:r>
            <a:r>
              <a:rPr sz="2400" spc="-40" dirty="0">
                <a:latin typeface="Calibri"/>
                <a:cs typeface="Calibri"/>
              </a:rPr>
              <a:t> </a:t>
            </a:r>
            <a:r>
              <a:rPr sz="2400" dirty="0">
                <a:latin typeface="Calibri"/>
                <a:cs typeface="Calibri"/>
              </a:rPr>
              <a:t>(İbni</a:t>
            </a:r>
            <a:r>
              <a:rPr sz="2400" spc="-25" dirty="0">
                <a:latin typeface="Calibri"/>
                <a:cs typeface="Calibri"/>
              </a:rPr>
              <a:t> </a:t>
            </a:r>
            <a:r>
              <a:rPr sz="2400" dirty="0">
                <a:latin typeface="Calibri"/>
                <a:cs typeface="Calibri"/>
              </a:rPr>
              <a:t>Sina,</a:t>
            </a:r>
            <a:r>
              <a:rPr sz="2400" spc="-20" dirty="0">
                <a:latin typeface="Calibri"/>
                <a:cs typeface="Calibri"/>
              </a:rPr>
              <a:t> </a:t>
            </a:r>
            <a:r>
              <a:rPr sz="2400" dirty="0">
                <a:latin typeface="Calibri"/>
                <a:cs typeface="Calibri"/>
              </a:rPr>
              <a:t>Ali</a:t>
            </a:r>
            <a:r>
              <a:rPr sz="2400" spc="-25" dirty="0">
                <a:latin typeface="Calibri"/>
                <a:cs typeface="Calibri"/>
              </a:rPr>
              <a:t> </a:t>
            </a:r>
            <a:r>
              <a:rPr sz="2400" spc="-10" dirty="0">
                <a:latin typeface="Calibri"/>
                <a:cs typeface="Calibri"/>
              </a:rPr>
              <a:t>Kuşcu,</a:t>
            </a:r>
            <a:r>
              <a:rPr sz="2400" dirty="0">
                <a:latin typeface="Calibri"/>
                <a:cs typeface="Calibri"/>
              </a:rPr>
              <a:t>	ibni</a:t>
            </a:r>
            <a:r>
              <a:rPr sz="2400" spc="-55" dirty="0">
                <a:latin typeface="Calibri"/>
                <a:cs typeface="Calibri"/>
              </a:rPr>
              <a:t> </a:t>
            </a:r>
            <a:r>
              <a:rPr sz="2400" dirty="0">
                <a:latin typeface="Calibri"/>
                <a:cs typeface="Calibri"/>
              </a:rPr>
              <a:t>Sina,</a:t>
            </a:r>
            <a:r>
              <a:rPr sz="2400" spc="-35" dirty="0">
                <a:latin typeface="Calibri"/>
                <a:cs typeface="Calibri"/>
              </a:rPr>
              <a:t> </a:t>
            </a:r>
            <a:r>
              <a:rPr sz="2400" dirty="0">
                <a:latin typeface="Calibri"/>
                <a:cs typeface="Calibri"/>
              </a:rPr>
              <a:t>Uluğ</a:t>
            </a:r>
            <a:r>
              <a:rPr sz="2400" spc="-40" dirty="0">
                <a:latin typeface="Calibri"/>
                <a:cs typeface="Calibri"/>
              </a:rPr>
              <a:t> </a:t>
            </a:r>
            <a:r>
              <a:rPr sz="2400" spc="-45" dirty="0">
                <a:latin typeface="Calibri"/>
                <a:cs typeface="Calibri"/>
              </a:rPr>
              <a:t>Bey,</a:t>
            </a:r>
            <a:r>
              <a:rPr sz="2400" spc="-65" dirty="0">
                <a:latin typeface="Calibri"/>
                <a:cs typeface="Calibri"/>
              </a:rPr>
              <a:t> </a:t>
            </a:r>
            <a:r>
              <a:rPr sz="2400" spc="-20" dirty="0">
                <a:latin typeface="Calibri"/>
                <a:cs typeface="Calibri"/>
              </a:rPr>
              <a:t>El-</a:t>
            </a:r>
            <a:r>
              <a:rPr sz="2400" dirty="0">
                <a:latin typeface="Calibri"/>
                <a:cs typeface="Calibri"/>
              </a:rPr>
              <a:t>Kindi,</a:t>
            </a:r>
            <a:r>
              <a:rPr sz="2400" spc="-30" dirty="0">
                <a:latin typeface="Calibri"/>
                <a:cs typeface="Calibri"/>
              </a:rPr>
              <a:t> </a:t>
            </a:r>
            <a:r>
              <a:rPr sz="2400" spc="-10" dirty="0">
                <a:latin typeface="Calibri"/>
                <a:cs typeface="Calibri"/>
              </a:rPr>
              <a:t>Farabi</a:t>
            </a:r>
            <a:r>
              <a:rPr sz="2400" spc="-50" dirty="0">
                <a:latin typeface="Calibri"/>
                <a:cs typeface="Calibri"/>
              </a:rPr>
              <a:t> </a:t>
            </a:r>
            <a:r>
              <a:rPr sz="2400" spc="-10" dirty="0">
                <a:latin typeface="Calibri"/>
                <a:cs typeface="Calibri"/>
              </a:rPr>
              <a:t>gibi) 	</a:t>
            </a:r>
            <a:r>
              <a:rPr sz="2400" dirty="0">
                <a:latin typeface="Calibri"/>
                <a:cs typeface="Calibri"/>
              </a:rPr>
              <a:t>eserleri;</a:t>
            </a:r>
            <a:r>
              <a:rPr sz="2400" spc="-85" dirty="0">
                <a:latin typeface="Calibri"/>
                <a:cs typeface="Calibri"/>
              </a:rPr>
              <a:t> </a:t>
            </a:r>
            <a:r>
              <a:rPr sz="2400" spc="-10" dirty="0">
                <a:latin typeface="Calibri"/>
                <a:cs typeface="Calibri"/>
              </a:rPr>
              <a:t>araştıran,</a:t>
            </a:r>
            <a:r>
              <a:rPr sz="2400" spc="-70" dirty="0">
                <a:latin typeface="Calibri"/>
                <a:cs typeface="Calibri"/>
              </a:rPr>
              <a:t> </a:t>
            </a:r>
            <a:r>
              <a:rPr sz="2400" dirty="0">
                <a:latin typeface="Calibri"/>
                <a:cs typeface="Calibri"/>
              </a:rPr>
              <a:t>merak</a:t>
            </a:r>
            <a:r>
              <a:rPr sz="2400" spc="-80" dirty="0">
                <a:latin typeface="Calibri"/>
                <a:cs typeface="Calibri"/>
              </a:rPr>
              <a:t> </a:t>
            </a:r>
            <a:r>
              <a:rPr sz="2400" dirty="0">
                <a:latin typeface="Calibri"/>
                <a:cs typeface="Calibri"/>
              </a:rPr>
              <a:t>eden</a:t>
            </a:r>
            <a:r>
              <a:rPr sz="2400" spc="-65" dirty="0">
                <a:latin typeface="Calibri"/>
                <a:cs typeface="Calibri"/>
              </a:rPr>
              <a:t> </a:t>
            </a:r>
            <a:r>
              <a:rPr sz="2400" dirty="0">
                <a:latin typeface="Calibri"/>
                <a:cs typeface="Calibri"/>
              </a:rPr>
              <a:t>ve</a:t>
            </a:r>
            <a:r>
              <a:rPr sz="2400" spc="-50" dirty="0">
                <a:latin typeface="Calibri"/>
                <a:cs typeface="Calibri"/>
              </a:rPr>
              <a:t> </a:t>
            </a:r>
            <a:r>
              <a:rPr sz="2400" dirty="0">
                <a:latin typeface="Calibri"/>
                <a:cs typeface="Calibri"/>
              </a:rPr>
              <a:t>çalışan</a:t>
            </a:r>
            <a:r>
              <a:rPr sz="2400" spc="-70" dirty="0">
                <a:latin typeface="Calibri"/>
                <a:cs typeface="Calibri"/>
              </a:rPr>
              <a:t> </a:t>
            </a:r>
            <a:r>
              <a:rPr sz="2400" dirty="0">
                <a:latin typeface="Calibri"/>
                <a:cs typeface="Calibri"/>
              </a:rPr>
              <a:t>Avrupalı</a:t>
            </a:r>
            <a:r>
              <a:rPr sz="2400" spc="-60" dirty="0">
                <a:latin typeface="Calibri"/>
                <a:cs typeface="Calibri"/>
              </a:rPr>
              <a:t> </a:t>
            </a:r>
            <a:r>
              <a:rPr sz="2400" dirty="0">
                <a:latin typeface="Calibri"/>
                <a:cs typeface="Calibri"/>
              </a:rPr>
              <a:t>bilim</a:t>
            </a:r>
            <a:r>
              <a:rPr sz="2400" spc="-70" dirty="0">
                <a:latin typeface="Calibri"/>
                <a:cs typeface="Calibri"/>
              </a:rPr>
              <a:t> </a:t>
            </a:r>
            <a:r>
              <a:rPr sz="2400" spc="-10" dirty="0">
                <a:latin typeface="Calibri"/>
                <a:cs typeface="Calibri"/>
              </a:rPr>
              <a:t>insanlarının</a:t>
            </a:r>
            <a:r>
              <a:rPr sz="2400" spc="-70" dirty="0">
                <a:latin typeface="Calibri"/>
                <a:cs typeface="Calibri"/>
              </a:rPr>
              <a:t> </a:t>
            </a:r>
            <a:r>
              <a:rPr sz="2400" spc="-25" dirty="0">
                <a:latin typeface="Calibri"/>
                <a:cs typeface="Calibri"/>
              </a:rPr>
              <a:t>ve 	</a:t>
            </a:r>
            <a:r>
              <a:rPr sz="2400" spc="-20" dirty="0">
                <a:latin typeface="Calibri"/>
                <a:cs typeface="Calibri"/>
              </a:rPr>
              <a:t>aydınlarının</a:t>
            </a:r>
            <a:r>
              <a:rPr sz="2400" spc="-50" dirty="0">
                <a:latin typeface="Calibri"/>
                <a:cs typeface="Calibri"/>
              </a:rPr>
              <a:t> </a:t>
            </a:r>
            <a:r>
              <a:rPr sz="2400" dirty="0">
                <a:latin typeface="Calibri"/>
                <a:cs typeface="Calibri"/>
              </a:rPr>
              <a:t>daha</a:t>
            </a:r>
            <a:r>
              <a:rPr sz="2400" spc="-40" dirty="0">
                <a:latin typeface="Calibri"/>
                <a:cs typeface="Calibri"/>
              </a:rPr>
              <a:t> </a:t>
            </a:r>
            <a:r>
              <a:rPr sz="2400" dirty="0">
                <a:latin typeface="Calibri"/>
                <a:cs typeface="Calibri"/>
              </a:rPr>
              <a:t>fazla</a:t>
            </a:r>
            <a:r>
              <a:rPr sz="2400" spc="-40" dirty="0">
                <a:latin typeface="Calibri"/>
                <a:cs typeface="Calibri"/>
              </a:rPr>
              <a:t> </a:t>
            </a:r>
            <a:r>
              <a:rPr sz="2400" dirty="0">
                <a:latin typeface="Calibri"/>
                <a:cs typeface="Calibri"/>
              </a:rPr>
              <a:t>ilgisini</a:t>
            </a:r>
            <a:r>
              <a:rPr sz="2400" spc="-50" dirty="0">
                <a:latin typeface="Calibri"/>
                <a:cs typeface="Calibri"/>
              </a:rPr>
              <a:t> </a:t>
            </a:r>
            <a:r>
              <a:rPr sz="2400" spc="-10" dirty="0">
                <a:latin typeface="Calibri"/>
                <a:cs typeface="Calibri"/>
              </a:rPr>
              <a:t>çekti.</a:t>
            </a:r>
            <a:endParaRPr sz="2400">
              <a:latin typeface="Calibri"/>
              <a:cs typeface="Calibri"/>
            </a:endParaRPr>
          </a:p>
          <a:p>
            <a:pPr marL="240029" indent="-227329">
              <a:lnSpc>
                <a:spcPts val="2450"/>
              </a:lnSpc>
              <a:spcBef>
                <a:spcPts val="130"/>
              </a:spcBef>
              <a:buFont typeface="Arial MT"/>
              <a:buChar char="•"/>
              <a:tabLst>
                <a:tab pos="240029" algn="l"/>
              </a:tabLst>
            </a:pPr>
            <a:r>
              <a:rPr sz="2400" spc="-30" dirty="0">
                <a:latin typeface="Calibri"/>
                <a:cs typeface="Calibri"/>
              </a:rPr>
              <a:t>Ve</a:t>
            </a:r>
            <a:r>
              <a:rPr sz="2400" spc="-70" dirty="0">
                <a:latin typeface="Calibri"/>
                <a:cs typeface="Calibri"/>
              </a:rPr>
              <a:t> </a:t>
            </a:r>
            <a:r>
              <a:rPr sz="2400" dirty="0">
                <a:latin typeface="Calibri"/>
                <a:cs typeface="Calibri"/>
              </a:rPr>
              <a:t>batı</a:t>
            </a:r>
            <a:r>
              <a:rPr sz="2400" spc="-70" dirty="0">
                <a:latin typeface="Calibri"/>
                <a:cs typeface="Calibri"/>
              </a:rPr>
              <a:t> </a:t>
            </a:r>
            <a:r>
              <a:rPr sz="2400" spc="-10" dirty="0">
                <a:latin typeface="Calibri"/>
                <a:cs typeface="Calibri"/>
              </a:rPr>
              <a:t>dünyasında</a:t>
            </a:r>
            <a:r>
              <a:rPr sz="2400" spc="-70" dirty="0">
                <a:latin typeface="Calibri"/>
                <a:cs typeface="Calibri"/>
              </a:rPr>
              <a:t> </a:t>
            </a:r>
            <a:r>
              <a:rPr sz="2400" dirty="0">
                <a:latin typeface="Calibri"/>
                <a:cs typeface="Calibri"/>
              </a:rPr>
              <a:t>modern</a:t>
            </a:r>
            <a:r>
              <a:rPr sz="2400" spc="-75" dirty="0">
                <a:latin typeface="Calibri"/>
                <a:cs typeface="Calibri"/>
              </a:rPr>
              <a:t> </a:t>
            </a:r>
            <a:r>
              <a:rPr sz="2400" dirty="0">
                <a:latin typeface="Calibri"/>
                <a:cs typeface="Calibri"/>
              </a:rPr>
              <a:t>Kimya</a:t>
            </a:r>
            <a:r>
              <a:rPr sz="2400" spc="-80" dirty="0">
                <a:latin typeface="Calibri"/>
                <a:cs typeface="Calibri"/>
              </a:rPr>
              <a:t> </a:t>
            </a:r>
            <a:r>
              <a:rPr sz="2400" dirty="0">
                <a:latin typeface="Calibri"/>
                <a:cs typeface="Calibri"/>
              </a:rPr>
              <a:t>ve</a:t>
            </a:r>
            <a:r>
              <a:rPr sz="2400" spc="-65" dirty="0">
                <a:latin typeface="Calibri"/>
                <a:cs typeface="Calibri"/>
              </a:rPr>
              <a:t> </a:t>
            </a:r>
            <a:r>
              <a:rPr sz="2400" spc="-10" dirty="0">
                <a:latin typeface="Calibri"/>
                <a:cs typeface="Calibri"/>
              </a:rPr>
              <a:t>beraberinde</a:t>
            </a:r>
            <a:r>
              <a:rPr sz="2400" spc="-65" dirty="0">
                <a:latin typeface="Calibri"/>
                <a:cs typeface="Calibri"/>
              </a:rPr>
              <a:t> </a:t>
            </a:r>
            <a:r>
              <a:rPr sz="2400" dirty="0">
                <a:latin typeface="Calibri"/>
                <a:cs typeface="Calibri"/>
              </a:rPr>
              <a:t>diğer</a:t>
            </a:r>
            <a:r>
              <a:rPr sz="2400" spc="-70" dirty="0">
                <a:latin typeface="Calibri"/>
                <a:cs typeface="Calibri"/>
              </a:rPr>
              <a:t> </a:t>
            </a:r>
            <a:r>
              <a:rPr sz="2400" dirty="0">
                <a:latin typeface="Calibri"/>
                <a:cs typeface="Calibri"/>
              </a:rPr>
              <a:t>temel</a:t>
            </a:r>
            <a:r>
              <a:rPr sz="2400" spc="-90" dirty="0">
                <a:latin typeface="Calibri"/>
                <a:cs typeface="Calibri"/>
              </a:rPr>
              <a:t> </a:t>
            </a:r>
            <a:r>
              <a:rPr sz="2400" dirty="0">
                <a:latin typeface="Calibri"/>
                <a:cs typeface="Calibri"/>
              </a:rPr>
              <a:t>bilimler</a:t>
            </a:r>
            <a:r>
              <a:rPr sz="2400" spc="-80" dirty="0">
                <a:latin typeface="Calibri"/>
                <a:cs typeface="Calibri"/>
              </a:rPr>
              <a:t> </a:t>
            </a:r>
            <a:r>
              <a:rPr sz="2400" spc="-10" dirty="0">
                <a:latin typeface="Calibri"/>
                <a:cs typeface="Calibri"/>
              </a:rPr>
              <a:t>(Fizik,</a:t>
            </a:r>
            <a:endParaRPr sz="2400">
              <a:latin typeface="Calibri"/>
              <a:cs typeface="Calibri"/>
            </a:endParaRPr>
          </a:p>
          <a:p>
            <a:pPr marL="241300" marR="167640">
              <a:lnSpc>
                <a:spcPct val="70000"/>
              </a:lnSpc>
              <a:spcBef>
                <a:spcPts val="434"/>
              </a:spcBef>
            </a:pPr>
            <a:r>
              <a:rPr sz="2400" dirty="0">
                <a:latin typeface="Calibri"/>
                <a:cs typeface="Calibri"/>
              </a:rPr>
              <a:t>Biyoloji,</a:t>
            </a:r>
            <a:r>
              <a:rPr sz="2400" spc="-65" dirty="0">
                <a:latin typeface="Calibri"/>
                <a:cs typeface="Calibri"/>
              </a:rPr>
              <a:t> </a:t>
            </a:r>
            <a:r>
              <a:rPr sz="2400" spc="-10" dirty="0">
                <a:latin typeface="Calibri"/>
                <a:cs typeface="Calibri"/>
              </a:rPr>
              <a:t>Matematik,</a:t>
            </a:r>
            <a:r>
              <a:rPr sz="2400" spc="-65" dirty="0">
                <a:latin typeface="Calibri"/>
                <a:cs typeface="Calibri"/>
              </a:rPr>
              <a:t> </a:t>
            </a:r>
            <a:r>
              <a:rPr sz="2400" dirty="0">
                <a:latin typeface="Calibri"/>
                <a:cs typeface="Calibri"/>
              </a:rPr>
              <a:t>mühendislik</a:t>
            </a:r>
            <a:r>
              <a:rPr sz="2400" spc="-55" dirty="0">
                <a:latin typeface="Calibri"/>
                <a:cs typeface="Calibri"/>
              </a:rPr>
              <a:t> </a:t>
            </a:r>
            <a:r>
              <a:rPr sz="2400" dirty="0">
                <a:latin typeface="Calibri"/>
                <a:cs typeface="Calibri"/>
              </a:rPr>
              <a:t>ve</a:t>
            </a:r>
            <a:r>
              <a:rPr sz="2400" spc="-30" dirty="0">
                <a:latin typeface="Calibri"/>
                <a:cs typeface="Calibri"/>
              </a:rPr>
              <a:t> </a:t>
            </a:r>
            <a:r>
              <a:rPr sz="2400" dirty="0">
                <a:latin typeface="Calibri"/>
                <a:cs typeface="Calibri"/>
              </a:rPr>
              <a:t>sağlık</a:t>
            </a:r>
            <a:r>
              <a:rPr sz="2400" spc="-65" dirty="0">
                <a:latin typeface="Calibri"/>
                <a:cs typeface="Calibri"/>
              </a:rPr>
              <a:t> </a:t>
            </a:r>
            <a:r>
              <a:rPr sz="2400" dirty="0">
                <a:latin typeface="Calibri"/>
                <a:cs typeface="Calibri"/>
              </a:rPr>
              <a:t>bilimleri</a:t>
            </a:r>
            <a:r>
              <a:rPr sz="2400" spc="-55" dirty="0">
                <a:latin typeface="Calibri"/>
                <a:cs typeface="Calibri"/>
              </a:rPr>
              <a:t> </a:t>
            </a:r>
            <a:r>
              <a:rPr sz="2400" dirty="0">
                <a:latin typeface="Calibri"/>
                <a:cs typeface="Calibri"/>
              </a:rPr>
              <a:t>gibi)</a:t>
            </a:r>
            <a:r>
              <a:rPr sz="2400" spc="-60" dirty="0">
                <a:latin typeface="Calibri"/>
                <a:cs typeface="Calibri"/>
              </a:rPr>
              <a:t> </a:t>
            </a:r>
            <a:r>
              <a:rPr sz="2400" spc="-10" dirty="0">
                <a:latin typeface="Calibri"/>
                <a:cs typeface="Calibri"/>
              </a:rPr>
              <a:t>gelişti.</a:t>
            </a:r>
            <a:r>
              <a:rPr sz="2400" spc="-60" dirty="0">
                <a:latin typeface="Calibri"/>
                <a:cs typeface="Calibri"/>
              </a:rPr>
              <a:t> </a:t>
            </a:r>
            <a:r>
              <a:rPr sz="2400" dirty="0">
                <a:latin typeface="Calibri"/>
                <a:cs typeface="Calibri"/>
              </a:rPr>
              <a:t>Modern</a:t>
            </a:r>
            <a:r>
              <a:rPr sz="2400" spc="-45" dirty="0">
                <a:latin typeface="Calibri"/>
                <a:cs typeface="Calibri"/>
              </a:rPr>
              <a:t> </a:t>
            </a:r>
            <a:r>
              <a:rPr sz="2400" spc="-10" dirty="0">
                <a:latin typeface="Calibri"/>
                <a:cs typeface="Calibri"/>
              </a:rPr>
              <a:t>kimya </a:t>
            </a:r>
            <a:r>
              <a:rPr sz="2400" dirty="0">
                <a:latin typeface="Calibri"/>
                <a:cs typeface="Calibri"/>
              </a:rPr>
              <a:t>önderliğinde</a:t>
            </a:r>
            <a:r>
              <a:rPr sz="2400" spc="-80" dirty="0">
                <a:latin typeface="Calibri"/>
                <a:cs typeface="Calibri"/>
              </a:rPr>
              <a:t> </a:t>
            </a:r>
            <a:r>
              <a:rPr sz="2400" dirty="0">
                <a:latin typeface="Calibri"/>
                <a:cs typeface="Calibri"/>
              </a:rPr>
              <a:t>bilim</a:t>
            </a:r>
            <a:r>
              <a:rPr sz="2400" spc="-95" dirty="0">
                <a:latin typeface="Calibri"/>
                <a:cs typeface="Calibri"/>
              </a:rPr>
              <a:t> </a:t>
            </a:r>
            <a:r>
              <a:rPr sz="2400" spc="-10" dirty="0">
                <a:latin typeface="Calibri"/>
                <a:cs typeface="Calibri"/>
              </a:rPr>
              <a:t>geliştikçe</a:t>
            </a:r>
            <a:r>
              <a:rPr sz="2400" spc="-95" dirty="0">
                <a:latin typeface="Calibri"/>
                <a:cs typeface="Calibri"/>
              </a:rPr>
              <a:t> </a:t>
            </a:r>
            <a:r>
              <a:rPr sz="2400" dirty="0">
                <a:latin typeface="Calibri"/>
                <a:cs typeface="Calibri"/>
              </a:rPr>
              <a:t>yeni</a:t>
            </a:r>
            <a:r>
              <a:rPr sz="2400" spc="-85" dirty="0">
                <a:latin typeface="Calibri"/>
                <a:cs typeface="Calibri"/>
              </a:rPr>
              <a:t> </a:t>
            </a:r>
            <a:r>
              <a:rPr sz="2400" dirty="0">
                <a:latin typeface="Calibri"/>
                <a:cs typeface="Calibri"/>
              </a:rPr>
              <a:t>malzeme</a:t>
            </a:r>
            <a:r>
              <a:rPr sz="2400" spc="-90" dirty="0">
                <a:latin typeface="Calibri"/>
                <a:cs typeface="Calibri"/>
              </a:rPr>
              <a:t> </a:t>
            </a:r>
            <a:r>
              <a:rPr sz="2400" dirty="0">
                <a:latin typeface="Calibri"/>
                <a:cs typeface="Calibri"/>
              </a:rPr>
              <a:t>ve</a:t>
            </a:r>
            <a:r>
              <a:rPr sz="2400" spc="-70" dirty="0">
                <a:latin typeface="Calibri"/>
                <a:cs typeface="Calibri"/>
              </a:rPr>
              <a:t> </a:t>
            </a:r>
            <a:r>
              <a:rPr sz="2400" dirty="0">
                <a:latin typeface="Calibri"/>
                <a:cs typeface="Calibri"/>
              </a:rPr>
              <a:t>maddelerin</a:t>
            </a:r>
            <a:r>
              <a:rPr sz="2400" spc="-90" dirty="0">
                <a:latin typeface="Calibri"/>
                <a:cs typeface="Calibri"/>
              </a:rPr>
              <a:t> </a:t>
            </a:r>
            <a:r>
              <a:rPr sz="2400" spc="-10" dirty="0">
                <a:latin typeface="Calibri"/>
                <a:cs typeface="Calibri"/>
              </a:rPr>
              <a:t>keşfi,</a:t>
            </a:r>
            <a:r>
              <a:rPr sz="2400" spc="-70" dirty="0">
                <a:latin typeface="Calibri"/>
                <a:cs typeface="Calibri"/>
              </a:rPr>
              <a:t> </a:t>
            </a:r>
            <a:r>
              <a:rPr sz="2400" dirty="0">
                <a:latin typeface="Calibri"/>
                <a:cs typeface="Calibri"/>
              </a:rPr>
              <a:t>üretim</a:t>
            </a:r>
            <a:r>
              <a:rPr sz="2400" spc="-90" dirty="0">
                <a:latin typeface="Calibri"/>
                <a:cs typeface="Calibri"/>
              </a:rPr>
              <a:t> </a:t>
            </a:r>
            <a:r>
              <a:rPr sz="2400" spc="-10" dirty="0">
                <a:latin typeface="Calibri"/>
                <a:cs typeface="Calibri"/>
              </a:rPr>
              <a:t>metotları geliştirilerek</a:t>
            </a:r>
            <a:r>
              <a:rPr sz="2400" spc="-110" dirty="0">
                <a:latin typeface="Calibri"/>
                <a:cs typeface="Calibri"/>
              </a:rPr>
              <a:t> </a:t>
            </a:r>
            <a:r>
              <a:rPr sz="2400" spc="-10" dirty="0">
                <a:latin typeface="Calibri"/>
                <a:cs typeface="Calibri"/>
              </a:rPr>
              <a:t>sanayinin</a:t>
            </a:r>
            <a:r>
              <a:rPr sz="2400" spc="-85" dirty="0">
                <a:latin typeface="Calibri"/>
                <a:cs typeface="Calibri"/>
              </a:rPr>
              <a:t> </a:t>
            </a:r>
            <a:r>
              <a:rPr sz="2400" dirty="0">
                <a:latin typeface="Calibri"/>
                <a:cs typeface="Calibri"/>
              </a:rPr>
              <a:t>temelleri</a:t>
            </a:r>
            <a:r>
              <a:rPr sz="2400" spc="-95" dirty="0">
                <a:latin typeface="Calibri"/>
                <a:cs typeface="Calibri"/>
              </a:rPr>
              <a:t> </a:t>
            </a:r>
            <a:r>
              <a:rPr sz="2400" dirty="0">
                <a:latin typeface="Calibri"/>
                <a:cs typeface="Calibri"/>
              </a:rPr>
              <a:t>atıldı.</a:t>
            </a:r>
            <a:r>
              <a:rPr sz="2400" spc="-100" dirty="0">
                <a:latin typeface="Calibri"/>
                <a:cs typeface="Calibri"/>
              </a:rPr>
              <a:t> </a:t>
            </a:r>
            <a:r>
              <a:rPr sz="2400" spc="-10" dirty="0">
                <a:latin typeface="Calibri"/>
                <a:cs typeface="Calibri"/>
              </a:rPr>
              <a:t>Günümüzde</a:t>
            </a:r>
            <a:r>
              <a:rPr sz="2400" spc="-75" dirty="0">
                <a:latin typeface="Calibri"/>
                <a:cs typeface="Calibri"/>
              </a:rPr>
              <a:t> </a:t>
            </a:r>
            <a:r>
              <a:rPr sz="2400" dirty="0">
                <a:latin typeface="Calibri"/>
                <a:cs typeface="Calibri"/>
              </a:rPr>
              <a:t>gelişmiş</a:t>
            </a:r>
            <a:r>
              <a:rPr sz="2400" spc="-90" dirty="0">
                <a:latin typeface="Calibri"/>
                <a:cs typeface="Calibri"/>
              </a:rPr>
              <a:t> </a:t>
            </a:r>
            <a:r>
              <a:rPr sz="2400" dirty="0">
                <a:latin typeface="Calibri"/>
                <a:cs typeface="Calibri"/>
              </a:rPr>
              <a:t>ülkeler</a:t>
            </a:r>
            <a:r>
              <a:rPr sz="2400" spc="-90" dirty="0">
                <a:latin typeface="Calibri"/>
                <a:cs typeface="Calibri"/>
              </a:rPr>
              <a:t> </a:t>
            </a:r>
            <a:r>
              <a:rPr sz="2400" spc="-10" dirty="0">
                <a:latin typeface="Calibri"/>
                <a:cs typeface="Calibri"/>
              </a:rPr>
              <a:t>olarak</a:t>
            </a:r>
            <a:endParaRPr sz="2400">
              <a:latin typeface="Calibri"/>
              <a:cs typeface="Calibri"/>
            </a:endParaRPr>
          </a:p>
          <a:p>
            <a:pPr marL="241300" marR="240029">
              <a:lnSpc>
                <a:spcPct val="70000"/>
              </a:lnSpc>
            </a:pPr>
            <a:r>
              <a:rPr sz="2400" spc="-10" dirty="0">
                <a:latin typeface="Calibri"/>
                <a:cs typeface="Calibri"/>
              </a:rPr>
              <a:t>nitelendirilen</a:t>
            </a:r>
            <a:r>
              <a:rPr sz="2400" spc="-85" dirty="0">
                <a:latin typeface="Calibri"/>
                <a:cs typeface="Calibri"/>
              </a:rPr>
              <a:t> </a:t>
            </a:r>
            <a:r>
              <a:rPr sz="2400" dirty="0">
                <a:latin typeface="Calibri"/>
                <a:cs typeface="Calibri"/>
              </a:rPr>
              <a:t>ülkeler</a:t>
            </a:r>
            <a:r>
              <a:rPr sz="2400" spc="-75" dirty="0">
                <a:latin typeface="Calibri"/>
                <a:cs typeface="Calibri"/>
              </a:rPr>
              <a:t> </a:t>
            </a:r>
            <a:r>
              <a:rPr sz="2400" spc="-10" dirty="0">
                <a:latin typeface="Calibri"/>
                <a:cs typeface="Calibri"/>
              </a:rPr>
              <a:t>incelendiğinde</a:t>
            </a:r>
            <a:r>
              <a:rPr sz="2400" spc="-75" dirty="0">
                <a:latin typeface="Calibri"/>
                <a:cs typeface="Calibri"/>
              </a:rPr>
              <a:t> </a:t>
            </a:r>
            <a:r>
              <a:rPr sz="2400" dirty="0">
                <a:latin typeface="Calibri"/>
                <a:cs typeface="Calibri"/>
              </a:rPr>
              <a:t>hepsinin</a:t>
            </a:r>
            <a:r>
              <a:rPr sz="2400" spc="-70" dirty="0">
                <a:latin typeface="Calibri"/>
                <a:cs typeface="Calibri"/>
              </a:rPr>
              <a:t> </a:t>
            </a:r>
            <a:r>
              <a:rPr sz="2400" dirty="0">
                <a:latin typeface="Calibri"/>
                <a:cs typeface="Calibri"/>
              </a:rPr>
              <a:t>Kimya</a:t>
            </a:r>
            <a:r>
              <a:rPr sz="2400" spc="-80" dirty="0">
                <a:latin typeface="Calibri"/>
                <a:cs typeface="Calibri"/>
              </a:rPr>
              <a:t> </a:t>
            </a:r>
            <a:r>
              <a:rPr sz="2400" dirty="0">
                <a:latin typeface="Calibri"/>
                <a:cs typeface="Calibri"/>
              </a:rPr>
              <a:t>devi</a:t>
            </a:r>
            <a:r>
              <a:rPr sz="2400" spc="-60" dirty="0">
                <a:latin typeface="Calibri"/>
                <a:cs typeface="Calibri"/>
              </a:rPr>
              <a:t> </a:t>
            </a:r>
            <a:r>
              <a:rPr sz="2400" spc="-10" dirty="0">
                <a:latin typeface="Calibri"/>
                <a:cs typeface="Calibri"/>
              </a:rPr>
              <a:t>şirketlere</a:t>
            </a:r>
            <a:r>
              <a:rPr sz="2400" spc="-90" dirty="0">
                <a:latin typeface="Calibri"/>
                <a:cs typeface="Calibri"/>
              </a:rPr>
              <a:t> </a:t>
            </a:r>
            <a:r>
              <a:rPr sz="2400" dirty="0">
                <a:latin typeface="Calibri"/>
                <a:cs typeface="Calibri"/>
              </a:rPr>
              <a:t>sahip</a:t>
            </a:r>
            <a:r>
              <a:rPr sz="2400" spc="-70" dirty="0">
                <a:latin typeface="Calibri"/>
                <a:cs typeface="Calibri"/>
              </a:rPr>
              <a:t> </a:t>
            </a:r>
            <a:r>
              <a:rPr sz="2400" spc="-10" dirty="0">
                <a:latin typeface="Calibri"/>
                <a:cs typeface="Calibri"/>
              </a:rPr>
              <a:t>ülkeler </a:t>
            </a:r>
            <a:r>
              <a:rPr sz="2400" dirty="0">
                <a:latin typeface="Calibri"/>
                <a:cs typeface="Calibri"/>
              </a:rPr>
              <a:t>olduğu</a:t>
            </a:r>
            <a:r>
              <a:rPr sz="2400" spc="-60" dirty="0">
                <a:latin typeface="Calibri"/>
                <a:cs typeface="Calibri"/>
              </a:rPr>
              <a:t> </a:t>
            </a:r>
            <a:r>
              <a:rPr sz="2400" dirty="0">
                <a:latin typeface="Calibri"/>
                <a:cs typeface="Calibri"/>
              </a:rPr>
              <a:t>ve</a:t>
            </a:r>
            <a:r>
              <a:rPr sz="2400" spc="-45" dirty="0">
                <a:latin typeface="Calibri"/>
                <a:cs typeface="Calibri"/>
              </a:rPr>
              <a:t> </a:t>
            </a:r>
            <a:r>
              <a:rPr sz="2400" spc="-10" dirty="0">
                <a:latin typeface="Calibri"/>
                <a:cs typeface="Calibri"/>
              </a:rPr>
              <a:t>sanayisinin</a:t>
            </a:r>
            <a:r>
              <a:rPr sz="2400" spc="-70" dirty="0">
                <a:latin typeface="Calibri"/>
                <a:cs typeface="Calibri"/>
              </a:rPr>
              <a:t> </a:t>
            </a:r>
            <a:r>
              <a:rPr sz="2400" dirty="0">
                <a:latin typeface="Calibri"/>
                <a:cs typeface="Calibri"/>
              </a:rPr>
              <a:t>temelinde</a:t>
            </a:r>
            <a:r>
              <a:rPr sz="2400" spc="-65" dirty="0">
                <a:latin typeface="Calibri"/>
                <a:cs typeface="Calibri"/>
              </a:rPr>
              <a:t> </a:t>
            </a:r>
            <a:r>
              <a:rPr sz="2400" dirty="0">
                <a:latin typeface="Calibri"/>
                <a:cs typeface="Calibri"/>
              </a:rPr>
              <a:t>Bilim</a:t>
            </a:r>
            <a:r>
              <a:rPr sz="2400" spc="-75" dirty="0">
                <a:latin typeface="Calibri"/>
                <a:cs typeface="Calibri"/>
              </a:rPr>
              <a:t> </a:t>
            </a:r>
            <a:r>
              <a:rPr sz="2400" dirty="0">
                <a:latin typeface="Calibri"/>
                <a:cs typeface="Calibri"/>
              </a:rPr>
              <a:t>ve</a:t>
            </a:r>
            <a:r>
              <a:rPr sz="2400" spc="-30" dirty="0">
                <a:latin typeface="Calibri"/>
                <a:cs typeface="Calibri"/>
              </a:rPr>
              <a:t> </a:t>
            </a:r>
            <a:r>
              <a:rPr sz="2400" spc="-20" dirty="0">
                <a:latin typeface="Calibri"/>
                <a:cs typeface="Calibri"/>
              </a:rPr>
              <a:t>Teknolijik</a:t>
            </a:r>
            <a:r>
              <a:rPr sz="2400" spc="-55" dirty="0">
                <a:latin typeface="Calibri"/>
                <a:cs typeface="Calibri"/>
              </a:rPr>
              <a:t> </a:t>
            </a:r>
            <a:r>
              <a:rPr sz="2400" dirty="0">
                <a:latin typeface="Calibri"/>
                <a:cs typeface="Calibri"/>
              </a:rPr>
              <a:t>yenilikler</a:t>
            </a:r>
            <a:r>
              <a:rPr sz="2400" spc="-80" dirty="0">
                <a:latin typeface="Calibri"/>
                <a:cs typeface="Calibri"/>
              </a:rPr>
              <a:t> </a:t>
            </a:r>
            <a:r>
              <a:rPr sz="2400" dirty="0">
                <a:latin typeface="Calibri"/>
                <a:cs typeface="Calibri"/>
              </a:rPr>
              <a:t>olduğu</a:t>
            </a:r>
            <a:r>
              <a:rPr sz="2400" spc="-55" dirty="0">
                <a:latin typeface="Calibri"/>
                <a:cs typeface="Calibri"/>
              </a:rPr>
              <a:t> </a:t>
            </a:r>
            <a:r>
              <a:rPr sz="2400" spc="-10" dirty="0">
                <a:latin typeface="Calibri"/>
                <a:cs typeface="Calibri"/>
              </a:rPr>
              <a:t>görülür.</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60" y="128142"/>
            <a:ext cx="10332085" cy="5056505"/>
          </a:xfrm>
          <a:prstGeom prst="rect">
            <a:avLst/>
          </a:prstGeom>
        </p:spPr>
        <p:txBody>
          <a:bodyPr vert="horz" wrap="square" lIns="0" tIns="94615" rIns="0" bIns="0" rtlCol="0">
            <a:spAutoFit/>
          </a:bodyPr>
          <a:lstStyle/>
          <a:p>
            <a:pPr marL="12700" marR="969644">
              <a:lnSpc>
                <a:spcPts val="2690"/>
              </a:lnSpc>
              <a:spcBef>
                <a:spcPts val="745"/>
              </a:spcBef>
              <a:tabLst>
                <a:tab pos="3546475" algn="l"/>
              </a:tabLst>
            </a:pPr>
            <a:r>
              <a:rPr sz="2800" dirty="0">
                <a:latin typeface="Calibri"/>
                <a:cs typeface="Calibri"/>
              </a:rPr>
              <a:t>Bu</a:t>
            </a:r>
            <a:r>
              <a:rPr sz="2800" spc="-85" dirty="0">
                <a:latin typeface="Calibri"/>
                <a:cs typeface="Calibri"/>
              </a:rPr>
              <a:t> </a:t>
            </a:r>
            <a:r>
              <a:rPr sz="2800" dirty="0">
                <a:latin typeface="Calibri"/>
                <a:cs typeface="Calibri"/>
              </a:rPr>
              <a:t>sebeple</a:t>
            </a:r>
            <a:r>
              <a:rPr sz="2800" spc="-70" dirty="0">
                <a:latin typeface="Calibri"/>
                <a:cs typeface="Calibri"/>
              </a:rPr>
              <a:t> </a:t>
            </a:r>
            <a:r>
              <a:rPr sz="2800" dirty="0">
                <a:latin typeface="Calibri"/>
                <a:cs typeface="Calibri"/>
              </a:rPr>
              <a:t>Avrupalı</a:t>
            </a:r>
            <a:r>
              <a:rPr sz="2800" spc="-65" dirty="0">
                <a:latin typeface="Calibri"/>
                <a:cs typeface="Calibri"/>
              </a:rPr>
              <a:t> </a:t>
            </a:r>
            <a:r>
              <a:rPr sz="2800" dirty="0">
                <a:latin typeface="Calibri"/>
                <a:cs typeface="Calibri"/>
              </a:rPr>
              <a:t>Kimya</a:t>
            </a:r>
            <a:r>
              <a:rPr sz="2800" spc="-85" dirty="0">
                <a:latin typeface="Calibri"/>
                <a:cs typeface="Calibri"/>
              </a:rPr>
              <a:t> </a:t>
            </a:r>
            <a:r>
              <a:rPr sz="2800" dirty="0">
                <a:latin typeface="Calibri"/>
                <a:cs typeface="Calibri"/>
              </a:rPr>
              <a:t>tarihçileri</a:t>
            </a:r>
            <a:r>
              <a:rPr sz="2800" spc="-65" dirty="0">
                <a:latin typeface="Calibri"/>
                <a:cs typeface="Calibri"/>
              </a:rPr>
              <a:t> </a:t>
            </a:r>
            <a:r>
              <a:rPr sz="2800" spc="-10" dirty="0">
                <a:latin typeface="Calibri"/>
                <a:cs typeface="Calibri"/>
              </a:rPr>
              <a:t>tarafından</a:t>
            </a:r>
            <a:r>
              <a:rPr sz="2800" spc="-85" dirty="0">
                <a:latin typeface="Calibri"/>
                <a:cs typeface="Calibri"/>
              </a:rPr>
              <a:t> </a:t>
            </a:r>
            <a:r>
              <a:rPr sz="2800" dirty="0">
                <a:latin typeface="Calibri"/>
                <a:cs typeface="Calibri"/>
              </a:rPr>
              <a:t>Cabir</a:t>
            </a:r>
            <a:r>
              <a:rPr sz="2800" spc="-80" dirty="0">
                <a:latin typeface="Calibri"/>
                <a:cs typeface="Calibri"/>
              </a:rPr>
              <a:t> </a:t>
            </a:r>
            <a:r>
              <a:rPr sz="2800" dirty="0">
                <a:latin typeface="Calibri"/>
                <a:cs typeface="Calibri"/>
              </a:rPr>
              <a:t>Bin</a:t>
            </a:r>
            <a:r>
              <a:rPr sz="2800" spc="-85" dirty="0">
                <a:latin typeface="Calibri"/>
                <a:cs typeface="Calibri"/>
              </a:rPr>
              <a:t> </a:t>
            </a:r>
            <a:r>
              <a:rPr sz="2800" spc="-10" dirty="0">
                <a:latin typeface="Calibri"/>
                <a:cs typeface="Calibri"/>
              </a:rPr>
              <a:t>Hayyan “Kimyanın</a:t>
            </a:r>
            <a:r>
              <a:rPr sz="2800" spc="-125" dirty="0">
                <a:latin typeface="Calibri"/>
                <a:cs typeface="Calibri"/>
              </a:rPr>
              <a:t> </a:t>
            </a:r>
            <a:r>
              <a:rPr sz="2800" spc="-10" dirty="0">
                <a:latin typeface="Calibri"/>
                <a:cs typeface="Calibri"/>
              </a:rPr>
              <a:t>Atası”</a:t>
            </a:r>
            <a:r>
              <a:rPr sz="2800" spc="-110" dirty="0">
                <a:latin typeface="Calibri"/>
                <a:cs typeface="Calibri"/>
              </a:rPr>
              <a:t> </a:t>
            </a:r>
            <a:r>
              <a:rPr sz="2800" spc="-10" dirty="0">
                <a:latin typeface="Calibri"/>
                <a:cs typeface="Calibri"/>
              </a:rPr>
              <a:t>olarak</a:t>
            </a:r>
            <a:r>
              <a:rPr sz="2800" dirty="0">
                <a:latin typeface="Calibri"/>
                <a:cs typeface="Calibri"/>
              </a:rPr>
              <a:t>	</a:t>
            </a:r>
            <a:r>
              <a:rPr sz="2800" spc="-10" dirty="0">
                <a:latin typeface="Calibri"/>
                <a:cs typeface="Calibri"/>
              </a:rPr>
              <a:t>tanımlanır.</a:t>
            </a:r>
            <a:endParaRPr sz="2800">
              <a:latin typeface="Calibri"/>
              <a:cs typeface="Calibri"/>
            </a:endParaRPr>
          </a:p>
          <a:p>
            <a:pPr marL="12700" marR="5080">
              <a:lnSpc>
                <a:spcPts val="2690"/>
              </a:lnSpc>
              <a:spcBef>
                <a:spcPts val="990"/>
              </a:spcBef>
            </a:pPr>
            <a:r>
              <a:rPr sz="2800" dirty="0">
                <a:latin typeface="Calibri"/>
                <a:cs typeface="Calibri"/>
              </a:rPr>
              <a:t>Cabir</a:t>
            </a:r>
            <a:r>
              <a:rPr sz="2800" spc="-85" dirty="0">
                <a:latin typeface="Calibri"/>
                <a:cs typeface="Calibri"/>
              </a:rPr>
              <a:t> </a:t>
            </a:r>
            <a:r>
              <a:rPr sz="2800" dirty="0">
                <a:latin typeface="Calibri"/>
                <a:cs typeface="Calibri"/>
              </a:rPr>
              <a:t>Bin</a:t>
            </a:r>
            <a:r>
              <a:rPr sz="2800" spc="-85" dirty="0">
                <a:latin typeface="Calibri"/>
                <a:cs typeface="Calibri"/>
              </a:rPr>
              <a:t> </a:t>
            </a:r>
            <a:r>
              <a:rPr sz="2800" spc="-10" dirty="0">
                <a:latin typeface="Calibri"/>
                <a:cs typeface="Calibri"/>
              </a:rPr>
              <a:t>Hayyan’ın</a:t>
            </a:r>
            <a:r>
              <a:rPr sz="2800" spc="-70" dirty="0">
                <a:latin typeface="Calibri"/>
                <a:cs typeface="Calibri"/>
              </a:rPr>
              <a:t> </a:t>
            </a:r>
            <a:r>
              <a:rPr sz="2800" dirty="0">
                <a:latin typeface="Calibri"/>
                <a:cs typeface="Calibri"/>
              </a:rPr>
              <a:t>Kimya</a:t>
            </a:r>
            <a:r>
              <a:rPr sz="2800" spc="-90" dirty="0">
                <a:latin typeface="Calibri"/>
                <a:cs typeface="Calibri"/>
              </a:rPr>
              <a:t> </a:t>
            </a:r>
            <a:r>
              <a:rPr sz="2800" spc="-10" dirty="0">
                <a:latin typeface="Calibri"/>
                <a:cs typeface="Calibri"/>
              </a:rPr>
              <a:t>tarihindeki</a:t>
            </a:r>
            <a:r>
              <a:rPr sz="2800" spc="-65" dirty="0">
                <a:latin typeface="Calibri"/>
                <a:cs typeface="Calibri"/>
              </a:rPr>
              <a:t> </a:t>
            </a:r>
            <a:r>
              <a:rPr sz="2800" dirty="0">
                <a:latin typeface="Calibri"/>
                <a:cs typeface="Calibri"/>
              </a:rPr>
              <a:t>seçkin</a:t>
            </a:r>
            <a:r>
              <a:rPr sz="2800" spc="-85" dirty="0">
                <a:latin typeface="Calibri"/>
                <a:cs typeface="Calibri"/>
              </a:rPr>
              <a:t> </a:t>
            </a:r>
            <a:r>
              <a:rPr sz="2800" dirty="0">
                <a:latin typeface="Calibri"/>
                <a:cs typeface="Calibri"/>
              </a:rPr>
              <a:t>yerini</a:t>
            </a:r>
            <a:r>
              <a:rPr sz="2800" spc="-60" dirty="0">
                <a:latin typeface="Calibri"/>
                <a:cs typeface="Calibri"/>
              </a:rPr>
              <a:t> </a:t>
            </a:r>
            <a:r>
              <a:rPr sz="2800" dirty="0">
                <a:latin typeface="Calibri"/>
                <a:cs typeface="Calibri"/>
              </a:rPr>
              <a:t>açıkca</a:t>
            </a:r>
            <a:r>
              <a:rPr sz="2800" spc="-90" dirty="0">
                <a:latin typeface="Calibri"/>
                <a:cs typeface="Calibri"/>
              </a:rPr>
              <a:t> </a:t>
            </a:r>
            <a:r>
              <a:rPr sz="2800" dirty="0">
                <a:latin typeface="Calibri"/>
                <a:cs typeface="Calibri"/>
              </a:rPr>
              <a:t>dile</a:t>
            </a:r>
            <a:r>
              <a:rPr sz="2800" spc="-85" dirty="0">
                <a:latin typeface="Calibri"/>
                <a:cs typeface="Calibri"/>
              </a:rPr>
              <a:t> </a:t>
            </a:r>
            <a:r>
              <a:rPr sz="2800" dirty="0">
                <a:latin typeface="Calibri"/>
                <a:cs typeface="Calibri"/>
              </a:rPr>
              <a:t>getiren</a:t>
            </a:r>
            <a:r>
              <a:rPr sz="2800" spc="-95" dirty="0">
                <a:latin typeface="Calibri"/>
                <a:cs typeface="Calibri"/>
              </a:rPr>
              <a:t> </a:t>
            </a:r>
            <a:r>
              <a:rPr sz="2800" spc="-25" dirty="0">
                <a:latin typeface="Calibri"/>
                <a:cs typeface="Calibri"/>
              </a:rPr>
              <a:t>ve </a:t>
            </a:r>
            <a:r>
              <a:rPr sz="2800" dirty="0">
                <a:latin typeface="Calibri"/>
                <a:cs typeface="Calibri"/>
              </a:rPr>
              <a:t>eserlerinde</a:t>
            </a:r>
            <a:r>
              <a:rPr sz="2800" spc="-40" dirty="0">
                <a:latin typeface="Calibri"/>
                <a:cs typeface="Calibri"/>
              </a:rPr>
              <a:t> </a:t>
            </a:r>
            <a:r>
              <a:rPr sz="2800" dirty="0">
                <a:latin typeface="Calibri"/>
                <a:cs typeface="Calibri"/>
              </a:rPr>
              <a:t>belirten</a:t>
            </a:r>
            <a:r>
              <a:rPr sz="2800" spc="-50" dirty="0">
                <a:latin typeface="Calibri"/>
                <a:cs typeface="Calibri"/>
              </a:rPr>
              <a:t> </a:t>
            </a:r>
            <a:r>
              <a:rPr sz="2800" dirty="0">
                <a:latin typeface="Calibri"/>
                <a:cs typeface="Calibri"/>
              </a:rPr>
              <a:t>ilk</a:t>
            </a:r>
            <a:r>
              <a:rPr sz="2800" spc="-45" dirty="0">
                <a:latin typeface="Calibri"/>
                <a:cs typeface="Calibri"/>
              </a:rPr>
              <a:t> </a:t>
            </a:r>
            <a:r>
              <a:rPr sz="2800" dirty="0">
                <a:latin typeface="Calibri"/>
                <a:cs typeface="Calibri"/>
              </a:rPr>
              <a:t>batılı</a:t>
            </a:r>
            <a:r>
              <a:rPr sz="2800" spc="-50" dirty="0">
                <a:latin typeface="Calibri"/>
                <a:cs typeface="Calibri"/>
              </a:rPr>
              <a:t> </a:t>
            </a:r>
            <a:r>
              <a:rPr sz="2800" dirty="0">
                <a:latin typeface="Calibri"/>
                <a:cs typeface="Calibri"/>
              </a:rPr>
              <a:t>bilim</a:t>
            </a:r>
            <a:r>
              <a:rPr sz="2800" spc="-30" dirty="0">
                <a:latin typeface="Calibri"/>
                <a:cs typeface="Calibri"/>
              </a:rPr>
              <a:t> </a:t>
            </a:r>
            <a:r>
              <a:rPr sz="2800" spc="-10" dirty="0">
                <a:latin typeface="Calibri"/>
                <a:cs typeface="Calibri"/>
              </a:rPr>
              <a:t>insanlarından</a:t>
            </a:r>
            <a:r>
              <a:rPr sz="2800" spc="-25" dirty="0">
                <a:latin typeface="Calibri"/>
                <a:cs typeface="Calibri"/>
              </a:rPr>
              <a:t> </a:t>
            </a:r>
            <a:r>
              <a:rPr sz="2800" dirty="0">
                <a:latin typeface="Calibri"/>
                <a:cs typeface="Calibri"/>
              </a:rPr>
              <a:t>birisi</a:t>
            </a:r>
            <a:r>
              <a:rPr sz="2800" spc="-40" dirty="0">
                <a:latin typeface="Calibri"/>
                <a:cs typeface="Calibri"/>
              </a:rPr>
              <a:t> </a:t>
            </a:r>
            <a:r>
              <a:rPr sz="2800" dirty="0">
                <a:latin typeface="Calibri"/>
                <a:cs typeface="Calibri"/>
              </a:rPr>
              <a:t>E.</a:t>
            </a:r>
            <a:r>
              <a:rPr sz="2800" spc="-55" dirty="0">
                <a:latin typeface="Calibri"/>
                <a:cs typeface="Calibri"/>
              </a:rPr>
              <a:t> </a:t>
            </a:r>
            <a:r>
              <a:rPr sz="2800" dirty="0">
                <a:latin typeface="Calibri"/>
                <a:cs typeface="Calibri"/>
              </a:rPr>
              <a:t>J.</a:t>
            </a:r>
            <a:r>
              <a:rPr sz="2800" spc="-40" dirty="0">
                <a:latin typeface="Calibri"/>
                <a:cs typeface="Calibri"/>
              </a:rPr>
              <a:t> </a:t>
            </a:r>
            <a:r>
              <a:rPr sz="2800" spc="-10" dirty="0">
                <a:latin typeface="Calibri"/>
                <a:cs typeface="Calibri"/>
              </a:rPr>
              <a:t>Holmyard </a:t>
            </a:r>
            <a:r>
              <a:rPr sz="2800" spc="-20" dirty="0">
                <a:latin typeface="Calibri"/>
                <a:cs typeface="Calibri"/>
              </a:rPr>
              <a:t>(1891-</a:t>
            </a:r>
            <a:r>
              <a:rPr sz="2800" dirty="0">
                <a:latin typeface="Calibri"/>
                <a:cs typeface="Calibri"/>
              </a:rPr>
              <a:t>1959)</a:t>
            </a:r>
            <a:r>
              <a:rPr sz="2800" spc="-10" dirty="0">
                <a:latin typeface="Calibri"/>
                <a:cs typeface="Calibri"/>
              </a:rPr>
              <a:t> </a:t>
            </a:r>
            <a:r>
              <a:rPr sz="2800" dirty="0">
                <a:latin typeface="Calibri"/>
                <a:cs typeface="Calibri"/>
              </a:rPr>
              <a:t>adlı</a:t>
            </a:r>
            <a:r>
              <a:rPr sz="2800" spc="-75" dirty="0">
                <a:latin typeface="Calibri"/>
                <a:cs typeface="Calibri"/>
              </a:rPr>
              <a:t> </a:t>
            </a:r>
            <a:r>
              <a:rPr sz="2800" dirty="0">
                <a:latin typeface="Calibri"/>
                <a:cs typeface="Calibri"/>
              </a:rPr>
              <a:t>bilim</a:t>
            </a:r>
            <a:r>
              <a:rPr sz="2800" spc="-45" dirty="0">
                <a:latin typeface="Calibri"/>
                <a:cs typeface="Calibri"/>
              </a:rPr>
              <a:t> </a:t>
            </a:r>
            <a:r>
              <a:rPr sz="2800" spc="-30" dirty="0">
                <a:latin typeface="Calibri"/>
                <a:cs typeface="Calibri"/>
              </a:rPr>
              <a:t>tarihçisidir.</a:t>
            </a:r>
            <a:r>
              <a:rPr sz="2800" spc="-5" dirty="0">
                <a:latin typeface="Calibri"/>
                <a:cs typeface="Calibri"/>
              </a:rPr>
              <a:t> </a:t>
            </a:r>
            <a:r>
              <a:rPr sz="2800" spc="-35" dirty="0">
                <a:latin typeface="Calibri"/>
                <a:cs typeface="Calibri"/>
              </a:rPr>
              <a:t>Holmyard’a</a:t>
            </a:r>
            <a:r>
              <a:rPr sz="2800" spc="-40" dirty="0">
                <a:latin typeface="Calibri"/>
                <a:cs typeface="Calibri"/>
              </a:rPr>
              <a:t> </a:t>
            </a:r>
            <a:r>
              <a:rPr sz="2800" dirty="0">
                <a:latin typeface="Calibri"/>
                <a:cs typeface="Calibri"/>
              </a:rPr>
              <a:t>göre</a:t>
            </a:r>
            <a:r>
              <a:rPr sz="2800" spc="-60" dirty="0">
                <a:latin typeface="Calibri"/>
                <a:cs typeface="Calibri"/>
              </a:rPr>
              <a:t> </a:t>
            </a:r>
            <a:r>
              <a:rPr sz="2800" spc="-10" dirty="0">
                <a:latin typeface="Calibri"/>
                <a:cs typeface="Calibri"/>
              </a:rPr>
              <a:t>;«Kimyayı</a:t>
            </a:r>
            <a:r>
              <a:rPr sz="2800" spc="-50" dirty="0">
                <a:latin typeface="Calibri"/>
                <a:cs typeface="Calibri"/>
              </a:rPr>
              <a:t> </a:t>
            </a:r>
            <a:r>
              <a:rPr sz="2800" spc="-10" dirty="0">
                <a:latin typeface="Calibri"/>
                <a:cs typeface="Calibri"/>
              </a:rPr>
              <a:t>sistemli</a:t>
            </a:r>
            <a:endParaRPr sz="2800">
              <a:latin typeface="Calibri"/>
              <a:cs typeface="Calibri"/>
            </a:endParaRPr>
          </a:p>
          <a:p>
            <a:pPr marL="12700" marR="237490">
              <a:lnSpc>
                <a:spcPct val="80000"/>
              </a:lnSpc>
              <a:spcBef>
                <a:spcPts val="20"/>
              </a:spcBef>
              <a:tabLst>
                <a:tab pos="1807845" algn="l"/>
              </a:tabLst>
            </a:pPr>
            <a:r>
              <a:rPr sz="2800" dirty="0">
                <a:latin typeface="Calibri"/>
                <a:cs typeface="Calibri"/>
              </a:rPr>
              <a:t>bir</a:t>
            </a:r>
            <a:r>
              <a:rPr sz="2800" spc="-65" dirty="0">
                <a:latin typeface="Calibri"/>
                <a:cs typeface="Calibri"/>
              </a:rPr>
              <a:t> </a:t>
            </a:r>
            <a:r>
              <a:rPr sz="2800" dirty="0">
                <a:latin typeface="Calibri"/>
                <a:cs typeface="Calibri"/>
              </a:rPr>
              <a:t>deneysel</a:t>
            </a:r>
            <a:r>
              <a:rPr sz="2800" spc="-55" dirty="0">
                <a:latin typeface="Calibri"/>
                <a:cs typeface="Calibri"/>
              </a:rPr>
              <a:t> </a:t>
            </a:r>
            <a:r>
              <a:rPr sz="2800" dirty="0">
                <a:latin typeface="Calibri"/>
                <a:cs typeface="Calibri"/>
              </a:rPr>
              <a:t>bilim»</a:t>
            </a:r>
            <a:r>
              <a:rPr sz="2800" spc="-55" dirty="0">
                <a:latin typeface="Calibri"/>
                <a:cs typeface="Calibri"/>
              </a:rPr>
              <a:t> </a:t>
            </a:r>
            <a:r>
              <a:rPr sz="2800" dirty="0">
                <a:latin typeface="Calibri"/>
                <a:cs typeface="Calibri"/>
              </a:rPr>
              <a:t>haline</a:t>
            </a:r>
            <a:r>
              <a:rPr sz="2800" spc="-50" dirty="0">
                <a:latin typeface="Calibri"/>
                <a:cs typeface="Calibri"/>
              </a:rPr>
              <a:t> </a:t>
            </a:r>
            <a:r>
              <a:rPr sz="2800" dirty="0">
                <a:latin typeface="Calibri"/>
                <a:cs typeface="Calibri"/>
              </a:rPr>
              <a:t>getiren</a:t>
            </a:r>
            <a:r>
              <a:rPr sz="2800" spc="-85" dirty="0">
                <a:latin typeface="Calibri"/>
                <a:cs typeface="Calibri"/>
              </a:rPr>
              <a:t> </a:t>
            </a:r>
            <a:r>
              <a:rPr sz="2800" dirty="0">
                <a:latin typeface="Calibri"/>
                <a:cs typeface="Calibri"/>
              </a:rPr>
              <a:t>,</a:t>
            </a:r>
            <a:r>
              <a:rPr sz="2800" spc="-60" dirty="0">
                <a:latin typeface="Calibri"/>
                <a:cs typeface="Calibri"/>
              </a:rPr>
              <a:t> </a:t>
            </a:r>
            <a:r>
              <a:rPr sz="2800" spc="-20" dirty="0">
                <a:latin typeface="Calibri"/>
                <a:cs typeface="Calibri"/>
              </a:rPr>
              <a:t>kimyaya</a:t>
            </a:r>
            <a:r>
              <a:rPr sz="2800" spc="-65" dirty="0">
                <a:latin typeface="Calibri"/>
                <a:cs typeface="Calibri"/>
              </a:rPr>
              <a:t> </a:t>
            </a:r>
            <a:r>
              <a:rPr sz="2800" dirty="0">
                <a:latin typeface="Calibri"/>
                <a:cs typeface="Calibri"/>
              </a:rPr>
              <a:t>Boyle</a:t>
            </a:r>
            <a:r>
              <a:rPr sz="2800" spc="-70" dirty="0">
                <a:latin typeface="Calibri"/>
                <a:cs typeface="Calibri"/>
              </a:rPr>
              <a:t> </a:t>
            </a:r>
            <a:r>
              <a:rPr sz="2800" dirty="0">
                <a:latin typeface="Calibri"/>
                <a:cs typeface="Calibri"/>
              </a:rPr>
              <a:t>ve</a:t>
            </a:r>
            <a:r>
              <a:rPr sz="2800" spc="-70" dirty="0">
                <a:latin typeface="Calibri"/>
                <a:cs typeface="Calibri"/>
              </a:rPr>
              <a:t> </a:t>
            </a:r>
            <a:r>
              <a:rPr sz="2800" dirty="0">
                <a:latin typeface="Calibri"/>
                <a:cs typeface="Calibri"/>
              </a:rPr>
              <a:t>Lavoisier</a:t>
            </a:r>
            <a:r>
              <a:rPr sz="2800" spc="-70" dirty="0">
                <a:latin typeface="Calibri"/>
                <a:cs typeface="Calibri"/>
              </a:rPr>
              <a:t> </a:t>
            </a:r>
            <a:r>
              <a:rPr sz="2800" spc="-10" dirty="0">
                <a:latin typeface="Calibri"/>
                <a:cs typeface="Calibri"/>
              </a:rPr>
              <a:t>kadar </a:t>
            </a:r>
            <a:r>
              <a:rPr sz="2800" dirty="0">
                <a:latin typeface="Calibri"/>
                <a:cs typeface="Calibri"/>
              </a:rPr>
              <a:t>katkı</a:t>
            </a:r>
            <a:r>
              <a:rPr sz="2800" spc="-125" dirty="0">
                <a:latin typeface="Calibri"/>
                <a:cs typeface="Calibri"/>
              </a:rPr>
              <a:t> </a:t>
            </a:r>
            <a:r>
              <a:rPr sz="2800" spc="-10" dirty="0">
                <a:latin typeface="Calibri"/>
                <a:cs typeface="Calibri"/>
              </a:rPr>
              <a:t>yapan</a:t>
            </a:r>
            <a:r>
              <a:rPr sz="2800" dirty="0">
                <a:latin typeface="Calibri"/>
                <a:cs typeface="Calibri"/>
              </a:rPr>
              <a:t>	ve</a:t>
            </a:r>
            <a:r>
              <a:rPr sz="2800" spc="-85" dirty="0">
                <a:latin typeface="Calibri"/>
                <a:cs typeface="Calibri"/>
              </a:rPr>
              <a:t> </a:t>
            </a:r>
            <a:r>
              <a:rPr sz="2800" dirty="0">
                <a:latin typeface="Calibri"/>
                <a:cs typeface="Calibri"/>
              </a:rPr>
              <a:t>onlara</a:t>
            </a:r>
            <a:r>
              <a:rPr sz="2800" spc="-70" dirty="0">
                <a:latin typeface="Calibri"/>
                <a:cs typeface="Calibri"/>
              </a:rPr>
              <a:t> </a:t>
            </a:r>
            <a:r>
              <a:rPr sz="2800" dirty="0">
                <a:latin typeface="Calibri"/>
                <a:cs typeface="Calibri"/>
              </a:rPr>
              <a:t>ilham</a:t>
            </a:r>
            <a:r>
              <a:rPr sz="2800" spc="-65" dirty="0">
                <a:latin typeface="Calibri"/>
                <a:cs typeface="Calibri"/>
              </a:rPr>
              <a:t> </a:t>
            </a:r>
            <a:r>
              <a:rPr sz="2800" dirty="0">
                <a:latin typeface="Calibri"/>
                <a:cs typeface="Calibri"/>
              </a:rPr>
              <a:t>veren</a:t>
            </a:r>
            <a:r>
              <a:rPr sz="2800" spc="-70" dirty="0">
                <a:latin typeface="Calibri"/>
                <a:cs typeface="Calibri"/>
              </a:rPr>
              <a:t> </a:t>
            </a:r>
            <a:r>
              <a:rPr sz="2800" dirty="0">
                <a:latin typeface="Calibri"/>
                <a:cs typeface="Calibri"/>
              </a:rPr>
              <a:t>en</a:t>
            </a:r>
            <a:r>
              <a:rPr sz="2800" spc="-75" dirty="0">
                <a:latin typeface="Calibri"/>
                <a:cs typeface="Calibri"/>
              </a:rPr>
              <a:t> </a:t>
            </a:r>
            <a:r>
              <a:rPr sz="2800" dirty="0">
                <a:latin typeface="Calibri"/>
                <a:cs typeface="Calibri"/>
              </a:rPr>
              <a:t>önemli</a:t>
            </a:r>
            <a:r>
              <a:rPr sz="2800" spc="-60" dirty="0">
                <a:latin typeface="Calibri"/>
                <a:cs typeface="Calibri"/>
              </a:rPr>
              <a:t> </a:t>
            </a:r>
            <a:r>
              <a:rPr sz="2800" dirty="0">
                <a:latin typeface="Calibri"/>
                <a:cs typeface="Calibri"/>
              </a:rPr>
              <a:t>bilim</a:t>
            </a:r>
            <a:r>
              <a:rPr sz="2800" spc="-60" dirty="0">
                <a:latin typeface="Calibri"/>
                <a:cs typeface="Calibri"/>
              </a:rPr>
              <a:t> </a:t>
            </a:r>
            <a:r>
              <a:rPr sz="2800" dirty="0">
                <a:latin typeface="Calibri"/>
                <a:cs typeface="Calibri"/>
              </a:rPr>
              <a:t>adamlarından</a:t>
            </a:r>
            <a:r>
              <a:rPr sz="2800" spc="-50" dirty="0">
                <a:latin typeface="Calibri"/>
                <a:cs typeface="Calibri"/>
              </a:rPr>
              <a:t> </a:t>
            </a:r>
            <a:r>
              <a:rPr sz="2800" spc="-10" dirty="0">
                <a:latin typeface="Calibri"/>
                <a:cs typeface="Calibri"/>
              </a:rPr>
              <a:t>birisi </a:t>
            </a:r>
            <a:r>
              <a:rPr sz="2800" dirty="0">
                <a:latin typeface="Calibri"/>
                <a:cs typeface="Calibri"/>
              </a:rPr>
              <a:t>Cabir</a:t>
            </a:r>
            <a:r>
              <a:rPr sz="2800" spc="-30" dirty="0">
                <a:latin typeface="Calibri"/>
                <a:cs typeface="Calibri"/>
              </a:rPr>
              <a:t> </a:t>
            </a:r>
            <a:r>
              <a:rPr sz="2800" dirty="0">
                <a:latin typeface="Calibri"/>
                <a:cs typeface="Calibri"/>
              </a:rPr>
              <a:t>Bin</a:t>
            </a:r>
            <a:r>
              <a:rPr sz="2800" spc="-30" dirty="0">
                <a:latin typeface="Calibri"/>
                <a:cs typeface="Calibri"/>
              </a:rPr>
              <a:t> </a:t>
            </a:r>
            <a:r>
              <a:rPr sz="2800" spc="-10" dirty="0">
                <a:latin typeface="Calibri"/>
                <a:cs typeface="Calibri"/>
              </a:rPr>
              <a:t>Hayyan’dır.</a:t>
            </a:r>
            <a:endParaRPr sz="2800">
              <a:latin typeface="Calibri"/>
              <a:cs typeface="Calibri"/>
            </a:endParaRPr>
          </a:p>
          <a:p>
            <a:pPr marL="12700" marR="168910">
              <a:lnSpc>
                <a:spcPts val="2690"/>
              </a:lnSpc>
              <a:spcBef>
                <a:spcPts val="985"/>
              </a:spcBef>
            </a:pPr>
            <a:r>
              <a:rPr sz="2800" dirty="0">
                <a:latin typeface="Calibri"/>
                <a:cs typeface="Calibri"/>
              </a:rPr>
              <a:t>Başka</a:t>
            </a:r>
            <a:r>
              <a:rPr sz="2800" spc="-75" dirty="0">
                <a:latin typeface="Calibri"/>
                <a:cs typeface="Calibri"/>
              </a:rPr>
              <a:t> </a:t>
            </a:r>
            <a:r>
              <a:rPr sz="2800" dirty="0">
                <a:latin typeface="Calibri"/>
                <a:cs typeface="Calibri"/>
              </a:rPr>
              <a:t>bir</a:t>
            </a:r>
            <a:r>
              <a:rPr sz="2800" spc="-75" dirty="0">
                <a:latin typeface="Calibri"/>
                <a:cs typeface="Calibri"/>
              </a:rPr>
              <a:t> </a:t>
            </a:r>
            <a:r>
              <a:rPr sz="2800" dirty="0">
                <a:latin typeface="Calibri"/>
                <a:cs typeface="Calibri"/>
              </a:rPr>
              <a:t>bilim</a:t>
            </a:r>
            <a:r>
              <a:rPr sz="2800" spc="-50" dirty="0">
                <a:latin typeface="Calibri"/>
                <a:cs typeface="Calibri"/>
              </a:rPr>
              <a:t> </a:t>
            </a:r>
            <a:r>
              <a:rPr sz="2800" dirty="0">
                <a:latin typeface="Calibri"/>
                <a:cs typeface="Calibri"/>
              </a:rPr>
              <a:t>tarihçisi</a:t>
            </a:r>
            <a:r>
              <a:rPr sz="2800" spc="-60" dirty="0">
                <a:latin typeface="Calibri"/>
                <a:cs typeface="Calibri"/>
              </a:rPr>
              <a:t> </a:t>
            </a:r>
            <a:r>
              <a:rPr sz="2800" dirty="0">
                <a:latin typeface="Calibri"/>
                <a:cs typeface="Calibri"/>
              </a:rPr>
              <a:t>ve</a:t>
            </a:r>
            <a:r>
              <a:rPr sz="2800" spc="-75" dirty="0">
                <a:latin typeface="Calibri"/>
                <a:cs typeface="Calibri"/>
              </a:rPr>
              <a:t> </a:t>
            </a:r>
            <a:r>
              <a:rPr sz="2800" dirty="0">
                <a:latin typeface="Calibri"/>
                <a:cs typeface="Calibri"/>
              </a:rPr>
              <a:t>arkeolog</a:t>
            </a:r>
            <a:r>
              <a:rPr sz="2800" spc="-80" dirty="0">
                <a:latin typeface="Calibri"/>
                <a:cs typeface="Calibri"/>
              </a:rPr>
              <a:t> </a:t>
            </a:r>
            <a:r>
              <a:rPr sz="2800" dirty="0">
                <a:latin typeface="Calibri"/>
                <a:cs typeface="Calibri"/>
              </a:rPr>
              <a:t>M.</a:t>
            </a:r>
            <a:r>
              <a:rPr sz="2800" spc="-70" dirty="0">
                <a:latin typeface="Calibri"/>
                <a:cs typeface="Calibri"/>
              </a:rPr>
              <a:t> </a:t>
            </a:r>
            <a:r>
              <a:rPr sz="2800" spc="-10" dirty="0">
                <a:latin typeface="Calibri"/>
                <a:cs typeface="Calibri"/>
              </a:rPr>
              <a:t>Mayerhoff</a:t>
            </a:r>
            <a:r>
              <a:rPr sz="2800" spc="-50" dirty="0">
                <a:latin typeface="Calibri"/>
                <a:cs typeface="Calibri"/>
              </a:rPr>
              <a:t> “Avrupa’da</a:t>
            </a:r>
            <a:r>
              <a:rPr sz="2800" spc="-55" dirty="0">
                <a:latin typeface="Calibri"/>
                <a:cs typeface="Calibri"/>
              </a:rPr>
              <a:t> </a:t>
            </a:r>
            <a:r>
              <a:rPr sz="2800" spc="-10" dirty="0">
                <a:latin typeface="Calibri"/>
                <a:cs typeface="Calibri"/>
              </a:rPr>
              <a:t>kimyanın </a:t>
            </a:r>
            <a:r>
              <a:rPr sz="2800" dirty="0">
                <a:latin typeface="Calibri"/>
                <a:cs typeface="Calibri"/>
              </a:rPr>
              <a:t>gelişmesi</a:t>
            </a:r>
            <a:r>
              <a:rPr sz="2800" spc="-110" dirty="0">
                <a:latin typeface="Calibri"/>
                <a:cs typeface="Calibri"/>
              </a:rPr>
              <a:t> </a:t>
            </a:r>
            <a:r>
              <a:rPr sz="2800" dirty="0">
                <a:latin typeface="Calibri"/>
                <a:cs typeface="Calibri"/>
              </a:rPr>
              <a:t>doğrudan</a:t>
            </a:r>
            <a:r>
              <a:rPr sz="2800" spc="-80" dirty="0">
                <a:latin typeface="Calibri"/>
                <a:cs typeface="Calibri"/>
              </a:rPr>
              <a:t> </a:t>
            </a:r>
            <a:r>
              <a:rPr sz="2800" dirty="0">
                <a:latin typeface="Calibri"/>
                <a:cs typeface="Calibri"/>
              </a:rPr>
              <a:t>Cabir’e</a:t>
            </a:r>
            <a:r>
              <a:rPr sz="2800" spc="-105" dirty="0">
                <a:latin typeface="Calibri"/>
                <a:cs typeface="Calibri"/>
              </a:rPr>
              <a:t> </a:t>
            </a:r>
            <a:r>
              <a:rPr sz="2800" dirty="0">
                <a:latin typeface="Calibri"/>
                <a:cs typeface="Calibri"/>
              </a:rPr>
              <a:t>dayanır”</a:t>
            </a:r>
            <a:r>
              <a:rPr sz="2800" spc="-85" dirty="0">
                <a:latin typeface="Calibri"/>
                <a:cs typeface="Calibri"/>
              </a:rPr>
              <a:t> </a:t>
            </a:r>
            <a:r>
              <a:rPr sz="2800" spc="-10" dirty="0">
                <a:latin typeface="Calibri"/>
                <a:cs typeface="Calibri"/>
              </a:rPr>
              <a:t>demiştir.</a:t>
            </a:r>
            <a:endParaRPr sz="2800">
              <a:latin typeface="Calibri"/>
              <a:cs typeface="Calibri"/>
            </a:endParaRPr>
          </a:p>
          <a:p>
            <a:pPr>
              <a:lnSpc>
                <a:spcPct val="100000"/>
              </a:lnSpc>
              <a:spcBef>
                <a:spcPts val="1260"/>
              </a:spcBef>
            </a:pPr>
            <a:endParaRPr sz="2800">
              <a:latin typeface="Calibri"/>
              <a:cs typeface="Calibri"/>
            </a:endParaRPr>
          </a:p>
          <a:p>
            <a:pPr marL="12700" marR="576580">
              <a:lnSpc>
                <a:spcPts val="2690"/>
              </a:lnSpc>
            </a:pPr>
            <a:r>
              <a:rPr sz="2800" dirty="0">
                <a:latin typeface="Calibri"/>
                <a:cs typeface="Calibri"/>
              </a:rPr>
              <a:t>Cabir’in</a:t>
            </a:r>
            <a:r>
              <a:rPr sz="2800" spc="-70" dirty="0">
                <a:latin typeface="Calibri"/>
                <a:cs typeface="Calibri"/>
              </a:rPr>
              <a:t> </a:t>
            </a:r>
            <a:r>
              <a:rPr sz="2800" spc="-20" dirty="0">
                <a:latin typeface="Calibri"/>
                <a:cs typeface="Calibri"/>
              </a:rPr>
              <a:t>kimyaya</a:t>
            </a:r>
            <a:r>
              <a:rPr sz="2800" spc="-65" dirty="0">
                <a:latin typeface="Calibri"/>
                <a:cs typeface="Calibri"/>
              </a:rPr>
              <a:t> </a:t>
            </a:r>
            <a:r>
              <a:rPr sz="2800" dirty="0">
                <a:latin typeface="Calibri"/>
                <a:cs typeface="Calibri"/>
              </a:rPr>
              <a:t>yaptığı</a:t>
            </a:r>
            <a:r>
              <a:rPr sz="2800" spc="-80" dirty="0">
                <a:latin typeface="Calibri"/>
                <a:cs typeface="Calibri"/>
              </a:rPr>
              <a:t> </a:t>
            </a:r>
            <a:r>
              <a:rPr sz="2800" dirty="0">
                <a:latin typeface="Calibri"/>
                <a:cs typeface="Calibri"/>
              </a:rPr>
              <a:t>katkılar</a:t>
            </a:r>
            <a:r>
              <a:rPr sz="2800" spc="-85" dirty="0">
                <a:latin typeface="Calibri"/>
                <a:cs typeface="Calibri"/>
              </a:rPr>
              <a:t> </a:t>
            </a:r>
            <a:r>
              <a:rPr sz="2800" dirty="0">
                <a:latin typeface="Calibri"/>
                <a:cs typeface="Calibri"/>
              </a:rPr>
              <a:t>nedeniyle,</a:t>
            </a:r>
            <a:r>
              <a:rPr sz="2800" spc="-60" dirty="0">
                <a:latin typeface="Calibri"/>
                <a:cs typeface="Calibri"/>
              </a:rPr>
              <a:t> </a:t>
            </a:r>
            <a:r>
              <a:rPr sz="2800" dirty="0">
                <a:latin typeface="Calibri"/>
                <a:cs typeface="Calibri"/>
              </a:rPr>
              <a:t>Ay</a:t>
            </a:r>
            <a:r>
              <a:rPr sz="2800" spc="-70" dirty="0">
                <a:latin typeface="Calibri"/>
                <a:cs typeface="Calibri"/>
              </a:rPr>
              <a:t> </a:t>
            </a:r>
            <a:r>
              <a:rPr sz="2800" dirty="0">
                <a:latin typeface="Calibri"/>
                <a:cs typeface="Calibri"/>
              </a:rPr>
              <a:t>üzerindeki</a:t>
            </a:r>
            <a:r>
              <a:rPr sz="2800" spc="-65" dirty="0">
                <a:latin typeface="Calibri"/>
                <a:cs typeface="Calibri"/>
              </a:rPr>
              <a:t> </a:t>
            </a:r>
            <a:r>
              <a:rPr sz="2800" dirty="0">
                <a:latin typeface="Calibri"/>
                <a:cs typeface="Calibri"/>
              </a:rPr>
              <a:t>bir</a:t>
            </a:r>
            <a:r>
              <a:rPr sz="2800" spc="-75" dirty="0">
                <a:latin typeface="Calibri"/>
                <a:cs typeface="Calibri"/>
              </a:rPr>
              <a:t> </a:t>
            </a:r>
            <a:r>
              <a:rPr sz="2800" spc="-10" dirty="0">
                <a:latin typeface="Calibri"/>
                <a:cs typeface="Calibri"/>
              </a:rPr>
              <a:t>kratere </a:t>
            </a:r>
            <a:r>
              <a:rPr sz="2800" dirty="0">
                <a:latin typeface="Calibri"/>
                <a:cs typeface="Calibri"/>
              </a:rPr>
              <a:t>“Geber</a:t>
            </a:r>
            <a:r>
              <a:rPr sz="2800" spc="-65" dirty="0">
                <a:latin typeface="Calibri"/>
                <a:cs typeface="Calibri"/>
              </a:rPr>
              <a:t> </a:t>
            </a:r>
            <a:r>
              <a:rPr sz="2800" spc="-10" dirty="0">
                <a:latin typeface="Calibri"/>
                <a:cs typeface="Calibri"/>
              </a:rPr>
              <a:t>Krateri”</a:t>
            </a:r>
            <a:r>
              <a:rPr sz="2800" spc="-45" dirty="0">
                <a:latin typeface="Calibri"/>
                <a:cs typeface="Calibri"/>
              </a:rPr>
              <a:t> </a:t>
            </a:r>
            <a:r>
              <a:rPr sz="2800" dirty="0">
                <a:latin typeface="Calibri"/>
                <a:cs typeface="Calibri"/>
              </a:rPr>
              <a:t>adı</a:t>
            </a:r>
            <a:r>
              <a:rPr sz="2800" spc="-50" dirty="0">
                <a:latin typeface="Calibri"/>
                <a:cs typeface="Calibri"/>
              </a:rPr>
              <a:t> </a:t>
            </a:r>
            <a:r>
              <a:rPr sz="2800" spc="-10" dirty="0">
                <a:latin typeface="Calibri"/>
                <a:cs typeface="Calibri"/>
              </a:rPr>
              <a:t>verildi.</a:t>
            </a:r>
            <a:endParaRPr sz="28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487" y="678941"/>
            <a:ext cx="6206490" cy="696595"/>
          </a:xfrm>
          <a:prstGeom prst="rect">
            <a:avLst/>
          </a:prstGeom>
        </p:spPr>
        <p:txBody>
          <a:bodyPr vert="horz" wrap="square" lIns="0" tIns="13335" rIns="0" bIns="0" rtlCol="0">
            <a:spAutoFit/>
          </a:bodyPr>
          <a:lstStyle/>
          <a:p>
            <a:pPr marL="12700">
              <a:lnSpc>
                <a:spcPct val="100000"/>
              </a:lnSpc>
              <a:spcBef>
                <a:spcPts val="105"/>
              </a:spcBef>
            </a:pPr>
            <a:r>
              <a:rPr spc="-10" dirty="0"/>
              <a:t>Cabir</a:t>
            </a:r>
            <a:r>
              <a:rPr spc="-170" dirty="0"/>
              <a:t> </a:t>
            </a:r>
            <a:r>
              <a:rPr dirty="0"/>
              <a:t>Bin</a:t>
            </a:r>
            <a:r>
              <a:rPr spc="-175" dirty="0"/>
              <a:t> </a:t>
            </a:r>
            <a:r>
              <a:rPr spc="-45" dirty="0"/>
              <a:t>Hayyan’ın</a:t>
            </a:r>
            <a:r>
              <a:rPr spc="-180" dirty="0"/>
              <a:t> </a:t>
            </a:r>
            <a:r>
              <a:rPr spc="-10" dirty="0"/>
              <a:t>dehası…</a:t>
            </a:r>
          </a:p>
        </p:txBody>
      </p:sp>
      <p:sp>
        <p:nvSpPr>
          <p:cNvPr id="3" name="object 3"/>
          <p:cNvSpPr txBox="1"/>
          <p:nvPr/>
        </p:nvSpPr>
        <p:spPr>
          <a:xfrm>
            <a:off x="695350" y="1796542"/>
            <a:ext cx="10962640" cy="4674235"/>
          </a:xfrm>
          <a:prstGeom prst="rect">
            <a:avLst/>
          </a:prstGeom>
        </p:spPr>
        <p:txBody>
          <a:bodyPr vert="horz" wrap="square" lIns="0" tIns="54610" rIns="0" bIns="0" rtlCol="0">
            <a:spAutoFit/>
          </a:bodyPr>
          <a:lstStyle/>
          <a:p>
            <a:pPr marL="12700" marR="334010">
              <a:lnSpc>
                <a:spcPct val="90000"/>
              </a:lnSpc>
              <a:spcBef>
                <a:spcPts val="430"/>
              </a:spcBef>
              <a:tabLst>
                <a:tab pos="8270240" algn="l"/>
              </a:tabLst>
            </a:pPr>
            <a:r>
              <a:rPr sz="2800" dirty="0">
                <a:latin typeface="Calibri"/>
                <a:cs typeface="Calibri"/>
              </a:rPr>
              <a:t>Câbir</a:t>
            </a:r>
            <a:r>
              <a:rPr sz="2800" spc="-100" dirty="0">
                <a:latin typeface="Calibri"/>
                <a:cs typeface="Calibri"/>
              </a:rPr>
              <a:t> </a:t>
            </a:r>
            <a:r>
              <a:rPr sz="2800" dirty="0">
                <a:latin typeface="Calibri"/>
                <a:cs typeface="Calibri"/>
              </a:rPr>
              <a:t>bin</a:t>
            </a:r>
            <a:r>
              <a:rPr sz="2800" spc="-85" dirty="0">
                <a:latin typeface="Calibri"/>
                <a:cs typeface="Calibri"/>
              </a:rPr>
              <a:t> </a:t>
            </a:r>
            <a:r>
              <a:rPr sz="2800" dirty="0">
                <a:latin typeface="Calibri"/>
                <a:cs typeface="Calibri"/>
              </a:rPr>
              <a:t>Hayyân,</a:t>
            </a:r>
            <a:r>
              <a:rPr sz="2800" spc="-85" dirty="0">
                <a:latin typeface="Calibri"/>
                <a:cs typeface="Calibri"/>
              </a:rPr>
              <a:t> </a:t>
            </a:r>
            <a:r>
              <a:rPr sz="2800" dirty="0">
                <a:latin typeface="Calibri"/>
                <a:cs typeface="Calibri"/>
              </a:rPr>
              <a:t>maddelerin</a:t>
            </a:r>
            <a:r>
              <a:rPr sz="2800" spc="-85" dirty="0">
                <a:latin typeface="Calibri"/>
                <a:cs typeface="Calibri"/>
              </a:rPr>
              <a:t> </a:t>
            </a:r>
            <a:r>
              <a:rPr sz="2800" dirty="0">
                <a:latin typeface="Calibri"/>
                <a:cs typeface="Calibri"/>
              </a:rPr>
              <a:t>atomik</a:t>
            </a:r>
            <a:r>
              <a:rPr sz="2800" spc="-105" dirty="0">
                <a:latin typeface="Calibri"/>
                <a:cs typeface="Calibri"/>
              </a:rPr>
              <a:t> </a:t>
            </a:r>
            <a:r>
              <a:rPr sz="2800" dirty="0">
                <a:latin typeface="Calibri"/>
                <a:cs typeface="Calibri"/>
              </a:rPr>
              <a:t>yapısını</a:t>
            </a:r>
            <a:r>
              <a:rPr sz="2800" spc="-90" dirty="0">
                <a:latin typeface="Calibri"/>
                <a:cs typeface="Calibri"/>
              </a:rPr>
              <a:t> </a:t>
            </a:r>
            <a:r>
              <a:rPr sz="2800" dirty="0">
                <a:latin typeface="Calibri"/>
                <a:cs typeface="Calibri"/>
              </a:rPr>
              <a:t>ifade</a:t>
            </a:r>
            <a:r>
              <a:rPr sz="2800" spc="-95" dirty="0">
                <a:latin typeface="Calibri"/>
                <a:cs typeface="Calibri"/>
              </a:rPr>
              <a:t> </a:t>
            </a:r>
            <a:r>
              <a:rPr sz="2800" spc="-20" dirty="0">
                <a:latin typeface="Calibri"/>
                <a:cs typeface="Calibri"/>
              </a:rPr>
              <a:t>eden</a:t>
            </a:r>
            <a:r>
              <a:rPr sz="2800" dirty="0">
                <a:latin typeface="Calibri"/>
                <a:cs typeface="Calibri"/>
              </a:rPr>
              <a:t>	ve</a:t>
            </a:r>
            <a:r>
              <a:rPr sz="2800" spc="-35" dirty="0">
                <a:latin typeface="Calibri"/>
                <a:cs typeface="Calibri"/>
              </a:rPr>
              <a:t> </a:t>
            </a:r>
            <a:r>
              <a:rPr sz="2800" spc="-10" dirty="0">
                <a:latin typeface="Calibri"/>
                <a:cs typeface="Calibri"/>
              </a:rPr>
              <a:t>kimyasal reaksiyonlarda</a:t>
            </a:r>
            <a:r>
              <a:rPr sz="2800" spc="-60" dirty="0">
                <a:latin typeface="Calibri"/>
                <a:cs typeface="Calibri"/>
              </a:rPr>
              <a:t> </a:t>
            </a:r>
            <a:r>
              <a:rPr sz="2800" dirty="0">
                <a:latin typeface="Calibri"/>
                <a:cs typeface="Calibri"/>
              </a:rPr>
              <a:t>bir</a:t>
            </a:r>
            <a:r>
              <a:rPr sz="2800" spc="-70" dirty="0">
                <a:latin typeface="Calibri"/>
                <a:cs typeface="Calibri"/>
              </a:rPr>
              <a:t> </a:t>
            </a:r>
            <a:r>
              <a:rPr sz="2800" dirty="0">
                <a:latin typeface="Calibri"/>
                <a:cs typeface="Calibri"/>
              </a:rPr>
              <a:t>maddenin</a:t>
            </a:r>
            <a:r>
              <a:rPr sz="2800" spc="-50" dirty="0">
                <a:latin typeface="Calibri"/>
                <a:cs typeface="Calibri"/>
              </a:rPr>
              <a:t> </a:t>
            </a:r>
            <a:r>
              <a:rPr sz="2800" dirty="0">
                <a:latin typeface="Calibri"/>
                <a:cs typeface="Calibri"/>
              </a:rPr>
              <a:t>belli</a:t>
            </a:r>
            <a:r>
              <a:rPr sz="2800" spc="-75" dirty="0">
                <a:latin typeface="Calibri"/>
                <a:cs typeface="Calibri"/>
              </a:rPr>
              <a:t> </a:t>
            </a:r>
            <a:r>
              <a:rPr sz="2800" dirty="0">
                <a:latin typeface="Calibri"/>
                <a:cs typeface="Calibri"/>
              </a:rPr>
              <a:t>miktarların</a:t>
            </a:r>
            <a:r>
              <a:rPr sz="2800" spc="-65" dirty="0">
                <a:latin typeface="Calibri"/>
                <a:cs typeface="Calibri"/>
              </a:rPr>
              <a:t> </a:t>
            </a:r>
            <a:r>
              <a:rPr sz="2800" dirty="0">
                <a:latin typeface="Calibri"/>
                <a:cs typeface="Calibri"/>
              </a:rPr>
              <a:t>başka</a:t>
            </a:r>
            <a:r>
              <a:rPr sz="2800" spc="-60" dirty="0">
                <a:latin typeface="Calibri"/>
                <a:cs typeface="Calibri"/>
              </a:rPr>
              <a:t> </a:t>
            </a:r>
            <a:r>
              <a:rPr sz="2800" dirty="0">
                <a:latin typeface="Calibri"/>
                <a:cs typeface="Calibri"/>
              </a:rPr>
              <a:t>bir</a:t>
            </a:r>
            <a:r>
              <a:rPr sz="2800" spc="-70" dirty="0">
                <a:latin typeface="Calibri"/>
                <a:cs typeface="Calibri"/>
              </a:rPr>
              <a:t> </a:t>
            </a:r>
            <a:r>
              <a:rPr sz="2800" dirty="0">
                <a:latin typeface="Calibri"/>
                <a:cs typeface="Calibri"/>
              </a:rPr>
              <a:t>maddenin</a:t>
            </a:r>
            <a:r>
              <a:rPr sz="2800" spc="-35" dirty="0">
                <a:latin typeface="Calibri"/>
                <a:cs typeface="Calibri"/>
              </a:rPr>
              <a:t> </a:t>
            </a:r>
            <a:r>
              <a:rPr sz="2800" spc="-10" dirty="0">
                <a:latin typeface="Calibri"/>
                <a:cs typeface="Calibri"/>
              </a:rPr>
              <a:t>belirli </a:t>
            </a:r>
            <a:r>
              <a:rPr sz="2800" dirty="0">
                <a:latin typeface="Calibri"/>
                <a:cs typeface="Calibri"/>
              </a:rPr>
              <a:t>miktarlarla</a:t>
            </a:r>
            <a:r>
              <a:rPr sz="2800" spc="-100" dirty="0">
                <a:latin typeface="Calibri"/>
                <a:cs typeface="Calibri"/>
              </a:rPr>
              <a:t> </a:t>
            </a:r>
            <a:r>
              <a:rPr sz="2800" dirty="0">
                <a:latin typeface="Calibri"/>
                <a:cs typeface="Calibri"/>
              </a:rPr>
              <a:t>reaksiyona</a:t>
            </a:r>
            <a:r>
              <a:rPr sz="2800" spc="-90" dirty="0">
                <a:latin typeface="Calibri"/>
                <a:cs typeface="Calibri"/>
              </a:rPr>
              <a:t> </a:t>
            </a:r>
            <a:r>
              <a:rPr sz="2800" dirty="0">
                <a:latin typeface="Calibri"/>
                <a:cs typeface="Calibri"/>
              </a:rPr>
              <a:t>girebileceğini</a:t>
            </a:r>
            <a:r>
              <a:rPr sz="2800" spc="-95" dirty="0">
                <a:latin typeface="Calibri"/>
                <a:cs typeface="Calibri"/>
              </a:rPr>
              <a:t> </a:t>
            </a:r>
            <a:r>
              <a:rPr sz="2800" dirty="0">
                <a:latin typeface="Calibri"/>
                <a:cs typeface="Calibri"/>
              </a:rPr>
              <a:t>(sabit</a:t>
            </a:r>
            <a:r>
              <a:rPr sz="2800" spc="-90" dirty="0">
                <a:latin typeface="Calibri"/>
                <a:cs typeface="Calibri"/>
              </a:rPr>
              <a:t> </a:t>
            </a:r>
            <a:r>
              <a:rPr sz="2800" dirty="0">
                <a:latin typeface="Calibri"/>
                <a:cs typeface="Calibri"/>
              </a:rPr>
              <a:t>oranlar</a:t>
            </a:r>
            <a:r>
              <a:rPr sz="2800" spc="-95" dirty="0">
                <a:latin typeface="Calibri"/>
                <a:cs typeface="Calibri"/>
              </a:rPr>
              <a:t> </a:t>
            </a:r>
            <a:r>
              <a:rPr sz="2800" dirty="0">
                <a:latin typeface="Calibri"/>
                <a:cs typeface="Calibri"/>
              </a:rPr>
              <a:t>kanunu;</a:t>
            </a:r>
            <a:r>
              <a:rPr sz="2800" spc="-65" dirty="0">
                <a:latin typeface="Calibri"/>
                <a:cs typeface="Calibri"/>
              </a:rPr>
              <a:t> </a:t>
            </a:r>
            <a:r>
              <a:rPr sz="2800" spc="-25" dirty="0">
                <a:latin typeface="Calibri"/>
                <a:cs typeface="Calibri"/>
              </a:rPr>
              <a:t>J.Dalton-</a:t>
            </a:r>
            <a:r>
              <a:rPr sz="2800" spc="-10" dirty="0">
                <a:latin typeface="Calibri"/>
                <a:cs typeface="Calibri"/>
              </a:rPr>
              <a:t>1808) </a:t>
            </a:r>
            <a:r>
              <a:rPr sz="2800" dirty="0">
                <a:latin typeface="Calibri"/>
                <a:cs typeface="Calibri"/>
              </a:rPr>
              <a:t>dile</a:t>
            </a:r>
            <a:r>
              <a:rPr sz="2800" spc="-85" dirty="0">
                <a:latin typeface="Calibri"/>
                <a:cs typeface="Calibri"/>
              </a:rPr>
              <a:t> </a:t>
            </a:r>
            <a:r>
              <a:rPr sz="2800" dirty="0">
                <a:latin typeface="Calibri"/>
                <a:cs typeface="Calibri"/>
              </a:rPr>
              <a:t>getirerek</a:t>
            </a:r>
            <a:r>
              <a:rPr sz="2800" spc="-90" dirty="0">
                <a:latin typeface="Calibri"/>
                <a:cs typeface="Calibri"/>
              </a:rPr>
              <a:t> </a:t>
            </a:r>
            <a:r>
              <a:rPr sz="2800" spc="-10" dirty="0">
                <a:latin typeface="Calibri"/>
                <a:cs typeface="Calibri"/>
              </a:rPr>
              <a:t>kendinden</a:t>
            </a:r>
            <a:r>
              <a:rPr sz="2800" spc="-55" dirty="0">
                <a:latin typeface="Calibri"/>
                <a:cs typeface="Calibri"/>
              </a:rPr>
              <a:t> </a:t>
            </a:r>
            <a:r>
              <a:rPr sz="2800" dirty="0">
                <a:latin typeface="Calibri"/>
                <a:cs typeface="Calibri"/>
              </a:rPr>
              <a:t>1000</a:t>
            </a:r>
            <a:r>
              <a:rPr sz="2800" spc="-60" dirty="0">
                <a:latin typeface="Calibri"/>
                <a:cs typeface="Calibri"/>
              </a:rPr>
              <a:t> </a:t>
            </a:r>
            <a:r>
              <a:rPr sz="2800" dirty="0">
                <a:latin typeface="Calibri"/>
                <a:cs typeface="Calibri"/>
              </a:rPr>
              <a:t>yıl</a:t>
            </a:r>
            <a:r>
              <a:rPr sz="2800" spc="-80" dirty="0">
                <a:latin typeface="Calibri"/>
                <a:cs typeface="Calibri"/>
              </a:rPr>
              <a:t> </a:t>
            </a:r>
            <a:r>
              <a:rPr sz="2800" dirty="0">
                <a:latin typeface="Calibri"/>
                <a:cs typeface="Calibri"/>
              </a:rPr>
              <a:t>sonrasına</a:t>
            </a:r>
            <a:r>
              <a:rPr sz="2800" spc="-65" dirty="0">
                <a:latin typeface="Calibri"/>
                <a:cs typeface="Calibri"/>
              </a:rPr>
              <a:t> </a:t>
            </a:r>
            <a:r>
              <a:rPr sz="2800" dirty="0">
                <a:latin typeface="Calibri"/>
                <a:cs typeface="Calibri"/>
              </a:rPr>
              <a:t>ışık</a:t>
            </a:r>
            <a:r>
              <a:rPr sz="2800" spc="-65" dirty="0">
                <a:latin typeface="Calibri"/>
                <a:cs typeface="Calibri"/>
              </a:rPr>
              <a:t> </a:t>
            </a:r>
            <a:r>
              <a:rPr sz="2800" spc="-10" dirty="0">
                <a:latin typeface="Calibri"/>
                <a:cs typeface="Calibri"/>
              </a:rPr>
              <a:t>tuttu.</a:t>
            </a:r>
            <a:endParaRPr sz="2800">
              <a:latin typeface="Calibri"/>
              <a:cs typeface="Calibri"/>
            </a:endParaRPr>
          </a:p>
          <a:p>
            <a:pPr marL="12700">
              <a:lnSpc>
                <a:spcPct val="100000"/>
              </a:lnSpc>
              <a:spcBef>
                <a:spcPts val="670"/>
              </a:spcBef>
            </a:pPr>
            <a:r>
              <a:rPr sz="2800" dirty="0">
                <a:latin typeface="Calibri"/>
                <a:cs typeface="Calibri"/>
              </a:rPr>
              <a:t>Atom</a:t>
            </a:r>
            <a:r>
              <a:rPr sz="2800" spc="-75" dirty="0">
                <a:latin typeface="Calibri"/>
                <a:cs typeface="Calibri"/>
              </a:rPr>
              <a:t> </a:t>
            </a:r>
            <a:r>
              <a:rPr sz="2800" dirty="0">
                <a:latin typeface="Calibri"/>
                <a:cs typeface="Calibri"/>
              </a:rPr>
              <a:t>hakkında,</a:t>
            </a:r>
            <a:r>
              <a:rPr sz="2800" spc="-50" dirty="0">
                <a:latin typeface="Calibri"/>
                <a:cs typeface="Calibri"/>
              </a:rPr>
              <a:t> </a:t>
            </a:r>
            <a:r>
              <a:rPr sz="2800" dirty="0">
                <a:latin typeface="Calibri"/>
                <a:cs typeface="Calibri"/>
              </a:rPr>
              <a:t>ancak</a:t>
            </a:r>
            <a:r>
              <a:rPr sz="2800" spc="-80" dirty="0">
                <a:latin typeface="Calibri"/>
                <a:cs typeface="Calibri"/>
              </a:rPr>
              <a:t> </a:t>
            </a:r>
            <a:r>
              <a:rPr sz="2800" dirty="0">
                <a:latin typeface="Calibri"/>
                <a:cs typeface="Calibri"/>
              </a:rPr>
              <a:t>asırlar</a:t>
            </a:r>
            <a:r>
              <a:rPr sz="2800" spc="-85" dirty="0">
                <a:latin typeface="Calibri"/>
                <a:cs typeface="Calibri"/>
              </a:rPr>
              <a:t> </a:t>
            </a:r>
            <a:r>
              <a:rPr sz="2800" dirty="0">
                <a:latin typeface="Calibri"/>
                <a:cs typeface="Calibri"/>
              </a:rPr>
              <a:t>sonra</a:t>
            </a:r>
            <a:r>
              <a:rPr sz="2800" spc="-60" dirty="0">
                <a:latin typeface="Calibri"/>
                <a:cs typeface="Calibri"/>
              </a:rPr>
              <a:t> </a:t>
            </a:r>
            <a:r>
              <a:rPr sz="2800" dirty="0">
                <a:latin typeface="Calibri"/>
                <a:cs typeface="Calibri"/>
              </a:rPr>
              <a:t>anlaşılabilecek</a:t>
            </a:r>
            <a:r>
              <a:rPr sz="2800" spc="-75" dirty="0">
                <a:latin typeface="Calibri"/>
                <a:cs typeface="Calibri"/>
              </a:rPr>
              <a:t> </a:t>
            </a:r>
            <a:r>
              <a:rPr sz="2800" dirty="0">
                <a:latin typeface="Calibri"/>
                <a:cs typeface="Calibri"/>
              </a:rPr>
              <a:t>şu</a:t>
            </a:r>
            <a:r>
              <a:rPr sz="2800" spc="-65" dirty="0">
                <a:latin typeface="Calibri"/>
                <a:cs typeface="Calibri"/>
              </a:rPr>
              <a:t> </a:t>
            </a:r>
            <a:r>
              <a:rPr sz="2800" dirty="0">
                <a:latin typeface="Calibri"/>
                <a:cs typeface="Calibri"/>
              </a:rPr>
              <a:t>sözleri</a:t>
            </a:r>
            <a:r>
              <a:rPr sz="2800" spc="-85" dirty="0">
                <a:latin typeface="Calibri"/>
                <a:cs typeface="Calibri"/>
              </a:rPr>
              <a:t> </a:t>
            </a:r>
            <a:r>
              <a:rPr sz="2800" spc="-10" dirty="0">
                <a:latin typeface="Calibri"/>
                <a:cs typeface="Calibri"/>
              </a:rPr>
              <a:t>söyledi:</a:t>
            </a:r>
            <a:endParaRPr sz="2800">
              <a:latin typeface="Calibri"/>
              <a:cs typeface="Calibri"/>
            </a:endParaRPr>
          </a:p>
          <a:p>
            <a:pPr marL="12700">
              <a:lnSpc>
                <a:spcPts val="3190"/>
              </a:lnSpc>
              <a:spcBef>
                <a:spcPts val="665"/>
              </a:spcBef>
            </a:pPr>
            <a:r>
              <a:rPr sz="2800" b="1" dirty="0">
                <a:latin typeface="Calibri"/>
                <a:cs typeface="Calibri"/>
              </a:rPr>
              <a:t>“Maddenin</a:t>
            </a:r>
            <a:r>
              <a:rPr sz="2800" b="1" spc="-50" dirty="0">
                <a:latin typeface="Calibri"/>
                <a:cs typeface="Calibri"/>
              </a:rPr>
              <a:t> </a:t>
            </a:r>
            <a:r>
              <a:rPr sz="2800" b="1" dirty="0">
                <a:latin typeface="Calibri"/>
                <a:cs typeface="Calibri"/>
              </a:rPr>
              <a:t>en</a:t>
            </a:r>
            <a:r>
              <a:rPr sz="2800" b="1" spc="-60" dirty="0">
                <a:latin typeface="Calibri"/>
                <a:cs typeface="Calibri"/>
              </a:rPr>
              <a:t> </a:t>
            </a:r>
            <a:r>
              <a:rPr sz="2800" b="1" dirty="0">
                <a:latin typeface="Calibri"/>
                <a:cs typeface="Calibri"/>
              </a:rPr>
              <a:t>küçük</a:t>
            </a:r>
            <a:r>
              <a:rPr sz="2800" b="1" spc="-40" dirty="0">
                <a:latin typeface="Calibri"/>
                <a:cs typeface="Calibri"/>
              </a:rPr>
              <a:t> </a:t>
            </a:r>
            <a:r>
              <a:rPr sz="2800" b="1" dirty="0">
                <a:latin typeface="Calibri"/>
                <a:cs typeface="Calibri"/>
              </a:rPr>
              <a:t>parçası</a:t>
            </a:r>
            <a:r>
              <a:rPr sz="2800" b="1" spc="-60" dirty="0">
                <a:latin typeface="Calibri"/>
                <a:cs typeface="Calibri"/>
              </a:rPr>
              <a:t> </a:t>
            </a:r>
            <a:r>
              <a:rPr sz="2800" b="1" dirty="0">
                <a:latin typeface="Calibri"/>
                <a:cs typeface="Calibri"/>
              </a:rPr>
              <a:t>olan</a:t>
            </a:r>
            <a:r>
              <a:rPr sz="2800" b="1" spc="-50" dirty="0">
                <a:latin typeface="Calibri"/>
                <a:cs typeface="Calibri"/>
              </a:rPr>
              <a:t> </a:t>
            </a:r>
            <a:r>
              <a:rPr sz="2800" b="1" spc="-45" dirty="0">
                <a:latin typeface="Calibri"/>
                <a:cs typeface="Calibri"/>
              </a:rPr>
              <a:t>“el-</a:t>
            </a:r>
            <a:r>
              <a:rPr sz="2800" b="1" dirty="0">
                <a:latin typeface="Calibri"/>
                <a:cs typeface="Calibri"/>
              </a:rPr>
              <a:t>cüz’ü</a:t>
            </a:r>
            <a:r>
              <a:rPr sz="2800" b="1" spc="-35" dirty="0">
                <a:latin typeface="Calibri"/>
                <a:cs typeface="Calibri"/>
              </a:rPr>
              <a:t> </a:t>
            </a:r>
            <a:r>
              <a:rPr sz="2800" b="1" dirty="0">
                <a:latin typeface="Calibri"/>
                <a:cs typeface="Calibri"/>
              </a:rPr>
              <a:t>lâ</a:t>
            </a:r>
            <a:r>
              <a:rPr sz="2800" b="1" spc="-55" dirty="0">
                <a:latin typeface="Calibri"/>
                <a:cs typeface="Calibri"/>
              </a:rPr>
              <a:t> </a:t>
            </a:r>
            <a:r>
              <a:rPr sz="2800" b="1" spc="-20" dirty="0">
                <a:latin typeface="Calibri"/>
                <a:cs typeface="Calibri"/>
              </a:rPr>
              <a:t>yetecezzâ”</a:t>
            </a:r>
            <a:r>
              <a:rPr sz="2800" b="1" spc="-35" dirty="0">
                <a:latin typeface="Calibri"/>
                <a:cs typeface="Calibri"/>
              </a:rPr>
              <a:t> </a:t>
            </a:r>
            <a:r>
              <a:rPr sz="2800" b="1" dirty="0">
                <a:latin typeface="Calibri"/>
                <a:cs typeface="Calibri"/>
              </a:rPr>
              <a:t>da</a:t>
            </a:r>
            <a:r>
              <a:rPr sz="2800" b="1" spc="-50" dirty="0">
                <a:latin typeface="Calibri"/>
                <a:cs typeface="Calibri"/>
              </a:rPr>
              <a:t> </a:t>
            </a:r>
            <a:r>
              <a:rPr sz="2800" b="1" dirty="0">
                <a:latin typeface="Calibri"/>
                <a:cs typeface="Calibri"/>
              </a:rPr>
              <a:t>yoğun</a:t>
            </a:r>
            <a:r>
              <a:rPr sz="2800" b="1" spc="-55" dirty="0">
                <a:latin typeface="Calibri"/>
                <a:cs typeface="Calibri"/>
              </a:rPr>
              <a:t> </a:t>
            </a:r>
            <a:r>
              <a:rPr sz="2800" b="1" spc="-25" dirty="0">
                <a:latin typeface="Calibri"/>
                <a:cs typeface="Calibri"/>
              </a:rPr>
              <a:t>bir</a:t>
            </a:r>
            <a:endParaRPr sz="2800">
              <a:latin typeface="Calibri"/>
              <a:cs typeface="Calibri"/>
            </a:endParaRPr>
          </a:p>
          <a:p>
            <a:pPr marL="12700">
              <a:lnSpc>
                <a:spcPts val="3025"/>
              </a:lnSpc>
            </a:pPr>
            <a:r>
              <a:rPr sz="2800" b="1" dirty="0">
                <a:latin typeface="Calibri"/>
                <a:cs typeface="Calibri"/>
              </a:rPr>
              <a:t>enerji</a:t>
            </a:r>
            <a:r>
              <a:rPr sz="2800" b="1" spc="-70" dirty="0">
                <a:latin typeface="Calibri"/>
                <a:cs typeface="Calibri"/>
              </a:rPr>
              <a:t> </a:t>
            </a:r>
            <a:r>
              <a:rPr sz="2800" b="1" spc="-45" dirty="0">
                <a:latin typeface="Calibri"/>
                <a:cs typeface="Calibri"/>
              </a:rPr>
              <a:t>vardır.</a:t>
            </a:r>
            <a:r>
              <a:rPr sz="2800" b="1" spc="-90" dirty="0">
                <a:latin typeface="Calibri"/>
                <a:cs typeface="Calibri"/>
              </a:rPr>
              <a:t> </a:t>
            </a:r>
            <a:r>
              <a:rPr sz="2800" b="1" spc="-10" dirty="0">
                <a:latin typeface="Calibri"/>
                <a:cs typeface="Calibri"/>
              </a:rPr>
              <a:t>Yunan</a:t>
            </a:r>
            <a:r>
              <a:rPr sz="2800" b="1" spc="-85" dirty="0">
                <a:latin typeface="Calibri"/>
                <a:cs typeface="Calibri"/>
              </a:rPr>
              <a:t> </a:t>
            </a:r>
            <a:r>
              <a:rPr sz="2800" b="1" dirty="0">
                <a:latin typeface="Calibri"/>
                <a:cs typeface="Calibri"/>
              </a:rPr>
              <a:t>bilginlerinin</a:t>
            </a:r>
            <a:r>
              <a:rPr sz="2800" b="1" spc="-65" dirty="0">
                <a:latin typeface="Calibri"/>
                <a:cs typeface="Calibri"/>
              </a:rPr>
              <a:t> </a:t>
            </a:r>
            <a:r>
              <a:rPr sz="2800" b="1" dirty="0">
                <a:latin typeface="Calibri"/>
                <a:cs typeface="Calibri"/>
              </a:rPr>
              <a:t>söylediği</a:t>
            </a:r>
            <a:r>
              <a:rPr sz="2800" b="1" spc="-75" dirty="0">
                <a:latin typeface="Calibri"/>
                <a:cs typeface="Calibri"/>
              </a:rPr>
              <a:t> </a:t>
            </a:r>
            <a:r>
              <a:rPr sz="2800" b="1" dirty="0">
                <a:latin typeface="Calibri"/>
                <a:cs typeface="Calibri"/>
              </a:rPr>
              <a:t>gibi,</a:t>
            </a:r>
            <a:r>
              <a:rPr sz="2800" b="1" spc="-85" dirty="0">
                <a:latin typeface="Calibri"/>
                <a:cs typeface="Calibri"/>
              </a:rPr>
              <a:t> </a:t>
            </a:r>
            <a:r>
              <a:rPr sz="2800" b="1" dirty="0">
                <a:latin typeface="Calibri"/>
                <a:cs typeface="Calibri"/>
              </a:rPr>
              <a:t>bunun</a:t>
            </a:r>
            <a:r>
              <a:rPr sz="2800" b="1" spc="-90" dirty="0">
                <a:latin typeface="Calibri"/>
                <a:cs typeface="Calibri"/>
              </a:rPr>
              <a:t> </a:t>
            </a:r>
            <a:r>
              <a:rPr sz="2800" b="1" spc="-10" dirty="0">
                <a:latin typeface="Calibri"/>
                <a:cs typeface="Calibri"/>
              </a:rPr>
              <a:t>parçalanamayacağı</a:t>
            </a:r>
            <a:endParaRPr sz="2800">
              <a:latin typeface="Calibri"/>
              <a:cs typeface="Calibri"/>
            </a:endParaRPr>
          </a:p>
          <a:p>
            <a:pPr marL="12700" marR="5080">
              <a:lnSpc>
                <a:spcPct val="90000"/>
              </a:lnSpc>
              <a:spcBef>
                <a:spcPts val="165"/>
              </a:spcBef>
            </a:pPr>
            <a:r>
              <a:rPr sz="2800" b="1" spc="-10" dirty="0">
                <a:latin typeface="Calibri"/>
                <a:cs typeface="Calibri"/>
              </a:rPr>
              <a:t>söylenemez.</a:t>
            </a:r>
            <a:r>
              <a:rPr sz="2800" b="1" spc="-50" dirty="0">
                <a:latin typeface="Calibri"/>
                <a:cs typeface="Calibri"/>
              </a:rPr>
              <a:t> </a:t>
            </a:r>
            <a:r>
              <a:rPr sz="2800" b="1" dirty="0">
                <a:latin typeface="Calibri"/>
                <a:cs typeface="Calibri"/>
              </a:rPr>
              <a:t>Atom</a:t>
            </a:r>
            <a:r>
              <a:rPr sz="2800" b="1" spc="-80" dirty="0">
                <a:latin typeface="Calibri"/>
                <a:cs typeface="Calibri"/>
              </a:rPr>
              <a:t> </a:t>
            </a:r>
            <a:r>
              <a:rPr sz="2800" b="1" dirty="0">
                <a:latin typeface="Calibri"/>
                <a:cs typeface="Calibri"/>
              </a:rPr>
              <a:t>da</a:t>
            </a:r>
            <a:r>
              <a:rPr sz="2800" b="1" spc="-55" dirty="0">
                <a:latin typeface="Calibri"/>
                <a:cs typeface="Calibri"/>
              </a:rPr>
              <a:t> </a:t>
            </a:r>
            <a:r>
              <a:rPr sz="2800" b="1" spc="-30" dirty="0">
                <a:latin typeface="Calibri"/>
                <a:cs typeface="Calibri"/>
              </a:rPr>
              <a:t>parçalanabilir.</a:t>
            </a:r>
            <a:r>
              <a:rPr sz="2800" b="1" spc="-45" dirty="0">
                <a:latin typeface="Calibri"/>
                <a:cs typeface="Calibri"/>
              </a:rPr>
              <a:t> </a:t>
            </a:r>
            <a:r>
              <a:rPr sz="2800" b="1" spc="-10" dirty="0">
                <a:latin typeface="Calibri"/>
                <a:cs typeface="Calibri"/>
              </a:rPr>
              <a:t>Parçalanınca</a:t>
            </a:r>
            <a:r>
              <a:rPr sz="2800" b="1" spc="-45" dirty="0">
                <a:latin typeface="Calibri"/>
                <a:cs typeface="Calibri"/>
              </a:rPr>
              <a:t> </a:t>
            </a:r>
            <a:r>
              <a:rPr sz="2800" b="1" dirty="0">
                <a:latin typeface="Calibri"/>
                <a:cs typeface="Calibri"/>
              </a:rPr>
              <a:t>da</a:t>
            </a:r>
            <a:r>
              <a:rPr sz="2800" b="1" spc="-60" dirty="0">
                <a:latin typeface="Calibri"/>
                <a:cs typeface="Calibri"/>
              </a:rPr>
              <a:t> </a:t>
            </a:r>
            <a:r>
              <a:rPr sz="2800" b="1" dirty="0">
                <a:latin typeface="Calibri"/>
                <a:cs typeface="Calibri"/>
              </a:rPr>
              <a:t>öyle</a:t>
            </a:r>
            <a:r>
              <a:rPr sz="2800" b="1" spc="-70" dirty="0">
                <a:latin typeface="Calibri"/>
                <a:cs typeface="Calibri"/>
              </a:rPr>
              <a:t> </a:t>
            </a:r>
            <a:r>
              <a:rPr sz="2800" b="1" dirty="0">
                <a:latin typeface="Calibri"/>
                <a:cs typeface="Calibri"/>
              </a:rPr>
              <a:t>bir</a:t>
            </a:r>
            <a:r>
              <a:rPr sz="2800" b="1" spc="-65" dirty="0">
                <a:latin typeface="Calibri"/>
                <a:cs typeface="Calibri"/>
              </a:rPr>
              <a:t> </a:t>
            </a:r>
            <a:r>
              <a:rPr sz="2800" b="1" dirty="0">
                <a:latin typeface="Calibri"/>
                <a:cs typeface="Calibri"/>
              </a:rPr>
              <a:t>güç</a:t>
            </a:r>
            <a:r>
              <a:rPr sz="2800" b="1" spc="-75" dirty="0">
                <a:latin typeface="Calibri"/>
                <a:cs typeface="Calibri"/>
              </a:rPr>
              <a:t> </a:t>
            </a:r>
            <a:r>
              <a:rPr sz="2800" b="1" spc="-10" dirty="0">
                <a:latin typeface="Calibri"/>
                <a:cs typeface="Calibri"/>
              </a:rPr>
              <a:t>meydana </a:t>
            </a:r>
            <a:r>
              <a:rPr sz="2800" b="1" dirty="0">
                <a:latin typeface="Calibri"/>
                <a:cs typeface="Calibri"/>
              </a:rPr>
              <a:t>gelir</a:t>
            </a:r>
            <a:r>
              <a:rPr sz="2800" b="1" spc="-55" dirty="0">
                <a:latin typeface="Calibri"/>
                <a:cs typeface="Calibri"/>
              </a:rPr>
              <a:t> </a:t>
            </a:r>
            <a:r>
              <a:rPr sz="2800" b="1" dirty="0">
                <a:latin typeface="Calibri"/>
                <a:cs typeface="Calibri"/>
              </a:rPr>
              <a:t>ki,</a:t>
            </a:r>
            <a:r>
              <a:rPr sz="2800" b="1" spc="-75" dirty="0">
                <a:latin typeface="Calibri"/>
                <a:cs typeface="Calibri"/>
              </a:rPr>
              <a:t> </a:t>
            </a:r>
            <a:r>
              <a:rPr sz="2800" b="1" dirty="0">
                <a:latin typeface="Calibri"/>
                <a:cs typeface="Calibri"/>
              </a:rPr>
              <a:t>bir</a:t>
            </a:r>
            <a:r>
              <a:rPr sz="2800" b="1" spc="-70" dirty="0">
                <a:latin typeface="Calibri"/>
                <a:cs typeface="Calibri"/>
              </a:rPr>
              <a:t> </a:t>
            </a:r>
            <a:r>
              <a:rPr sz="2800" b="1" dirty="0">
                <a:latin typeface="Calibri"/>
                <a:cs typeface="Calibri"/>
              </a:rPr>
              <a:t>anda</a:t>
            </a:r>
            <a:r>
              <a:rPr sz="2800" b="1" spc="-65" dirty="0">
                <a:latin typeface="Calibri"/>
                <a:cs typeface="Calibri"/>
              </a:rPr>
              <a:t> </a:t>
            </a:r>
            <a:r>
              <a:rPr sz="2800" b="1" dirty="0">
                <a:latin typeface="Calibri"/>
                <a:cs typeface="Calibri"/>
              </a:rPr>
              <a:t>Bağdât’ın</a:t>
            </a:r>
            <a:r>
              <a:rPr sz="2800" b="1" spc="-35" dirty="0">
                <a:latin typeface="Calibri"/>
                <a:cs typeface="Calibri"/>
              </a:rPr>
              <a:t> </a:t>
            </a:r>
            <a:r>
              <a:rPr sz="2800" b="1" dirty="0">
                <a:latin typeface="Calibri"/>
                <a:cs typeface="Calibri"/>
              </a:rPr>
              <a:t>altını</a:t>
            </a:r>
            <a:r>
              <a:rPr sz="2800" b="1" spc="-70" dirty="0">
                <a:latin typeface="Calibri"/>
                <a:cs typeface="Calibri"/>
              </a:rPr>
              <a:t> </a:t>
            </a:r>
            <a:r>
              <a:rPr sz="2800" b="1" dirty="0">
                <a:latin typeface="Calibri"/>
                <a:cs typeface="Calibri"/>
              </a:rPr>
              <a:t>üstüne</a:t>
            </a:r>
            <a:r>
              <a:rPr sz="2800" b="1" spc="-65" dirty="0">
                <a:latin typeface="Calibri"/>
                <a:cs typeface="Calibri"/>
              </a:rPr>
              <a:t> </a:t>
            </a:r>
            <a:r>
              <a:rPr sz="2800" b="1" spc="-30" dirty="0">
                <a:latin typeface="Calibri"/>
                <a:cs typeface="Calibri"/>
              </a:rPr>
              <a:t>getirebilir.</a:t>
            </a:r>
            <a:r>
              <a:rPr sz="2800" b="1" spc="-40" dirty="0">
                <a:latin typeface="Calibri"/>
                <a:cs typeface="Calibri"/>
              </a:rPr>
              <a:t> </a:t>
            </a:r>
            <a:r>
              <a:rPr sz="2800" b="1" dirty="0">
                <a:latin typeface="Calibri"/>
                <a:cs typeface="Calibri"/>
              </a:rPr>
              <a:t>Bu,</a:t>
            </a:r>
            <a:r>
              <a:rPr sz="2800" b="1" spc="-45" dirty="0">
                <a:latin typeface="Calibri"/>
                <a:cs typeface="Calibri"/>
              </a:rPr>
              <a:t> </a:t>
            </a:r>
            <a:r>
              <a:rPr sz="2800" b="1" dirty="0">
                <a:latin typeface="Calibri"/>
                <a:cs typeface="Calibri"/>
              </a:rPr>
              <a:t>Allahü</a:t>
            </a:r>
            <a:r>
              <a:rPr sz="2800" b="1" spc="-60" dirty="0">
                <a:latin typeface="Calibri"/>
                <a:cs typeface="Calibri"/>
              </a:rPr>
              <a:t> </a:t>
            </a:r>
            <a:r>
              <a:rPr sz="2800" b="1" spc="-10" dirty="0">
                <a:latin typeface="Calibri"/>
                <a:cs typeface="Calibri"/>
              </a:rPr>
              <a:t>teâlânın </a:t>
            </a:r>
            <a:r>
              <a:rPr sz="2800" b="1" dirty="0">
                <a:latin typeface="Calibri"/>
                <a:cs typeface="Calibri"/>
              </a:rPr>
              <a:t>kudret</a:t>
            </a:r>
            <a:r>
              <a:rPr sz="2800" b="1" spc="-150" dirty="0">
                <a:latin typeface="Calibri"/>
                <a:cs typeface="Calibri"/>
              </a:rPr>
              <a:t> </a:t>
            </a:r>
            <a:r>
              <a:rPr sz="2800" b="1" spc="-10" dirty="0">
                <a:latin typeface="Calibri"/>
                <a:cs typeface="Calibri"/>
              </a:rPr>
              <a:t>nişânıdır.”</a:t>
            </a:r>
            <a:endParaRPr sz="2800">
              <a:latin typeface="Calibri"/>
              <a:cs typeface="Calibri"/>
            </a:endParaRPr>
          </a:p>
          <a:p>
            <a:pPr marL="12700">
              <a:lnSpc>
                <a:spcPct val="100000"/>
              </a:lnSpc>
              <a:spcBef>
                <a:spcPts val="660"/>
              </a:spcBef>
            </a:pPr>
            <a:r>
              <a:rPr sz="2800" dirty="0">
                <a:latin typeface="Calibri"/>
                <a:cs typeface="Calibri"/>
              </a:rPr>
              <a:t>Bu</a:t>
            </a:r>
            <a:r>
              <a:rPr sz="2800" spc="-80" dirty="0">
                <a:latin typeface="Calibri"/>
                <a:cs typeface="Calibri"/>
              </a:rPr>
              <a:t> </a:t>
            </a:r>
            <a:r>
              <a:rPr sz="2800" dirty="0">
                <a:latin typeface="Calibri"/>
                <a:cs typeface="Calibri"/>
              </a:rPr>
              <a:t>bilgi</a:t>
            </a:r>
            <a:r>
              <a:rPr sz="2800" spc="-85" dirty="0">
                <a:latin typeface="Calibri"/>
                <a:cs typeface="Calibri"/>
              </a:rPr>
              <a:t> </a:t>
            </a:r>
            <a:r>
              <a:rPr sz="2800" dirty="0">
                <a:latin typeface="Calibri"/>
                <a:cs typeface="Calibri"/>
              </a:rPr>
              <a:t>ve</a:t>
            </a:r>
            <a:r>
              <a:rPr sz="2800" spc="-80" dirty="0">
                <a:latin typeface="Calibri"/>
                <a:cs typeface="Calibri"/>
              </a:rPr>
              <a:t> </a:t>
            </a:r>
            <a:r>
              <a:rPr sz="2800" dirty="0">
                <a:latin typeface="Calibri"/>
                <a:cs typeface="Calibri"/>
              </a:rPr>
              <a:t>öngörünün</a:t>
            </a:r>
            <a:r>
              <a:rPr sz="2800" spc="-50" dirty="0">
                <a:latin typeface="Calibri"/>
                <a:cs typeface="Calibri"/>
              </a:rPr>
              <a:t> </a:t>
            </a:r>
            <a:r>
              <a:rPr sz="2800" dirty="0">
                <a:latin typeface="Calibri"/>
                <a:cs typeface="Calibri"/>
              </a:rPr>
              <a:t>kabulü</a:t>
            </a:r>
            <a:r>
              <a:rPr sz="2800" spc="-60" dirty="0">
                <a:latin typeface="Calibri"/>
                <a:cs typeface="Calibri"/>
              </a:rPr>
              <a:t> </a:t>
            </a:r>
            <a:r>
              <a:rPr sz="2800" dirty="0">
                <a:latin typeface="Calibri"/>
                <a:cs typeface="Calibri"/>
              </a:rPr>
              <a:t>ancak</a:t>
            </a:r>
            <a:r>
              <a:rPr sz="2800" spc="-75" dirty="0">
                <a:latin typeface="Calibri"/>
                <a:cs typeface="Calibri"/>
              </a:rPr>
              <a:t> </a:t>
            </a:r>
            <a:r>
              <a:rPr sz="2800" dirty="0">
                <a:latin typeface="Calibri"/>
                <a:cs typeface="Calibri"/>
              </a:rPr>
              <a:t>20.</a:t>
            </a:r>
            <a:r>
              <a:rPr sz="2800" spc="-65" dirty="0">
                <a:latin typeface="Calibri"/>
                <a:cs typeface="Calibri"/>
              </a:rPr>
              <a:t> </a:t>
            </a:r>
            <a:r>
              <a:rPr sz="2800" dirty="0">
                <a:latin typeface="Calibri"/>
                <a:cs typeface="Calibri"/>
              </a:rPr>
              <a:t>yüzyılda</a:t>
            </a:r>
            <a:r>
              <a:rPr sz="2800" spc="-60" dirty="0">
                <a:latin typeface="Calibri"/>
                <a:cs typeface="Calibri"/>
              </a:rPr>
              <a:t> </a:t>
            </a:r>
            <a:r>
              <a:rPr sz="2800" spc="-10" dirty="0">
                <a:latin typeface="Calibri"/>
                <a:cs typeface="Calibri"/>
              </a:rPr>
              <a:t>yapılabildi….</a:t>
            </a:r>
            <a:endParaRPr sz="2800">
              <a:latin typeface="Calibri"/>
              <a:cs typeface="Calibri"/>
            </a:endParaRPr>
          </a:p>
        </p:txBody>
      </p:sp>
      <p:pic>
        <p:nvPicPr>
          <p:cNvPr id="4" name="object 4"/>
          <p:cNvPicPr/>
          <p:nvPr/>
        </p:nvPicPr>
        <p:blipFill>
          <a:blip r:embed="rId2" cstate="print"/>
          <a:stretch>
            <a:fillRect/>
          </a:stretch>
        </p:blipFill>
        <p:spPr>
          <a:xfrm>
            <a:off x="8096631" y="138556"/>
            <a:ext cx="2211958" cy="1621028"/>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7562" y="1482597"/>
            <a:ext cx="1892300" cy="696595"/>
          </a:xfrm>
          <a:prstGeom prst="rect">
            <a:avLst/>
          </a:prstGeom>
        </p:spPr>
        <p:txBody>
          <a:bodyPr vert="horz" wrap="square" lIns="0" tIns="13335" rIns="0" bIns="0" rtlCol="0">
            <a:spAutoFit/>
          </a:bodyPr>
          <a:lstStyle/>
          <a:p>
            <a:pPr marL="12700">
              <a:lnSpc>
                <a:spcPct val="100000"/>
              </a:lnSpc>
              <a:spcBef>
                <a:spcPts val="105"/>
              </a:spcBef>
            </a:pPr>
            <a:r>
              <a:rPr spc="-10" dirty="0"/>
              <a:t>Kısacası;</a:t>
            </a:r>
          </a:p>
        </p:txBody>
      </p:sp>
      <p:sp>
        <p:nvSpPr>
          <p:cNvPr id="3" name="object 3"/>
          <p:cNvSpPr txBox="1"/>
          <p:nvPr/>
        </p:nvSpPr>
        <p:spPr>
          <a:xfrm>
            <a:off x="867562" y="3126993"/>
            <a:ext cx="10295255" cy="3140710"/>
          </a:xfrm>
          <a:prstGeom prst="rect">
            <a:avLst/>
          </a:prstGeom>
        </p:spPr>
        <p:txBody>
          <a:bodyPr vert="horz" wrap="square" lIns="0" tIns="54610" rIns="0" bIns="0" rtlCol="0">
            <a:spAutoFit/>
          </a:bodyPr>
          <a:lstStyle/>
          <a:p>
            <a:pPr marL="12700" marR="575945">
              <a:lnSpc>
                <a:spcPct val="90000"/>
              </a:lnSpc>
              <a:spcBef>
                <a:spcPts val="430"/>
              </a:spcBef>
            </a:pPr>
            <a:r>
              <a:rPr sz="2800" dirty="0">
                <a:latin typeface="Calibri"/>
                <a:cs typeface="Calibri"/>
              </a:rPr>
              <a:t>İslam</a:t>
            </a:r>
            <a:r>
              <a:rPr sz="2800" spc="-85" dirty="0">
                <a:latin typeface="Calibri"/>
                <a:cs typeface="Calibri"/>
              </a:rPr>
              <a:t> </a:t>
            </a:r>
            <a:r>
              <a:rPr sz="2800" dirty="0">
                <a:latin typeface="Calibri"/>
                <a:cs typeface="Calibri"/>
              </a:rPr>
              <a:t>dininin</a:t>
            </a:r>
            <a:r>
              <a:rPr sz="2800" spc="-40" dirty="0">
                <a:latin typeface="Calibri"/>
                <a:cs typeface="Calibri"/>
              </a:rPr>
              <a:t> </a:t>
            </a:r>
            <a:r>
              <a:rPr sz="2800" spc="-10" dirty="0">
                <a:latin typeface="Calibri"/>
                <a:cs typeface="Calibri"/>
              </a:rPr>
              <a:t>okumaya,</a:t>
            </a:r>
            <a:r>
              <a:rPr sz="2800" spc="-55" dirty="0">
                <a:latin typeface="Calibri"/>
                <a:cs typeface="Calibri"/>
              </a:rPr>
              <a:t> </a:t>
            </a:r>
            <a:r>
              <a:rPr sz="2800" dirty="0">
                <a:latin typeface="Calibri"/>
                <a:cs typeface="Calibri"/>
              </a:rPr>
              <a:t>bilime</a:t>
            </a:r>
            <a:r>
              <a:rPr sz="2800" spc="-80" dirty="0">
                <a:latin typeface="Calibri"/>
                <a:cs typeface="Calibri"/>
              </a:rPr>
              <a:t> </a:t>
            </a:r>
            <a:r>
              <a:rPr sz="2800" dirty="0">
                <a:latin typeface="Calibri"/>
                <a:cs typeface="Calibri"/>
              </a:rPr>
              <a:t>ve</a:t>
            </a:r>
            <a:r>
              <a:rPr sz="2800" spc="-75" dirty="0">
                <a:latin typeface="Calibri"/>
                <a:cs typeface="Calibri"/>
              </a:rPr>
              <a:t> </a:t>
            </a:r>
            <a:r>
              <a:rPr sz="2800" dirty="0">
                <a:latin typeface="Calibri"/>
                <a:cs typeface="Calibri"/>
              </a:rPr>
              <a:t>insanlığa</a:t>
            </a:r>
            <a:r>
              <a:rPr sz="2800" spc="-65" dirty="0">
                <a:latin typeface="Calibri"/>
                <a:cs typeface="Calibri"/>
              </a:rPr>
              <a:t> </a:t>
            </a:r>
            <a:r>
              <a:rPr sz="2800" dirty="0">
                <a:latin typeface="Calibri"/>
                <a:cs typeface="Calibri"/>
              </a:rPr>
              <a:t>verdiği</a:t>
            </a:r>
            <a:r>
              <a:rPr sz="2800" spc="-80" dirty="0">
                <a:latin typeface="Calibri"/>
                <a:cs typeface="Calibri"/>
              </a:rPr>
              <a:t> </a:t>
            </a:r>
            <a:r>
              <a:rPr sz="2800" dirty="0">
                <a:latin typeface="Calibri"/>
                <a:cs typeface="Calibri"/>
              </a:rPr>
              <a:t>önem</a:t>
            </a:r>
            <a:r>
              <a:rPr sz="2800" spc="-70" dirty="0">
                <a:latin typeface="Calibri"/>
                <a:cs typeface="Calibri"/>
              </a:rPr>
              <a:t> </a:t>
            </a:r>
            <a:r>
              <a:rPr sz="2800" dirty="0">
                <a:latin typeface="Calibri"/>
                <a:cs typeface="Calibri"/>
              </a:rPr>
              <a:t>kısa</a:t>
            </a:r>
            <a:r>
              <a:rPr sz="2800" spc="-65" dirty="0">
                <a:latin typeface="Calibri"/>
                <a:cs typeface="Calibri"/>
              </a:rPr>
              <a:t> </a:t>
            </a:r>
            <a:r>
              <a:rPr sz="2800" spc="-10" dirty="0">
                <a:latin typeface="Calibri"/>
                <a:cs typeface="Calibri"/>
              </a:rPr>
              <a:t>sürede </a:t>
            </a:r>
            <a:r>
              <a:rPr sz="2800" dirty="0">
                <a:latin typeface="Calibri"/>
                <a:cs typeface="Calibri"/>
              </a:rPr>
              <a:t>islam</a:t>
            </a:r>
            <a:r>
              <a:rPr sz="2800" spc="-50" dirty="0">
                <a:latin typeface="Calibri"/>
                <a:cs typeface="Calibri"/>
              </a:rPr>
              <a:t> </a:t>
            </a:r>
            <a:r>
              <a:rPr sz="2800" dirty="0">
                <a:latin typeface="Calibri"/>
                <a:cs typeface="Calibri"/>
              </a:rPr>
              <a:t>aleminde</a:t>
            </a:r>
            <a:r>
              <a:rPr sz="2800" spc="-65" dirty="0">
                <a:latin typeface="Calibri"/>
                <a:cs typeface="Calibri"/>
              </a:rPr>
              <a:t> </a:t>
            </a:r>
            <a:r>
              <a:rPr sz="2800" dirty="0">
                <a:latin typeface="Calibri"/>
                <a:cs typeface="Calibri"/>
              </a:rPr>
              <a:t>alanlarında</a:t>
            </a:r>
            <a:r>
              <a:rPr sz="2800" spc="-45" dirty="0">
                <a:latin typeface="Calibri"/>
                <a:cs typeface="Calibri"/>
              </a:rPr>
              <a:t> </a:t>
            </a:r>
            <a:r>
              <a:rPr sz="2800" dirty="0">
                <a:latin typeface="Calibri"/>
                <a:cs typeface="Calibri"/>
              </a:rPr>
              <a:t>uzman</a:t>
            </a:r>
            <a:r>
              <a:rPr sz="2800" spc="-60" dirty="0">
                <a:latin typeface="Calibri"/>
                <a:cs typeface="Calibri"/>
              </a:rPr>
              <a:t> </a:t>
            </a:r>
            <a:r>
              <a:rPr sz="2800" dirty="0">
                <a:latin typeface="Calibri"/>
                <a:cs typeface="Calibri"/>
              </a:rPr>
              <a:t>alimler</a:t>
            </a:r>
            <a:r>
              <a:rPr sz="2800" spc="-60" dirty="0">
                <a:latin typeface="Calibri"/>
                <a:cs typeface="Calibri"/>
              </a:rPr>
              <a:t> </a:t>
            </a:r>
            <a:r>
              <a:rPr sz="2800" spc="-10" dirty="0">
                <a:latin typeface="Calibri"/>
                <a:cs typeface="Calibri"/>
              </a:rPr>
              <a:t>yetişmesine</a:t>
            </a:r>
            <a:r>
              <a:rPr sz="2800" spc="-50" dirty="0">
                <a:latin typeface="Calibri"/>
                <a:cs typeface="Calibri"/>
              </a:rPr>
              <a:t> </a:t>
            </a:r>
            <a:r>
              <a:rPr sz="2800" dirty="0">
                <a:latin typeface="Calibri"/>
                <a:cs typeface="Calibri"/>
              </a:rPr>
              <a:t>yol</a:t>
            </a:r>
            <a:r>
              <a:rPr sz="2800" spc="-65" dirty="0">
                <a:latin typeface="Calibri"/>
                <a:cs typeface="Calibri"/>
              </a:rPr>
              <a:t> </a:t>
            </a:r>
            <a:r>
              <a:rPr sz="2800" spc="-10" dirty="0">
                <a:latin typeface="Calibri"/>
                <a:cs typeface="Calibri"/>
              </a:rPr>
              <a:t>açmıştır. </a:t>
            </a:r>
            <a:r>
              <a:rPr sz="2800" dirty="0">
                <a:latin typeface="Calibri"/>
                <a:cs typeface="Calibri"/>
              </a:rPr>
              <a:t>Abbasiler</a:t>
            </a:r>
            <a:r>
              <a:rPr sz="2800" spc="-65" dirty="0">
                <a:latin typeface="Calibri"/>
                <a:cs typeface="Calibri"/>
              </a:rPr>
              <a:t> </a:t>
            </a:r>
            <a:r>
              <a:rPr sz="2800" dirty="0">
                <a:latin typeface="Calibri"/>
                <a:cs typeface="Calibri"/>
              </a:rPr>
              <a:t>döneminde</a:t>
            </a:r>
            <a:r>
              <a:rPr sz="2800" spc="-65" dirty="0">
                <a:latin typeface="Calibri"/>
                <a:cs typeface="Calibri"/>
              </a:rPr>
              <a:t> </a:t>
            </a:r>
            <a:r>
              <a:rPr sz="2800" dirty="0">
                <a:latin typeface="Calibri"/>
                <a:cs typeface="Calibri"/>
              </a:rPr>
              <a:t>açılan</a:t>
            </a:r>
            <a:r>
              <a:rPr sz="2800" spc="-90" dirty="0">
                <a:latin typeface="Calibri"/>
                <a:cs typeface="Calibri"/>
              </a:rPr>
              <a:t> </a:t>
            </a:r>
            <a:r>
              <a:rPr sz="2800" spc="-10" dirty="0">
                <a:latin typeface="Calibri"/>
                <a:cs typeface="Calibri"/>
              </a:rPr>
              <a:t>medreselerde</a:t>
            </a:r>
            <a:r>
              <a:rPr sz="2800" spc="-65" dirty="0">
                <a:latin typeface="Calibri"/>
                <a:cs typeface="Calibri"/>
              </a:rPr>
              <a:t> </a:t>
            </a:r>
            <a:r>
              <a:rPr sz="2800" dirty="0">
                <a:latin typeface="Calibri"/>
                <a:cs typeface="Calibri"/>
              </a:rPr>
              <a:t>yetişen</a:t>
            </a:r>
            <a:r>
              <a:rPr sz="2800" spc="-80" dirty="0">
                <a:latin typeface="Calibri"/>
                <a:cs typeface="Calibri"/>
              </a:rPr>
              <a:t> </a:t>
            </a:r>
            <a:r>
              <a:rPr sz="2800" dirty="0">
                <a:latin typeface="Calibri"/>
                <a:cs typeface="Calibri"/>
              </a:rPr>
              <a:t>alimler</a:t>
            </a:r>
            <a:r>
              <a:rPr sz="2800" spc="-80" dirty="0">
                <a:latin typeface="Calibri"/>
                <a:cs typeface="Calibri"/>
              </a:rPr>
              <a:t> </a:t>
            </a:r>
            <a:r>
              <a:rPr sz="2800" spc="-10" dirty="0">
                <a:latin typeface="Calibri"/>
                <a:cs typeface="Calibri"/>
              </a:rPr>
              <a:t>geçmişin </a:t>
            </a:r>
            <a:r>
              <a:rPr sz="2800" dirty="0">
                <a:latin typeface="Calibri"/>
                <a:cs typeface="Calibri"/>
              </a:rPr>
              <a:t>birikimini</a:t>
            </a:r>
            <a:r>
              <a:rPr sz="2800" spc="-45" dirty="0">
                <a:latin typeface="Calibri"/>
                <a:cs typeface="Calibri"/>
              </a:rPr>
              <a:t> </a:t>
            </a:r>
            <a:r>
              <a:rPr sz="2800" dirty="0">
                <a:latin typeface="Calibri"/>
                <a:cs typeface="Calibri"/>
              </a:rPr>
              <a:t>ileriye</a:t>
            </a:r>
            <a:r>
              <a:rPr sz="2800" spc="-65" dirty="0">
                <a:latin typeface="Calibri"/>
                <a:cs typeface="Calibri"/>
              </a:rPr>
              <a:t> </a:t>
            </a:r>
            <a:r>
              <a:rPr sz="2800" spc="-10" dirty="0">
                <a:latin typeface="Calibri"/>
                <a:cs typeface="Calibri"/>
              </a:rPr>
              <a:t>taşıyarak</a:t>
            </a:r>
            <a:r>
              <a:rPr sz="2800" spc="-50" dirty="0">
                <a:latin typeface="Calibri"/>
                <a:cs typeface="Calibri"/>
              </a:rPr>
              <a:t> </a:t>
            </a:r>
            <a:r>
              <a:rPr sz="2800" dirty="0">
                <a:latin typeface="Calibri"/>
                <a:cs typeface="Calibri"/>
              </a:rPr>
              <a:t>bilimin</a:t>
            </a:r>
            <a:r>
              <a:rPr sz="2800" spc="-40" dirty="0">
                <a:latin typeface="Calibri"/>
                <a:cs typeface="Calibri"/>
              </a:rPr>
              <a:t> </a:t>
            </a:r>
            <a:r>
              <a:rPr sz="2800" dirty="0">
                <a:latin typeface="Calibri"/>
                <a:cs typeface="Calibri"/>
              </a:rPr>
              <a:t>her</a:t>
            </a:r>
            <a:r>
              <a:rPr sz="2800" spc="-65" dirty="0">
                <a:latin typeface="Calibri"/>
                <a:cs typeface="Calibri"/>
              </a:rPr>
              <a:t> </a:t>
            </a:r>
            <a:r>
              <a:rPr sz="2800" dirty="0">
                <a:latin typeface="Calibri"/>
                <a:cs typeface="Calibri"/>
              </a:rPr>
              <a:t>alanında</a:t>
            </a:r>
            <a:r>
              <a:rPr sz="2800" spc="-45" dirty="0">
                <a:latin typeface="Calibri"/>
                <a:cs typeface="Calibri"/>
              </a:rPr>
              <a:t> </a:t>
            </a:r>
            <a:r>
              <a:rPr sz="2800" dirty="0">
                <a:latin typeface="Calibri"/>
                <a:cs typeface="Calibri"/>
              </a:rPr>
              <a:t>önemli</a:t>
            </a:r>
            <a:r>
              <a:rPr sz="2800" spc="-55" dirty="0">
                <a:latin typeface="Calibri"/>
                <a:cs typeface="Calibri"/>
              </a:rPr>
              <a:t> </a:t>
            </a:r>
            <a:r>
              <a:rPr sz="2800" spc="-10" dirty="0">
                <a:latin typeface="Calibri"/>
                <a:cs typeface="Calibri"/>
              </a:rPr>
              <a:t>eserler</a:t>
            </a:r>
            <a:endParaRPr sz="2800">
              <a:latin typeface="Calibri"/>
              <a:cs typeface="Calibri"/>
            </a:endParaRPr>
          </a:p>
          <a:p>
            <a:pPr marL="12700" marR="5080">
              <a:lnSpc>
                <a:spcPts val="3020"/>
              </a:lnSpc>
              <a:spcBef>
                <a:spcPts val="50"/>
              </a:spcBef>
            </a:pPr>
            <a:r>
              <a:rPr sz="2800" spc="-30" dirty="0">
                <a:latin typeface="Calibri"/>
                <a:cs typeface="Calibri"/>
              </a:rPr>
              <a:t>bırakmışlardır.</a:t>
            </a:r>
            <a:r>
              <a:rPr sz="2800" spc="-70" dirty="0">
                <a:latin typeface="Calibri"/>
                <a:cs typeface="Calibri"/>
              </a:rPr>
              <a:t> </a:t>
            </a:r>
            <a:r>
              <a:rPr sz="2800" dirty="0">
                <a:latin typeface="Calibri"/>
                <a:cs typeface="Calibri"/>
              </a:rPr>
              <a:t>Bu</a:t>
            </a:r>
            <a:r>
              <a:rPr sz="2800" spc="-85" dirty="0">
                <a:latin typeface="Calibri"/>
                <a:cs typeface="Calibri"/>
              </a:rPr>
              <a:t> </a:t>
            </a:r>
            <a:r>
              <a:rPr sz="2800" dirty="0">
                <a:latin typeface="Calibri"/>
                <a:cs typeface="Calibri"/>
              </a:rPr>
              <a:t>dönemde</a:t>
            </a:r>
            <a:r>
              <a:rPr sz="2800" spc="-75" dirty="0">
                <a:latin typeface="Calibri"/>
                <a:cs typeface="Calibri"/>
              </a:rPr>
              <a:t> </a:t>
            </a:r>
            <a:r>
              <a:rPr sz="2800" dirty="0">
                <a:latin typeface="Calibri"/>
                <a:cs typeface="Calibri"/>
              </a:rPr>
              <a:t>abbasilerde</a:t>
            </a:r>
            <a:r>
              <a:rPr sz="2800" spc="-90" dirty="0">
                <a:latin typeface="Calibri"/>
                <a:cs typeface="Calibri"/>
              </a:rPr>
              <a:t> </a:t>
            </a:r>
            <a:r>
              <a:rPr sz="2800" dirty="0">
                <a:latin typeface="Calibri"/>
                <a:cs typeface="Calibri"/>
              </a:rPr>
              <a:t>çeşitli</a:t>
            </a:r>
            <a:r>
              <a:rPr sz="2800" spc="-95" dirty="0">
                <a:latin typeface="Calibri"/>
                <a:cs typeface="Calibri"/>
              </a:rPr>
              <a:t> </a:t>
            </a:r>
            <a:r>
              <a:rPr sz="2800" dirty="0">
                <a:latin typeface="Calibri"/>
                <a:cs typeface="Calibri"/>
              </a:rPr>
              <a:t>devlet</a:t>
            </a:r>
            <a:r>
              <a:rPr sz="2800" spc="-105" dirty="0">
                <a:latin typeface="Calibri"/>
                <a:cs typeface="Calibri"/>
              </a:rPr>
              <a:t> </a:t>
            </a:r>
            <a:r>
              <a:rPr sz="2800" dirty="0">
                <a:latin typeface="Calibri"/>
                <a:cs typeface="Calibri"/>
              </a:rPr>
              <a:t>kademelerinde</a:t>
            </a:r>
            <a:r>
              <a:rPr sz="2800" spc="-85" dirty="0">
                <a:latin typeface="Calibri"/>
                <a:cs typeface="Calibri"/>
              </a:rPr>
              <a:t> </a:t>
            </a:r>
            <a:r>
              <a:rPr sz="2800" spc="-25" dirty="0">
                <a:latin typeface="Calibri"/>
                <a:cs typeface="Calibri"/>
              </a:rPr>
              <a:t>ve </a:t>
            </a:r>
            <a:r>
              <a:rPr sz="2800" spc="-10" dirty="0">
                <a:latin typeface="Calibri"/>
                <a:cs typeface="Calibri"/>
              </a:rPr>
              <a:t>medreselerde</a:t>
            </a:r>
            <a:r>
              <a:rPr sz="2800" spc="-65" dirty="0">
                <a:latin typeface="Calibri"/>
                <a:cs typeface="Calibri"/>
              </a:rPr>
              <a:t> </a:t>
            </a:r>
            <a:r>
              <a:rPr sz="2800" dirty="0">
                <a:latin typeface="Calibri"/>
                <a:cs typeface="Calibri"/>
              </a:rPr>
              <a:t>görev</a:t>
            </a:r>
            <a:r>
              <a:rPr sz="2800" spc="-90" dirty="0">
                <a:latin typeface="Calibri"/>
                <a:cs typeface="Calibri"/>
              </a:rPr>
              <a:t> </a:t>
            </a:r>
            <a:r>
              <a:rPr sz="2800" dirty="0">
                <a:latin typeface="Calibri"/>
                <a:cs typeface="Calibri"/>
              </a:rPr>
              <a:t>alan</a:t>
            </a:r>
            <a:r>
              <a:rPr sz="2800" spc="-80" dirty="0">
                <a:latin typeface="Calibri"/>
                <a:cs typeface="Calibri"/>
              </a:rPr>
              <a:t> </a:t>
            </a:r>
            <a:r>
              <a:rPr sz="2800" spc="-10" dirty="0">
                <a:latin typeface="Calibri"/>
                <a:cs typeface="Calibri"/>
              </a:rPr>
              <a:t>Türkler</a:t>
            </a:r>
            <a:r>
              <a:rPr sz="2800" spc="-75" dirty="0">
                <a:latin typeface="Calibri"/>
                <a:cs typeface="Calibri"/>
              </a:rPr>
              <a:t> </a:t>
            </a:r>
            <a:r>
              <a:rPr sz="2800" dirty="0">
                <a:latin typeface="Calibri"/>
                <a:cs typeface="Calibri"/>
              </a:rPr>
              <a:t>ile</a:t>
            </a:r>
            <a:r>
              <a:rPr sz="2800" spc="-80" dirty="0">
                <a:latin typeface="Calibri"/>
                <a:cs typeface="Calibri"/>
              </a:rPr>
              <a:t> </a:t>
            </a:r>
            <a:r>
              <a:rPr sz="2800" dirty="0">
                <a:latin typeface="Calibri"/>
                <a:cs typeface="Calibri"/>
              </a:rPr>
              <a:t>o</a:t>
            </a:r>
            <a:r>
              <a:rPr sz="2800" spc="-75" dirty="0">
                <a:latin typeface="Calibri"/>
                <a:cs typeface="Calibri"/>
              </a:rPr>
              <a:t> </a:t>
            </a:r>
            <a:r>
              <a:rPr sz="2800" dirty="0">
                <a:latin typeface="Calibri"/>
                <a:cs typeface="Calibri"/>
              </a:rPr>
              <a:t>dönemde</a:t>
            </a:r>
            <a:r>
              <a:rPr sz="2800" spc="-45" dirty="0">
                <a:latin typeface="Calibri"/>
                <a:cs typeface="Calibri"/>
              </a:rPr>
              <a:t> </a:t>
            </a:r>
            <a:r>
              <a:rPr sz="2800" dirty="0">
                <a:latin typeface="Calibri"/>
                <a:cs typeface="Calibri"/>
              </a:rPr>
              <a:t>kurulmuş</a:t>
            </a:r>
            <a:r>
              <a:rPr sz="2800" spc="-45" dirty="0">
                <a:latin typeface="Calibri"/>
                <a:cs typeface="Calibri"/>
              </a:rPr>
              <a:t> </a:t>
            </a:r>
            <a:r>
              <a:rPr sz="2800" dirty="0">
                <a:latin typeface="Calibri"/>
                <a:cs typeface="Calibri"/>
              </a:rPr>
              <a:t>olan</a:t>
            </a:r>
            <a:r>
              <a:rPr sz="2800" spc="-70" dirty="0">
                <a:latin typeface="Calibri"/>
                <a:cs typeface="Calibri"/>
              </a:rPr>
              <a:t> </a:t>
            </a:r>
            <a:r>
              <a:rPr sz="2800" spc="-20" dirty="0">
                <a:latin typeface="Calibri"/>
                <a:cs typeface="Calibri"/>
              </a:rPr>
              <a:t>Türk</a:t>
            </a:r>
            <a:endParaRPr sz="2800">
              <a:latin typeface="Calibri"/>
              <a:cs typeface="Calibri"/>
            </a:endParaRPr>
          </a:p>
          <a:p>
            <a:pPr marL="12700" marR="575945">
              <a:lnSpc>
                <a:spcPts val="3030"/>
              </a:lnSpc>
            </a:pPr>
            <a:r>
              <a:rPr sz="2800" spc="-10" dirty="0">
                <a:latin typeface="Calibri"/>
                <a:cs typeface="Calibri"/>
              </a:rPr>
              <a:t>devletlerindeki</a:t>
            </a:r>
            <a:r>
              <a:rPr sz="2800" spc="-55" dirty="0">
                <a:latin typeface="Calibri"/>
                <a:cs typeface="Calibri"/>
              </a:rPr>
              <a:t> </a:t>
            </a:r>
            <a:r>
              <a:rPr sz="2800" dirty="0">
                <a:latin typeface="Calibri"/>
                <a:cs typeface="Calibri"/>
              </a:rPr>
              <a:t>bilim</a:t>
            </a:r>
            <a:r>
              <a:rPr sz="2800" spc="-45" dirty="0">
                <a:latin typeface="Calibri"/>
                <a:cs typeface="Calibri"/>
              </a:rPr>
              <a:t> </a:t>
            </a:r>
            <a:r>
              <a:rPr sz="2800" dirty="0">
                <a:latin typeface="Calibri"/>
                <a:cs typeface="Calibri"/>
              </a:rPr>
              <a:t>adamları</a:t>
            </a:r>
            <a:r>
              <a:rPr sz="2800" spc="-60" dirty="0">
                <a:latin typeface="Calibri"/>
                <a:cs typeface="Calibri"/>
              </a:rPr>
              <a:t> </a:t>
            </a:r>
            <a:r>
              <a:rPr sz="2800" dirty="0">
                <a:latin typeface="Calibri"/>
                <a:cs typeface="Calibri"/>
              </a:rPr>
              <a:t>bilimin</a:t>
            </a:r>
            <a:r>
              <a:rPr sz="2800" spc="-35" dirty="0">
                <a:latin typeface="Calibri"/>
                <a:cs typeface="Calibri"/>
              </a:rPr>
              <a:t> </a:t>
            </a:r>
            <a:r>
              <a:rPr sz="2800" dirty="0">
                <a:latin typeface="Calibri"/>
                <a:cs typeface="Calibri"/>
              </a:rPr>
              <a:t>gelişmesine</a:t>
            </a:r>
            <a:r>
              <a:rPr sz="2800" spc="-55" dirty="0">
                <a:latin typeface="Calibri"/>
                <a:cs typeface="Calibri"/>
              </a:rPr>
              <a:t> </a:t>
            </a:r>
            <a:r>
              <a:rPr sz="2800" dirty="0">
                <a:latin typeface="Calibri"/>
                <a:cs typeface="Calibri"/>
              </a:rPr>
              <a:t>önemli</a:t>
            </a:r>
            <a:r>
              <a:rPr sz="2800" spc="-60" dirty="0">
                <a:latin typeface="Calibri"/>
                <a:cs typeface="Calibri"/>
              </a:rPr>
              <a:t> </a:t>
            </a:r>
            <a:r>
              <a:rPr sz="2800" spc="-10" dirty="0">
                <a:latin typeface="Calibri"/>
                <a:cs typeface="Calibri"/>
              </a:rPr>
              <a:t>katkılarda bulunmuşlardır.</a:t>
            </a:r>
            <a:endParaRPr sz="2800">
              <a:latin typeface="Calibri"/>
              <a:cs typeface="Calibri"/>
            </a:endParaRPr>
          </a:p>
        </p:txBody>
      </p:sp>
      <p:pic>
        <p:nvPicPr>
          <p:cNvPr id="4" name="object 4"/>
          <p:cNvPicPr/>
          <p:nvPr/>
        </p:nvPicPr>
        <p:blipFill>
          <a:blip r:embed="rId2" cstate="print"/>
          <a:stretch>
            <a:fillRect/>
          </a:stretch>
        </p:blipFill>
        <p:spPr>
          <a:xfrm>
            <a:off x="4673600" y="678433"/>
            <a:ext cx="5370067" cy="234188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076" y="382270"/>
            <a:ext cx="10360025" cy="3172460"/>
          </a:xfrm>
          <a:prstGeom prst="rect">
            <a:avLst/>
          </a:prstGeom>
        </p:spPr>
        <p:txBody>
          <a:bodyPr vert="horz" wrap="square" lIns="0" tIns="132080" rIns="0" bIns="0" rtlCol="0">
            <a:spAutoFit/>
          </a:bodyPr>
          <a:lstStyle/>
          <a:p>
            <a:pPr marL="240665" marR="6350" indent="-228600" algn="just">
              <a:lnSpc>
                <a:spcPct val="70000"/>
              </a:lnSpc>
              <a:spcBef>
                <a:spcPts val="1040"/>
              </a:spcBef>
              <a:buFont typeface="Arial MT"/>
              <a:buChar char="•"/>
              <a:tabLst>
                <a:tab pos="240665" algn="l"/>
              </a:tabLst>
            </a:pPr>
            <a:r>
              <a:rPr sz="2600" dirty="0">
                <a:latin typeface="Calibri"/>
                <a:cs typeface="Calibri"/>
              </a:rPr>
              <a:t>İslam</a:t>
            </a:r>
            <a:r>
              <a:rPr sz="2600" spc="135" dirty="0">
                <a:latin typeface="Calibri"/>
                <a:cs typeface="Calibri"/>
              </a:rPr>
              <a:t> </a:t>
            </a:r>
            <a:r>
              <a:rPr sz="2600" dirty="0">
                <a:latin typeface="Calibri"/>
                <a:cs typeface="Calibri"/>
              </a:rPr>
              <a:t>Medeniyetinin</a:t>
            </a:r>
            <a:r>
              <a:rPr sz="2600" spc="125" dirty="0">
                <a:latin typeface="Calibri"/>
                <a:cs typeface="Calibri"/>
              </a:rPr>
              <a:t> </a:t>
            </a:r>
            <a:r>
              <a:rPr sz="2600" dirty="0">
                <a:latin typeface="Calibri"/>
                <a:cs typeface="Calibri"/>
              </a:rPr>
              <a:t>oluşturduğu</a:t>
            </a:r>
            <a:r>
              <a:rPr sz="2600" spc="140" dirty="0">
                <a:latin typeface="Calibri"/>
                <a:cs typeface="Calibri"/>
              </a:rPr>
              <a:t> </a:t>
            </a:r>
            <a:r>
              <a:rPr sz="2600" dirty="0">
                <a:latin typeface="Calibri"/>
                <a:cs typeface="Calibri"/>
              </a:rPr>
              <a:t>bu</a:t>
            </a:r>
            <a:r>
              <a:rPr sz="2600" spc="130" dirty="0">
                <a:latin typeface="Calibri"/>
                <a:cs typeface="Calibri"/>
              </a:rPr>
              <a:t> </a:t>
            </a:r>
            <a:r>
              <a:rPr sz="2600" dirty="0">
                <a:latin typeface="Calibri"/>
                <a:cs typeface="Calibri"/>
              </a:rPr>
              <a:t>bilgi</a:t>
            </a:r>
            <a:r>
              <a:rPr sz="2600" spc="140" dirty="0">
                <a:latin typeface="Calibri"/>
                <a:cs typeface="Calibri"/>
              </a:rPr>
              <a:t> </a:t>
            </a:r>
            <a:r>
              <a:rPr sz="2600" dirty="0">
                <a:latin typeface="Calibri"/>
                <a:cs typeface="Calibri"/>
              </a:rPr>
              <a:t>birikim</a:t>
            </a:r>
            <a:r>
              <a:rPr sz="2600" spc="150" dirty="0">
                <a:latin typeface="Calibri"/>
                <a:cs typeface="Calibri"/>
              </a:rPr>
              <a:t> </a:t>
            </a:r>
            <a:r>
              <a:rPr sz="2600" dirty="0">
                <a:latin typeface="Calibri"/>
                <a:cs typeface="Calibri"/>
              </a:rPr>
              <a:t>Endülüs</a:t>
            </a:r>
            <a:r>
              <a:rPr sz="2600" spc="145" dirty="0">
                <a:latin typeface="Calibri"/>
                <a:cs typeface="Calibri"/>
              </a:rPr>
              <a:t> </a:t>
            </a:r>
            <a:r>
              <a:rPr sz="2600" dirty="0">
                <a:latin typeface="Calibri"/>
                <a:cs typeface="Calibri"/>
              </a:rPr>
              <a:t>Emevi</a:t>
            </a:r>
            <a:r>
              <a:rPr sz="2600" spc="120" dirty="0">
                <a:latin typeface="Calibri"/>
                <a:cs typeface="Calibri"/>
              </a:rPr>
              <a:t> </a:t>
            </a:r>
            <a:r>
              <a:rPr sz="2600" dirty="0">
                <a:latin typeface="Calibri"/>
                <a:cs typeface="Calibri"/>
              </a:rPr>
              <a:t>devleti</a:t>
            </a:r>
            <a:r>
              <a:rPr sz="2600" spc="140" dirty="0">
                <a:latin typeface="Calibri"/>
                <a:cs typeface="Calibri"/>
              </a:rPr>
              <a:t> </a:t>
            </a:r>
            <a:r>
              <a:rPr sz="2600" spc="-25" dirty="0">
                <a:latin typeface="Calibri"/>
                <a:cs typeface="Calibri"/>
              </a:rPr>
              <a:t>ve </a:t>
            </a:r>
            <a:r>
              <a:rPr sz="2600" dirty="0">
                <a:latin typeface="Calibri"/>
                <a:cs typeface="Calibri"/>
              </a:rPr>
              <a:t>Osmanlı</a:t>
            </a:r>
            <a:r>
              <a:rPr sz="2600" spc="545" dirty="0">
                <a:latin typeface="Calibri"/>
                <a:cs typeface="Calibri"/>
              </a:rPr>
              <a:t> </a:t>
            </a:r>
            <a:r>
              <a:rPr sz="2600" dirty="0">
                <a:latin typeface="Calibri"/>
                <a:cs typeface="Calibri"/>
              </a:rPr>
              <a:t>İmparatorluğu</a:t>
            </a:r>
            <a:r>
              <a:rPr sz="2600" spc="560" dirty="0">
                <a:latin typeface="Calibri"/>
                <a:cs typeface="Calibri"/>
              </a:rPr>
              <a:t> </a:t>
            </a:r>
            <a:r>
              <a:rPr sz="2600" dirty="0">
                <a:latin typeface="Calibri"/>
                <a:cs typeface="Calibri"/>
              </a:rPr>
              <a:t>aracılığı</a:t>
            </a:r>
            <a:r>
              <a:rPr sz="2600" spc="555" dirty="0">
                <a:latin typeface="Calibri"/>
                <a:cs typeface="Calibri"/>
              </a:rPr>
              <a:t> </a:t>
            </a:r>
            <a:r>
              <a:rPr sz="2600" dirty="0">
                <a:latin typeface="Calibri"/>
                <a:cs typeface="Calibri"/>
              </a:rPr>
              <a:t>ile</a:t>
            </a:r>
            <a:r>
              <a:rPr sz="2600" spc="560" dirty="0">
                <a:latin typeface="Calibri"/>
                <a:cs typeface="Calibri"/>
              </a:rPr>
              <a:t> </a:t>
            </a:r>
            <a:r>
              <a:rPr sz="2600" dirty="0">
                <a:latin typeface="Calibri"/>
                <a:cs typeface="Calibri"/>
              </a:rPr>
              <a:t>Avrupaya</a:t>
            </a:r>
            <a:r>
              <a:rPr sz="2600" spc="560" dirty="0">
                <a:latin typeface="Calibri"/>
                <a:cs typeface="Calibri"/>
              </a:rPr>
              <a:t> </a:t>
            </a:r>
            <a:r>
              <a:rPr sz="2600" dirty="0">
                <a:latin typeface="Calibri"/>
                <a:cs typeface="Calibri"/>
              </a:rPr>
              <a:t>taşınarak</a:t>
            </a:r>
            <a:r>
              <a:rPr sz="2600" spc="555" dirty="0">
                <a:latin typeface="Calibri"/>
                <a:cs typeface="Calibri"/>
              </a:rPr>
              <a:t> </a:t>
            </a:r>
            <a:r>
              <a:rPr sz="2600" dirty="0">
                <a:latin typeface="Calibri"/>
                <a:cs typeface="Calibri"/>
              </a:rPr>
              <a:t>1600’lü</a:t>
            </a:r>
            <a:r>
              <a:rPr sz="2600" spc="555" dirty="0">
                <a:latin typeface="Calibri"/>
                <a:cs typeface="Calibri"/>
              </a:rPr>
              <a:t> </a:t>
            </a:r>
            <a:r>
              <a:rPr sz="2600" spc="-10" dirty="0">
                <a:latin typeface="Calibri"/>
                <a:cs typeface="Calibri"/>
              </a:rPr>
              <a:t>yıllardan </a:t>
            </a:r>
            <a:r>
              <a:rPr sz="2600" dirty="0">
                <a:latin typeface="Calibri"/>
                <a:cs typeface="Calibri"/>
              </a:rPr>
              <a:t>sonra</a:t>
            </a:r>
            <a:r>
              <a:rPr sz="2600" spc="145" dirty="0">
                <a:latin typeface="Calibri"/>
                <a:cs typeface="Calibri"/>
              </a:rPr>
              <a:t>  </a:t>
            </a:r>
            <a:r>
              <a:rPr sz="2600" dirty="0">
                <a:latin typeface="Calibri"/>
                <a:cs typeface="Calibri"/>
              </a:rPr>
              <a:t>Tıbbi</a:t>
            </a:r>
            <a:r>
              <a:rPr sz="2600" spc="155" dirty="0">
                <a:latin typeface="Calibri"/>
                <a:cs typeface="Calibri"/>
              </a:rPr>
              <a:t>  </a:t>
            </a:r>
            <a:r>
              <a:rPr sz="2600" dirty="0">
                <a:latin typeface="Calibri"/>
                <a:cs typeface="Calibri"/>
              </a:rPr>
              <a:t>Kimya</a:t>
            </a:r>
            <a:r>
              <a:rPr sz="2600" spc="155" dirty="0">
                <a:latin typeface="Calibri"/>
                <a:cs typeface="Calibri"/>
              </a:rPr>
              <a:t>  </a:t>
            </a:r>
            <a:r>
              <a:rPr sz="2600" dirty="0">
                <a:latin typeface="Calibri"/>
                <a:cs typeface="Calibri"/>
              </a:rPr>
              <a:t>çağından</a:t>
            </a:r>
            <a:r>
              <a:rPr sz="2600" spc="155" dirty="0">
                <a:latin typeface="Calibri"/>
                <a:cs typeface="Calibri"/>
              </a:rPr>
              <a:t>  </a:t>
            </a:r>
            <a:r>
              <a:rPr sz="2600" dirty="0">
                <a:latin typeface="Calibri"/>
                <a:cs typeface="Calibri"/>
              </a:rPr>
              <a:t>filojistik</a:t>
            </a:r>
            <a:r>
              <a:rPr sz="2600" spc="160" dirty="0">
                <a:latin typeface="Calibri"/>
                <a:cs typeface="Calibri"/>
              </a:rPr>
              <a:t>  </a:t>
            </a:r>
            <a:r>
              <a:rPr sz="2600" dirty="0">
                <a:latin typeface="Calibri"/>
                <a:cs typeface="Calibri"/>
              </a:rPr>
              <a:t>kimya</a:t>
            </a:r>
            <a:r>
              <a:rPr sz="2600" spc="155" dirty="0">
                <a:latin typeface="Calibri"/>
                <a:cs typeface="Calibri"/>
              </a:rPr>
              <a:t>  </a:t>
            </a:r>
            <a:r>
              <a:rPr sz="2600" dirty="0">
                <a:latin typeface="Calibri"/>
                <a:cs typeface="Calibri"/>
              </a:rPr>
              <a:t>dönemine,</a:t>
            </a:r>
            <a:r>
              <a:rPr sz="2600" spc="145" dirty="0">
                <a:latin typeface="Calibri"/>
                <a:cs typeface="Calibri"/>
              </a:rPr>
              <a:t>  </a:t>
            </a:r>
            <a:r>
              <a:rPr sz="2600" dirty="0">
                <a:latin typeface="Calibri"/>
                <a:cs typeface="Calibri"/>
              </a:rPr>
              <a:t>sonrasında</a:t>
            </a:r>
            <a:r>
              <a:rPr sz="2600" spc="150" dirty="0">
                <a:latin typeface="Calibri"/>
                <a:cs typeface="Calibri"/>
              </a:rPr>
              <a:t>  </a:t>
            </a:r>
            <a:r>
              <a:rPr sz="2600" spc="-25" dirty="0">
                <a:latin typeface="Calibri"/>
                <a:cs typeface="Calibri"/>
              </a:rPr>
              <a:t>ise </a:t>
            </a:r>
            <a:r>
              <a:rPr sz="2600" dirty="0">
                <a:latin typeface="Calibri"/>
                <a:cs typeface="Calibri"/>
              </a:rPr>
              <a:t>Deneysel</a:t>
            </a:r>
            <a:r>
              <a:rPr sz="2600" spc="-95" dirty="0">
                <a:latin typeface="Calibri"/>
                <a:cs typeface="Calibri"/>
              </a:rPr>
              <a:t> </a:t>
            </a:r>
            <a:r>
              <a:rPr sz="2600" dirty="0">
                <a:latin typeface="Calibri"/>
                <a:cs typeface="Calibri"/>
              </a:rPr>
              <a:t>Kimya</a:t>
            </a:r>
            <a:r>
              <a:rPr sz="2600" spc="-75" dirty="0">
                <a:latin typeface="Calibri"/>
                <a:cs typeface="Calibri"/>
              </a:rPr>
              <a:t> </a:t>
            </a:r>
            <a:r>
              <a:rPr sz="2600" dirty="0">
                <a:latin typeface="Calibri"/>
                <a:cs typeface="Calibri"/>
              </a:rPr>
              <a:t>Dönemine</a:t>
            </a:r>
            <a:r>
              <a:rPr sz="2600" spc="-95" dirty="0">
                <a:latin typeface="Calibri"/>
                <a:cs typeface="Calibri"/>
              </a:rPr>
              <a:t> </a:t>
            </a:r>
            <a:r>
              <a:rPr sz="2600" dirty="0">
                <a:latin typeface="Calibri"/>
                <a:cs typeface="Calibri"/>
              </a:rPr>
              <a:t>geçiş</a:t>
            </a:r>
            <a:r>
              <a:rPr sz="2600" spc="-65" dirty="0">
                <a:latin typeface="Calibri"/>
                <a:cs typeface="Calibri"/>
              </a:rPr>
              <a:t> </a:t>
            </a:r>
            <a:r>
              <a:rPr sz="2600" spc="-10" dirty="0">
                <a:latin typeface="Calibri"/>
                <a:cs typeface="Calibri"/>
              </a:rPr>
              <a:t>görülmektedir.</a:t>
            </a:r>
            <a:endParaRPr sz="2600">
              <a:latin typeface="Calibri"/>
              <a:cs typeface="Calibri"/>
            </a:endParaRPr>
          </a:p>
          <a:p>
            <a:pPr>
              <a:lnSpc>
                <a:spcPct val="100000"/>
              </a:lnSpc>
              <a:spcBef>
                <a:spcPts val="1005"/>
              </a:spcBef>
              <a:buFont typeface="Arial MT"/>
              <a:buChar char="•"/>
            </a:pPr>
            <a:endParaRPr sz="2600">
              <a:latin typeface="Calibri"/>
              <a:cs typeface="Calibri"/>
            </a:endParaRPr>
          </a:p>
          <a:p>
            <a:pPr marL="240665" marR="5080" indent="-228600" algn="just">
              <a:lnSpc>
                <a:spcPct val="70000"/>
              </a:lnSpc>
              <a:buFont typeface="Arial MT"/>
              <a:buChar char="•"/>
              <a:tabLst>
                <a:tab pos="240665" algn="l"/>
              </a:tabLst>
            </a:pPr>
            <a:r>
              <a:rPr sz="2600" dirty="0">
                <a:latin typeface="Calibri"/>
                <a:cs typeface="Calibri"/>
              </a:rPr>
              <a:t>Bilimde</a:t>
            </a:r>
            <a:r>
              <a:rPr sz="2600" spc="225" dirty="0">
                <a:latin typeface="Calibri"/>
                <a:cs typeface="Calibri"/>
              </a:rPr>
              <a:t> </a:t>
            </a:r>
            <a:r>
              <a:rPr sz="2600" dirty="0">
                <a:latin typeface="Calibri"/>
                <a:cs typeface="Calibri"/>
              </a:rPr>
              <a:t>Avrupa</a:t>
            </a:r>
            <a:r>
              <a:rPr sz="2600" spc="220" dirty="0">
                <a:latin typeface="Calibri"/>
                <a:cs typeface="Calibri"/>
              </a:rPr>
              <a:t> </a:t>
            </a:r>
            <a:r>
              <a:rPr sz="2600" dirty="0">
                <a:latin typeface="Calibri"/>
                <a:cs typeface="Calibri"/>
              </a:rPr>
              <a:t>döneminin</a:t>
            </a:r>
            <a:r>
              <a:rPr sz="2600" spc="210" dirty="0">
                <a:latin typeface="Calibri"/>
                <a:cs typeface="Calibri"/>
              </a:rPr>
              <a:t> </a:t>
            </a:r>
            <a:r>
              <a:rPr sz="2600" dirty="0">
                <a:latin typeface="Calibri"/>
                <a:cs typeface="Calibri"/>
              </a:rPr>
              <a:t>başlamasında</a:t>
            </a:r>
            <a:r>
              <a:rPr sz="2600" spc="220" dirty="0">
                <a:latin typeface="Calibri"/>
                <a:cs typeface="Calibri"/>
              </a:rPr>
              <a:t> </a:t>
            </a:r>
            <a:r>
              <a:rPr sz="2600" dirty="0">
                <a:latin typeface="Calibri"/>
                <a:cs typeface="Calibri"/>
              </a:rPr>
              <a:t>islam</a:t>
            </a:r>
            <a:r>
              <a:rPr sz="2600" spc="229" dirty="0">
                <a:latin typeface="Calibri"/>
                <a:cs typeface="Calibri"/>
              </a:rPr>
              <a:t> </a:t>
            </a:r>
            <a:r>
              <a:rPr sz="2600" dirty="0">
                <a:latin typeface="Calibri"/>
                <a:cs typeface="Calibri"/>
              </a:rPr>
              <a:t>medeniyetinin</a:t>
            </a:r>
            <a:r>
              <a:rPr sz="2600" spc="215" dirty="0">
                <a:latin typeface="Calibri"/>
                <a:cs typeface="Calibri"/>
              </a:rPr>
              <a:t> </a:t>
            </a:r>
            <a:r>
              <a:rPr sz="2600" dirty="0">
                <a:latin typeface="Calibri"/>
                <a:cs typeface="Calibri"/>
              </a:rPr>
              <a:t>birikimi</a:t>
            </a:r>
            <a:r>
              <a:rPr sz="2600" spc="225" dirty="0">
                <a:latin typeface="Calibri"/>
                <a:cs typeface="Calibri"/>
              </a:rPr>
              <a:t> </a:t>
            </a:r>
            <a:r>
              <a:rPr sz="2600" spc="-25" dirty="0">
                <a:latin typeface="Calibri"/>
                <a:cs typeface="Calibri"/>
              </a:rPr>
              <a:t>çok </a:t>
            </a:r>
            <a:r>
              <a:rPr sz="2600" dirty="0">
                <a:latin typeface="Calibri"/>
                <a:cs typeface="Calibri"/>
              </a:rPr>
              <a:t>önemlidir.</a:t>
            </a:r>
            <a:r>
              <a:rPr sz="2600" spc="320" dirty="0">
                <a:latin typeface="Calibri"/>
                <a:cs typeface="Calibri"/>
              </a:rPr>
              <a:t> </a:t>
            </a:r>
            <a:r>
              <a:rPr sz="2600" dirty="0">
                <a:latin typeface="Calibri"/>
                <a:cs typeface="Calibri"/>
              </a:rPr>
              <a:t>Hatta</a:t>
            </a:r>
            <a:r>
              <a:rPr sz="2600" spc="320" dirty="0">
                <a:latin typeface="Calibri"/>
                <a:cs typeface="Calibri"/>
              </a:rPr>
              <a:t> </a:t>
            </a:r>
            <a:r>
              <a:rPr sz="2600" spc="-10" dirty="0">
                <a:latin typeface="Calibri"/>
                <a:cs typeface="Calibri"/>
              </a:rPr>
              <a:t>1600-</a:t>
            </a:r>
            <a:r>
              <a:rPr sz="2600" dirty="0">
                <a:latin typeface="Calibri"/>
                <a:cs typeface="Calibri"/>
              </a:rPr>
              <a:t>1800</a:t>
            </a:r>
            <a:r>
              <a:rPr sz="2600" spc="325" dirty="0">
                <a:latin typeface="Calibri"/>
                <a:cs typeface="Calibri"/>
              </a:rPr>
              <a:t> </a:t>
            </a:r>
            <a:r>
              <a:rPr sz="2600" dirty="0">
                <a:latin typeface="Calibri"/>
                <a:cs typeface="Calibri"/>
              </a:rPr>
              <a:t>yılları</a:t>
            </a:r>
            <a:r>
              <a:rPr sz="2600" spc="320" dirty="0">
                <a:latin typeface="Calibri"/>
                <a:cs typeface="Calibri"/>
              </a:rPr>
              <a:t> </a:t>
            </a:r>
            <a:r>
              <a:rPr sz="2600" dirty="0">
                <a:latin typeface="Calibri"/>
                <a:cs typeface="Calibri"/>
              </a:rPr>
              <a:t>arasında</a:t>
            </a:r>
            <a:r>
              <a:rPr sz="2600" spc="320" dirty="0">
                <a:latin typeface="Calibri"/>
                <a:cs typeface="Calibri"/>
              </a:rPr>
              <a:t> </a:t>
            </a:r>
            <a:r>
              <a:rPr sz="2600" dirty="0">
                <a:latin typeface="Calibri"/>
                <a:cs typeface="Calibri"/>
              </a:rPr>
              <a:t>bilim</a:t>
            </a:r>
            <a:r>
              <a:rPr sz="2600" spc="320" dirty="0">
                <a:latin typeface="Calibri"/>
                <a:cs typeface="Calibri"/>
              </a:rPr>
              <a:t> </a:t>
            </a:r>
            <a:r>
              <a:rPr sz="2600" dirty="0">
                <a:latin typeface="Calibri"/>
                <a:cs typeface="Calibri"/>
              </a:rPr>
              <a:t>adına</a:t>
            </a:r>
            <a:r>
              <a:rPr sz="2600" spc="310" dirty="0">
                <a:latin typeface="Calibri"/>
                <a:cs typeface="Calibri"/>
              </a:rPr>
              <a:t> </a:t>
            </a:r>
            <a:r>
              <a:rPr sz="2600" dirty="0">
                <a:latin typeface="Calibri"/>
                <a:cs typeface="Calibri"/>
              </a:rPr>
              <a:t>ilk</a:t>
            </a:r>
            <a:r>
              <a:rPr sz="2600" spc="325" dirty="0">
                <a:latin typeface="Calibri"/>
                <a:cs typeface="Calibri"/>
              </a:rPr>
              <a:t> </a:t>
            </a:r>
            <a:r>
              <a:rPr sz="2600" dirty="0">
                <a:latin typeface="Calibri"/>
                <a:cs typeface="Calibri"/>
              </a:rPr>
              <a:t>kez</a:t>
            </a:r>
            <a:r>
              <a:rPr sz="2600" spc="330" dirty="0">
                <a:latin typeface="Calibri"/>
                <a:cs typeface="Calibri"/>
              </a:rPr>
              <a:t> </a:t>
            </a:r>
            <a:r>
              <a:rPr sz="2600" spc="-10" dirty="0">
                <a:latin typeface="Calibri"/>
                <a:cs typeface="Calibri"/>
              </a:rPr>
              <a:t>bulunduğu </a:t>
            </a:r>
            <a:r>
              <a:rPr sz="2600" dirty="0">
                <a:latin typeface="Calibri"/>
                <a:cs typeface="Calibri"/>
              </a:rPr>
              <a:t>ifade</a:t>
            </a:r>
            <a:r>
              <a:rPr sz="2600" spc="285" dirty="0">
                <a:latin typeface="Calibri"/>
                <a:cs typeface="Calibri"/>
              </a:rPr>
              <a:t> </a:t>
            </a:r>
            <a:r>
              <a:rPr sz="2600" dirty="0">
                <a:latin typeface="Calibri"/>
                <a:cs typeface="Calibri"/>
              </a:rPr>
              <a:t>edilen</a:t>
            </a:r>
            <a:r>
              <a:rPr sz="2600" spc="285" dirty="0">
                <a:latin typeface="Calibri"/>
                <a:cs typeface="Calibri"/>
              </a:rPr>
              <a:t> </a:t>
            </a:r>
            <a:r>
              <a:rPr sz="2600" dirty="0">
                <a:latin typeface="Calibri"/>
                <a:cs typeface="Calibri"/>
              </a:rPr>
              <a:t>bir</a:t>
            </a:r>
            <a:r>
              <a:rPr sz="2600" spc="285" dirty="0">
                <a:latin typeface="Calibri"/>
                <a:cs typeface="Calibri"/>
              </a:rPr>
              <a:t> </a:t>
            </a:r>
            <a:r>
              <a:rPr sz="2600" dirty="0">
                <a:latin typeface="Calibri"/>
                <a:cs typeface="Calibri"/>
              </a:rPr>
              <a:t>çok</a:t>
            </a:r>
            <a:r>
              <a:rPr sz="2600" spc="280" dirty="0">
                <a:latin typeface="Calibri"/>
                <a:cs typeface="Calibri"/>
              </a:rPr>
              <a:t> </a:t>
            </a:r>
            <a:r>
              <a:rPr sz="2600" dirty="0">
                <a:latin typeface="Calibri"/>
                <a:cs typeface="Calibri"/>
              </a:rPr>
              <a:t>yenilik</a:t>
            </a:r>
            <a:r>
              <a:rPr sz="2600" spc="290" dirty="0">
                <a:latin typeface="Calibri"/>
                <a:cs typeface="Calibri"/>
              </a:rPr>
              <a:t> </a:t>
            </a:r>
            <a:r>
              <a:rPr sz="2600" dirty="0">
                <a:latin typeface="Calibri"/>
                <a:cs typeface="Calibri"/>
              </a:rPr>
              <a:t>aslında</a:t>
            </a:r>
            <a:r>
              <a:rPr sz="2600" spc="280" dirty="0">
                <a:latin typeface="Calibri"/>
                <a:cs typeface="Calibri"/>
              </a:rPr>
              <a:t> </a:t>
            </a:r>
            <a:r>
              <a:rPr sz="2600" dirty="0">
                <a:latin typeface="Calibri"/>
                <a:cs typeface="Calibri"/>
              </a:rPr>
              <a:t>yüzlerce</a:t>
            </a:r>
            <a:r>
              <a:rPr sz="2600" spc="275" dirty="0">
                <a:latin typeface="Calibri"/>
                <a:cs typeface="Calibri"/>
              </a:rPr>
              <a:t> </a:t>
            </a:r>
            <a:r>
              <a:rPr sz="2600" dirty="0">
                <a:latin typeface="Calibri"/>
                <a:cs typeface="Calibri"/>
              </a:rPr>
              <a:t>yıl</a:t>
            </a:r>
            <a:r>
              <a:rPr sz="2600" spc="285" dirty="0">
                <a:latin typeface="Calibri"/>
                <a:cs typeface="Calibri"/>
              </a:rPr>
              <a:t> </a:t>
            </a:r>
            <a:r>
              <a:rPr sz="2600" dirty="0">
                <a:latin typeface="Calibri"/>
                <a:cs typeface="Calibri"/>
              </a:rPr>
              <a:t>önce</a:t>
            </a:r>
            <a:r>
              <a:rPr sz="2600" spc="280" dirty="0">
                <a:latin typeface="Calibri"/>
                <a:cs typeface="Calibri"/>
              </a:rPr>
              <a:t> </a:t>
            </a:r>
            <a:r>
              <a:rPr sz="2600" dirty="0">
                <a:latin typeface="Calibri"/>
                <a:cs typeface="Calibri"/>
              </a:rPr>
              <a:t>islam</a:t>
            </a:r>
            <a:r>
              <a:rPr sz="2600" spc="280" dirty="0">
                <a:latin typeface="Calibri"/>
                <a:cs typeface="Calibri"/>
              </a:rPr>
              <a:t> </a:t>
            </a:r>
            <a:r>
              <a:rPr sz="2600" dirty="0">
                <a:latin typeface="Calibri"/>
                <a:cs typeface="Calibri"/>
              </a:rPr>
              <a:t>alimlerinin</a:t>
            </a:r>
            <a:r>
              <a:rPr sz="2600" spc="305" dirty="0">
                <a:latin typeface="Calibri"/>
                <a:cs typeface="Calibri"/>
              </a:rPr>
              <a:t> </a:t>
            </a:r>
            <a:r>
              <a:rPr sz="2600" spc="-25" dirty="0">
                <a:latin typeface="Calibri"/>
                <a:cs typeface="Calibri"/>
              </a:rPr>
              <a:t>öne </a:t>
            </a:r>
            <a:r>
              <a:rPr sz="2600" dirty="0">
                <a:latin typeface="Calibri"/>
                <a:cs typeface="Calibri"/>
              </a:rPr>
              <a:t>sürdüğü</a:t>
            </a:r>
            <a:r>
              <a:rPr sz="2600" spc="370" dirty="0">
                <a:latin typeface="Calibri"/>
                <a:cs typeface="Calibri"/>
              </a:rPr>
              <a:t> </a:t>
            </a:r>
            <a:r>
              <a:rPr sz="2600" dirty="0">
                <a:latin typeface="Calibri"/>
                <a:cs typeface="Calibri"/>
              </a:rPr>
              <a:t>bilgilerin</a:t>
            </a:r>
            <a:r>
              <a:rPr sz="2600" spc="380" dirty="0">
                <a:latin typeface="Calibri"/>
                <a:cs typeface="Calibri"/>
              </a:rPr>
              <a:t> </a:t>
            </a:r>
            <a:r>
              <a:rPr sz="2600" dirty="0">
                <a:latin typeface="Calibri"/>
                <a:cs typeface="Calibri"/>
              </a:rPr>
              <a:t>modifiye</a:t>
            </a:r>
            <a:r>
              <a:rPr sz="2600" spc="375" dirty="0">
                <a:latin typeface="Calibri"/>
                <a:cs typeface="Calibri"/>
              </a:rPr>
              <a:t> </a:t>
            </a:r>
            <a:r>
              <a:rPr sz="2600" dirty="0">
                <a:latin typeface="Calibri"/>
                <a:cs typeface="Calibri"/>
              </a:rPr>
              <a:t>edilmesiyle</a:t>
            </a:r>
            <a:r>
              <a:rPr sz="2600" spc="360" dirty="0">
                <a:latin typeface="Calibri"/>
                <a:cs typeface="Calibri"/>
              </a:rPr>
              <a:t> </a:t>
            </a:r>
            <a:r>
              <a:rPr sz="2600" dirty="0">
                <a:latin typeface="Calibri"/>
                <a:cs typeface="Calibri"/>
              </a:rPr>
              <a:t>veya</a:t>
            </a:r>
            <a:r>
              <a:rPr sz="2600" spc="390" dirty="0">
                <a:latin typeface="Calibri"/>
                <a:cs typeface="Calibri"/>
              </a:rPr>
              <a:t> </a:t>
            </a:r>
            <a:r>
              <a:rPr sz="2600" dirty="0">
                <a:latin typeface="Calibri"/>
                <a:cs typeface="Calibri"/>
              </a:rPr>
              <a:t>bu</a:t>
            </a:r>
            <a:r>
              <a:rPr sz="2600" spc="385" dirty="0">
                <a:latin typeface="Calibri"/>
                <a:cs typeface="Calibri"/>
              </a:rPr>
              <a:t> </a:t>
            </a:r>
            <a:r>
              <a:rPr sz="2600" dirty="0">
                <a:latin typeface="Calibri"/>
                <a:cs typeface="Calibri"/>
              </a:rPr>
              <a:t>bilgilerin</a:t>
            </a:r>
            <a:r>
              <a:rPr sz="2600" spc="380" dirty="0">
                <a:latin typeface="Calibri"/>
                <a:cs typeface="Calibri"/>
              </a:rPr>
              <a:t> </a:t>
            </a:r>
            <a:r>
              <a:rPr sz="2600" dirty="0">
                <a:latin typeface="Calibri"/>
                <a:cs typeface="Calibri"/>
              </a:rPr>
              <a:t>geliştirilmesi</a:t>
            </a:r>
            <a:r>
              <a:rPr sz="2600" spc="380" dirty="0">
                <a:latin typeface="Calibri"/>
                <a:cs typeface="Calibri"/>
              </a:rPr>
              <a:t> </a:t>
            </a:r>
            <a:r>
              <a:rPr sz="2600" spc="-25" dirty="0">
                <a:latin typeface="Calibri"/>
                <a:cs typeface="Calibri"/>
              </a:rPr>
              <a:t>ile </a:t>
            </a:r>
            <a:r>
              <a:rPr sz="2600" dirty="0">
                <a:latin typeface="Calibri"/>
                <a:cs typeface="Calibri"/>
              </a:rPr>
              <a:t>elde</a:t>
            </a:r>
            <a:r>
              <a:rPr sz="2600" spc="-35" dirty="0">
                <a:latin typeface="Calibri"/>
                <a:cs typeface="Calibri"/>
              </a:rPr>
              <a:t> </a:t>
            </a:r>
            <a:r>
              <a:rPr sz="2600" dirty="0">
                <a:latin typeface="Calibri"/>
                <a:cs typeface="Calibri"/>
              </a:rPr>
              <a:t>edildiği</a:t>
            </a:r>
            <a:r>
              <a:rPr sz="2600" spc="-15" dirty="0">
                <a:latin typeface="Calibri"/>
                <a:cs typeface="Calibri"/>
              </a:rPr>
              <a:t> </a:t>
            </a:r>
            <a:r>
              <a:rPr sz="2600" spc="-10" dirty="0">
                <a:latin typeface="Calibri"/>
                <a:cs typeface="Calibri"/>
              </a:rPr>
              <a:t>görülmektedir.</a:t>
            </a:r>
            <a:endParaRPr sz="2600">
              <a:latin typeface="Calibri"/>
              <a:cs typeface="Calibri"/>
            </a:endParaRPr>
          </a:p>
        </p:txBody>
      </p:sp>
      <p:pic>
        <p:nvPicPr>
          <p:cNvPr id="3" name="object 3"/>
          <p:cNvPicPr/>
          <p:nvPr/>
        </p:nvPicPr>
        <p:blipFill>
          <a:blip r:embed="rId2" cstate="print"/>
          <a:stretch>
            <a:fillRect/>
          </a:stretch>
        </p:blipFill>
        <p:spPr>
          <a:xfrm>
            <a:off x="3265042" y="3699167"/>
            <a:ext cx="6681978" cy="2757043"/>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8697" y="429895"/>
            <a:ext cx="1452880" cy="696595"/>
          </a:xfrm>
          <a:prstGeom prst="rect">
            <a:avLst/>
          </a:prstGeom>
        </p:spPr>
        <p:txBody>
          <a:bodyPr vert="horz" wrap="square" lIns="0" tIns="13335" rIns="0" bIns="0" rtlCol="0">
            <a:spAutoFit/>
          </a:bodyPr>
          <a:lstStyle/>
          <a:p>
            <a:pPr marL="12700">
              <a:lnSpc>
                <a:spcPct val="100000"/>
              </a:lnSpc>
              <a:spcBef>
                <a:spcPts val="105"/>
              </a:spcBef>
            </a:pPr>
            <a:r>
              <a:rPr spc="-10" dirty="0"/>
              <a:t>BİLİM;</a:t>
            </a:r>
          </a:p>
        </p:txBody>
      </p:sp>
      <p:sp>
        <p:nvSpPr>
          <p:cNvPr id="3" name="object 3"/>
          <p:cNvSpPr txBox="1"/>
          <p:nvPr/>
        </p:nvSpPr>
        <p:spPr>
          <a:xfrm>
            <a:off x="466750" y="1793493"/>
            <a:ext cx="2287270" cy="3649979"/>
          </a:xfrm>
          <a:prstGeom prst="rect">
            <a:avLst/>
          </a:prstGeom>
        </p:spPr>
        <p:txBody>
          <a:bodyPr vert="horz" wrap="square" lIns="0" tIns="60960" rIns="0" bIns="0" rtlCol="0">
            <a:spAutoFit/>
          </a:bodyPr>
          <a:lstStyle/>
          <a:p>
            <a:pPr marL="240029" marR="5080" indent="-227329">
              <a:lnSpc>
                <a:spcPts val="3020"/>
              </a:lnSpc>
              <a:spcBef>
                <a:spcPts val="480"/>
              </a:spcBef>
              <a:buFont typeface="Arial MT"/>
              <a:buChar char="•"/>
              <a:tabLst>
                <a:tab pos="241300" algn="l"/>
              </a:tabLst>
            </a:pPr>
            <a:r>
              <a:rPr sz="2800" b="1" spc="-10" dirty="0">
                <a:latin typeface="Calibri"/>
                <a:cs typeface="Calibri"/>
              </a:rPr>
              <a:t>Hangi 	</a:t>
            </a:r>
            <a:r>
              <a:rPr sz="2800" b="1" spc="-35" dirty="0">
                <a:latin typeface="Calibri"/>
                <a:cs typeface="Calibri"/>
              </a:rPr>
              <a:t>Toplumlardan 	</a:t>
            </a:r>
            <a:r>
              <a:rPr sz="2800" b="1" spc="-10" dirty="0">
                <a:latin typeface="Calibri"/>
                <a:cs typeface="Calibri"/>
              </a:rPr>
              <a:t>Çıkar?</a:t>
            </a:r>
            <a:endParaRPr sz="2800">
              <a:latin typeface="Calibri"/>
              <a:cs typeface="Calibri"/>
            </a:endParaRPr>
          </a:p>
          <a:p>
            <a:pPr>
              <a:lnSpc>
                <a:spcPct val="100000"/>
              </a:lnSpc>
              <a:spcBef>
                <a:spcPts val="1240"/>
              </a:spcBef>
              <a:buFont typeface="Arial MT"/>
              <a:buChar char="•"/>
            </a:pPr>
            <a:endParaRPr sz="2800">
              <a:latin typeface="Calibri"/>
              <a:cs typeface="Calibri"/>
            </a:endParaRPr>
          </a:p>
          <a:p>
            <a:pPr marL="240029" indent="-227329">
              <a:lnSpc>
                <a:spcPct val="100000"/>
              </a:lnSpc>
              <a:buFont typeface="Arial MT"/>
              <a:buChar char="•"/>
              <a:tabLst>
                <a:tab pos="240029" algn="l"/>
              </a:tabLst>
            </a:pPr>
            <a:r>
              <a:rPr sz="2800" b="1" dirty="0">
                <a:latin typeface="Calibri"/>
                <a:cs typeface="Calibri"/>
              </a:rPr>
              <a:t>Ne</a:t>
            </a:r>
            <a:r>
              <a:rPr sz="2800" b="1" spc="-30" dirty="0">
                <a:latin typeface="Calibri"/>
                <a:cs typeface="Calibri"/>
              </a:rPr>
              <a:t> </a:t>
            </a:r>
            <a:r>
              <a:rPr sz="2800" b="1" dirty="0">
                <a:latin typeface="Calibri"/>
                <a:cs typeface="Calibri"/>
              </a:rPr>
              <a:t>işe</a:t>
            </a:r>
            <a:r>
              <a:rPr sz="2800" b="1" spc="-35" dirty="0">
                <a:latin typeface="Calibri"/>
                <a:cs typeface="Calibri"/>
              </a:rPr>
              <a:t> </a:t>
            </a:r>
            <a:r>
              <a:rPr sz="2800" b="1" spc="-10" dirty="0">
                <a:latin typeface="Calibri"/>
                <a:cs typeface="Calibri"/>
              </a:rPr>
              <a:t>yarar?</a:t>
            </a:r>
            <a:endParaRPr sz="2800">
              <a:latin typeface="Calibri"/>
              <a:cs typeface="Calibri"/>
            </a:endParaRPr>
          </a:p>
          <a:p>
            <a:pPr>
              <a:lnSpc>
                <a:spcPct val="100000"/>
              </a:lnSpc>
              <a:spcBef>
                <a:spcPts val="1275"/>
              </a:spcBef>
              <a:buFont typeface="Arial MT"/>
              <a:buChar char="•"/>
            </a:pPr>
            <a:endParaRPr sz="2800">
              <a:latin typeface="Calibri"/>
              <a:cs typeface="Calibri"/>
            </a:endParaRPr>
          </a:p>
          <a:p>
            <a:pPr marL="240029" indent="-227329">
              <a:lnSpc>
                <a:spcPts val="3190"/>
              </a:lnSpc>
              <a:buFont typeface="Arial MT"/>
              <a:buChar char="•"/>
              <a:tabLst>
                <a:tab pos="240029" algn="l"/>
              </a:tabLst>
            </a:pPr>
            <a:r>
              <a:rPr sz="2800" b="1" dirty="0">
                <a:latin typeface="Calibri"/>
                <a:cs typeface="Calibri"/>
              </a:rPr>
              <a:t>Biz</a:t>
            </a:r>
            <a:r>
              <a:rPr sz="2800" b="1" spc="-45" dirty="0">
                <a:latin typeface="Calibri"/>
                <a:cs typeface="Calibri"/>
              </a:rPr>
              <a:t> </a:t>
            </a:r>
            <a:r>
              <a:rPr sz="2800" b="1" spc="-25" dirty="0">
                <a:latin typeface="Calibri"/>
                <a:cs typeface="Calibri"/>
              </a:rPr>
              <a:t>ne</a:t>
            </a:r>
            <a:endParaRPr sz="2800">
              <a:latin typeface="Calibri"/>
              <a:cs typeface="Calibri"/>
            </a:endParaRPr>
          </a:p>
          <a:p>
            <a:pPr marL="241300">
              <a:lnSpc>
                <a:spcPts val="3190"/>
              </a:lnSpc>
            </a:pPr>
            <a:r>
              <a:rPr sz="2800" b="1" spc="-10" dirty="0">
                <a:latin typeface="Calibri"/>
                <a:cs typeface="Calibri"/>
              </a:rPr>
              <a:t>durumdayız?</a:t>
            </a:r>
            <a:endParaRPr sz="2800">
              <a:latin typeface="Calibri"/>
              <a:cs typeface="Calibri"/>
            </a:endParaRPr>
          </a:p>
        </p:txBody>
      </p:sp>
      <p:sp>
        <p:nvSpPr>
          <p:cNvPr id="4" name="object 4"/>
          <p:cNvSpPr txBox="1"/>
          <p:nvPr/>
        </p:nvSpPr>
        <p:spPr>
          <a:xfrm>
            <a:off x="11171681" y="6426809"/>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2</a:t>
            </a:r>
            <a:endParaRPr sz="1200">
              <a:latin typeface="Calibri"/>
              <a:cs typeface="Calibri"/>
            </a:endParaRPr>
          </a:p>
        </p:txBody>
      </p:sp>
      <p:pic>
        <p:nvPicPr>
          <p:cNvPr id="5" name="object 5"/>
          <p:cNvPicPr/>
          <p:nvPr/>
        </p:nvPicPr>
        <p:blipFill>
          <a:blip r:embed="rId2" cstate="print"/>
          <a:stretch>
            <a:fillRect/>
          </a:stretch>
        </p:blipFill>
        <p:spPr>
          <a:xfrm>
            <a:off x="3885184" y="0"/>
            <a:ext cx="8306815" cy="68579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Ne</a:t>
            </a:r>
            <a:r>
              <a:rPr spc="-80" dirty="0"/>
              <a:t> </a:t>
            </a:r>
            <a:r>
              <a:rPr dirty="0"/>
              <a:t>acıdır</a:t>
            </a:r>
            <a:r>
              <a:rPr spc="-65" dirty="0"/>
              <a:t> </a:t>
            </a:r>
            <a:r>
              <a:rPr spc="-25" dirty="0"/>
              <a:t>ki</a:t>
            </a:r>
            <a:r>
              <a:rPr spc="-25" dirty="0">
                <a:latin typeface="Wingdings"/>
                <a:cs typeface="Wingdings"/>
              </a:rPr>
              <a:t></a:t>
            </a:r>
          </a:p>
        </p:txBody>
      </p:sp>
      <p:sp>
        <p:nvSpPr>
          <p:cNvPr id="3" name="object 3"/>
          <p:cNvSpPr txBox="1"/>
          <p:nvPr/>
        </p:nvSpPr>
        <p:spPr>
          <a:xfrm>
            <a:off x="549046" y="991615"/>
            <a:ext cx="8182609" cy="5574665"/>
          </a:xfrm>
          <a:prstGeom prst="rect">
            <a:avLst/>
          </a:prstGeom>
        </p:spPr>
        <p:txBody>
          <a:bodyPr vert="horz" wrap="square" lIns="0" tIns="13335" rIns="0" bIns="0" rtlCol="0">
            <a:spAutoFit/>
          </a:bodyPr>
          <a:lstStyle/>
          <a:p>
            <a:pPr marL="12700">
              <a:lnSpc>
                <a:spcPts val="2039"/>
              </a:lnSpc>
              <a:spcBef>
                <a:spcPts val="105"/>
              </a:spcBef>
            </a:pPr>
            <a:r>
              <a:rPr sz="2000" dirty="0">
                <a:latin typeface="Times New Roman"/>
                <a:cs typeface="Times New Roman"/>
              </a:rPr>
              <a:t>Cabir</a:t>
            </a:r>
            <a:r>
              <a:rPr sz="2000" spc="-25" dirty="0">
                <a:latin typeface="Times New Roman"/>
                <a:cs typeface="Times New Roman"/>
              </a:rPr>
              <a:t> </a:t>
            </a:r>
            <a:r>
              <a:rPr sz="2000" dirty="0">
                <a:latin typeface="Times New Roman"/>
                <a:cs typeface="Times New Roman"/>
              </a:rPr>
              <a:t>Bin Hayyan</a:t>
            </a:r>
            <a:r>
              <a:rPr sz="2000" spc="-15" dirty="0">
                <a:latin typeface="Times New Roman"/>
                <a:cs typeface="Times New Roman"/>
              </a:rPr>
              <a:t> </a:t>
            </a:r>
            <a:r>
              <a:rPr sz="2000" dirty="0">
                <a:latin typeface="Times New Roman"/>
                <a:cs typeface="Times New Roman"/>
              </a:rPr>
              <a:t>gibi</a:t>
            </a:r>
            <a:r>
              <a:rPr sz="2000" spc="-35" dirty="0">
                <a:latin typeface="Times New Roman"/>
                <a:cs typeface="Times New Roman"/>
              </a:rPr>
              <a:t> </a:t>
            </a:r>
            <a:r>
              <a:rPr sz="2000" dirty="0">
                <a:latin typeface="Times New Roman"/>
                <a:cs typeface="Times New Roman"/>
              </a:rPr>
              <a:t>bir</a:t>
            </a:r>
            <a:r>
              <a:rPr sz="2000" spc="-25" dirty="0">
                <a:latin typeface="Times New Roman"/>
                <a:cs typeface="Times New Roman"/>
              </a:rPr>
              <a:t> </a:t>
            </a:r>
            <a:r>
              <a:rPr sz="2000" dirty="0">
                <a:latin typeface="Times New Roman"/>
                <a:cs typeface="Times New Roman"/>
              </a:rPr>
              <a:t>çok</a:t>
            </a:r>
            <a:r>
              <a:rPr sz="2000" spc="-10" dirty="0">
                <a:latin typeface="Times New Roman"/>
                <a:cs typeface="Times New Roman"/>
              </a:rPr>
              <a:t> </a:t>
            </a:r>
            <a:r>
              <a:rPr sz="2000" dirty="0">
                <a:latin typeface="Times New Roman"/>
                <a:cs typeface="Times New Roman"/>
              </a:rPr>
              <a:t>bilim</a:t>
            </a:r>
            <a:r>
              <a:rPr sz="2000" spc="-45" dirty="0">
                <a:latin typeface="Times New Roman"/>
                <a:cs typeface="Times New Roman"/>
              </a:rPr>
              <a:t> </a:t>
            </a:r>
            <a:r>
              <a:rPr sz="2000" dirty="0">
                <a:latin typeface="Times New Roman"/>
                <a:cs typeface="Times New Roman"/>
              </a:rPr>
              <a:t>adamının</a:t>
            </a:r>
            <a:r>
              <a:rPr sz="2000" spc="-20" dirty="0">
                <a:latin typeface="Times New Roman"/>
                <a:cs typeface="Times New Roman"/>
              </a:rPr>
              <a:t> </a:t>
            </a:r>
            <a:r>
              <a:rPr sz="2000" dirty="0">
                <a:latin typeface="Times New Roman"/>
                <a:cs typeface="Times New Roman"/>
              </a:rPr>
              <a:t>ürettiği</a:t>
            </a:r>
            <a:r>
              <a:rPr sz="2000" spc="-50" dirty="0">
                <a:latin typeface="Times New Roman"/>
                <a:cs typeface="Times New Roman"/>
              </a:rPr>
              <a:t> </a:t>
            </a:r>
            <a:r>
              <a:rPr sz="2000" dirty="0">
                <a:latin typeface="Times New Roman"/>
                <a:cs typeface="Times New Roman"/>
              </a:rPr>
              <a:t>bilimsel</a:t>
            </a:r>
            <a:r>
              <a:rPr sz="2000" spc="-25" dirty="0">
                <a:latin typeface="Times New Roman"/>
                <a:cs typeface="Times New Roman"/>
              </a:rPr>
              <a:t> </a:t>
            </a:r>
            <a:r>
              <a:rPr sz="2000" spc="-10" dirty="0">
                <a:latin typeface="Times New Roman"/>
                <a:cs typeface="Times New Roman"/>
              </a:rPr>
              <a:t>bilginin</a:t>
            </a:r>
            <a:endParaRPr sz="2000">
              <a:latin typeface="Times New Roman"/>
              <a:cs typeface="Times New Roman"/>
            </a:endParaRPr>
          </a:p>
          <a:p>
            <a:pPr marL="12700">
              <a:lnSpc>
                <a:spcPts val="1680"/>
              </a:lnSpc>
            </a:pPr>
            <a:r>
              <a:rPr sz="2000" dirty="0">
                <a:latin typeface="Times New Roman"/>
                <a:cs typeface="Times New Roman"/>
              </a:rPr>
              <a:t>kullanılması</a:t>
            </a:r>
            <a:r>
              <a:rPr sz="2000" spc="-60" dirty="0">
                <a:latin typeface="Times New Roman"/>
                <a:cs typeface="Times New Roman"/>
              </a:rPr>
              <a:t> </a:t>
            </a:r>
            <a:r>
              <a:rPr sz="2000" dirty="0">
                <a:latin typeface="Times New Roman"/>
                <a:cs typeface="Times New Roman"/>
              </a:rPr>
              <a:t>ile</a:t>
            </a:r>
            <a:r>
              <a:rPr sz="2000" spc="-15" dirty="0">
                <a:latin typeface="Times New Roman"/>
                <a:cs typeface="Times New Roman"/>
              </a:rPr>
              <a:t> </a:t>
            </a:r>
            <a:r>
              <a:rPr sz="2000" dirty="0">
                <a:latin typeface="Times New Roman"/>
                <a:cs typeface="Times New Roman"/>
              </a:rPr>
              <a:t>batılı</a:t>
            </a:r>
            <a:r>
              <a:rPr sz="2000" spc="-50" dirty="0">
                <a:latin typeface="Times New Roman"/>
                <a:cs typeface="Times New Roman"/>
              </a:rPr>
              <a:t> </a:t>
            </a:r>
            <a:r>
              <a:rPr sz="2000" dirty="0">
                <a:latin typeface="Times New Roman"/>
                <a:cs typeface="Times New Roman"/>
              </a:rPr>
              <a:t>bilim</a:t>
            </a:r>
            <a:r>
              <a:rPr sz="2000" spc="-45" dirty="0">
                <a:latin typeface="Times New Roman"/>
                <a:cs typeface="Times New Roman"/>
              </a:rPr>
              <a:t> </a:t>
            </a:r>
            <a:r>
              <a:rPr sz="2000" dirty="0">
                <a:latin typeface="Times New Roman"/>
                <a:cs typeface="Times New Roman"/>
              </a:rPr>
              <a:t>insanlarınca</a:t>
            </a:r>
            <a:r>
              <a:rPr sz="2000" spc="-50" dirty="0">
                <a:latin typeface="Times New Roman"/>
                <a:cs typeface="Times New Roman"/>
              </a:rPr>
              <a:t> </a:t>
            </a:r>
            <a:r>
              <a:rPr sz="2000" dirty="0">
                <a:latin typeface="Times New Roman"/>
                <a:cs typeface="Times New Roman"/>
              </a:rPr>
              <a:t>geliştirilen</a:t>
            </a:r>
            <a:r>
              <a:rPr sz="2000" spc="-60" dirty="0">
                <a:latin typeface="Times New Roman"/>
                <a:cs typeface="Times New Roman"/>
              </a:rPr>
              <a:t> </a:t>
            </a:r>
            <a:r>
              <a:rPr sz="2000" spc="-10" dirty="0">
                <a:latin typeface="Times New Roman"/>
                <a:cs typeface="Times New Roman"/>
              </a:rPr>
              <a:t>kuramlar,</a:t>
            </a:r>
            <a:r>
              <a:rPr sz="2000" spc="-50" dirty="0">
                <a:latin typeface="Times New Roman"/>
                <a:cs typeface="Times New Roman"/>
              </a:rPr>
              <a:t> </a:t>
            </a:r>
            <a:r>
              <a:rPr sz="2000" dirty="0">
                <a:latin typeface="Times New Roman"/>
                <a:cs typeface="Times New Roman"/>
              </a:rPr>
              <a:t>geliştirilen</a:t>
            </a:r>
            <a:r>
              <a:rPr sz="2000" spc="-55" dirty="0">
                <a:latin typeface="Times New Roman"/>
                <a:cs typeface="Times New Roman"/>
              </a:rPr>
              <a:t> </a:t>
            </a:r>
            <a:r>
              <a:rPr sz="2000" spc="-10" dirty="0">
                <a:latin typeface="Times New Roman"/>
                <a:cs typeface="Times New Roman"/>
              </a:rPr>
              <a:t>ürünler</a:t>
            </a:r>
            <a:endParaRPr sz="2000">
              <a:latin typeface="Times New Roman"/>
              <a:cs typeface="Times New Roman"/>
            </a:endParaRPr>
          </a:p>
          <a:p>
            <a:pPr marL="12700">
              <a:lnSpc>
                <a:spcPts val="2039"/>
              </a:lnSpc>
            </a:pPr>
            <a:r>
              <a:rPr sz="2000" dirty="0">
                <a:latin typeface="Times New Roman"/>
                <a:cs typeface="Times New Roman"/>
              </a:rPr>
              <a:t>geçmiştekilere</a:t>
            </a:r>
            <a:r>
              <a:rPr sz="2000" spc="-50" dirty="0">
                <a:latin typeface="Times New Roman"/>
                <a:cs typeface="Times New Roman"/>
              </a:rPr>
              <a:t> </a:t>
            </a:r>
            <a:r>
              <a:rPr sz="2000" dirty="0">
                <a:latin typeface="Times New Roman"/>
                <a:cs typeface="Times New Roman"/>
              </a:rPr>
              <a:t>yakın</a:t>
            </a:r>
            <a:r>
              <a:rPr sz="2000" spc="-25" dirty="0">
                <a:latin typeface="Times New Roman"/>
                <a:cs typeface="Times New Roman"/>
              </a:rPr>
              <a:t> </a:t>
            </a:r>
            <a:r>
              <a:rPr sz="2000" dirty="0">
                <a:latin typeface="Times New Roman"/>
                <a:cs typeface="Times New Roman"/>
              </a:rPr>
              <a:t>olsa</a:t>
            </a:r>
            <a:r>
              <a:rPr sz="2000" spc="-45" dirty="0">
                <a:latin typeface="Times New Roman"/>
                <a:cs typeface="Times New Roman"/>
              </a:rPr>
              <a:t> </a:t>
            </a:r>
            <a:r>
              <a:rPr sz="2000" dirty="0">
                <a:latin typeface="Times New Roman"/>
                <a:cs typeface="Times New Roman"/>
              </a:rPr>
              <a:t>bile</a:t>
            </a:r>
            <a:r>
              <a:rPr sz="2000" spc="-35" dirty="0">
                <a:latin typeface="Times New Roman"/>
                <a:cs typeface="Times New Roman"/>
              </a:rPr>
              <a:t> </a:t>
            </a:r>
            <a:r>
              <a:rPr sz="2000" dirty="0">
                <a:latin typeface="Times New Roman"/>
                <a:cs typeface="Times New Roman"/>
              </a:rPr>
              <a:t>tamamen</a:t>
            </a:r>
            <a:r>
              <a:rPr sz="2000" spc="-5" dirty="0">
                <a:latin typeface="Times New Roman"/>
                <a:cs typeface="Times New Roman"/>
              </a:rPr>
              <a:t> </a:t>
            </a:r>
            <a:r>
              <a:rPr sz="2000" dirty="0">
                <a:latin typeface="Times New Roman"/>
                <a:cs typeface="Times New Roman"/>
              </a:rPr>
              <a:t>batılı</a:t>
            </a:r>
            <a:r>
              <a:rPr sz="2000" spc="-40" dirty="0">
                <a:latin typeface="Times New Roman"/>
                <a:cs typeface="Times New Roman"/>
              </a:rPr>
              <a:t> </a:t>
            </a:r>
            <a:r>
              <a:rPr sz="2000" dirty="0">
                <a:latin typeface="Times New Roman"/>
                <a:cs typeface="Times New Roman"/>
              </a:rPr>
              <a:t>bilm</a:t>
            </a:r>
            <a:r>
              <a:rPr sz="2000" spc="-45" dirty="0">
                <a:latin typeface="Times New Roman"/>
                <a:cs typeface="Times New Roman"/>
              </a:rPr>
              <a:t> </a:t>
            </a:r>
            <a:r>
              <a:rPr sz="2000" dirty="0">
                <a:latin typeface="Times New Roman"/>
                <a:cs typeface="Times New Roman"/>
              </a:rPr>
              <a:t>adamlarına</a:t>
            </a:r>
            <a:r>
              <a:rPr sz="2000" spc="-35" dirty="0">
                <a:latin typeface="Times New Roman"/>
                <a:cs typeface="Times New Roman"/>
              </a:rPr>
              <a:t> </a:t>
            </a:r>
            <a:r>
              <a:rPr sz="2000" dirty="0">
                <a:latin typeface="Times New Roman"/>
                <a:cs typeface="Times New Roman"/>
              </a:rPr>
              <a:t>mal</a:t>
            </a:r>
            <a:r>
              <a:rPr sz="2000" spc="-15" dirty="0">
                <a:latin typeface="Times New Roman"/>
                <a:cs typeface="Times New Roman"/>
              </a:rPr>
              <a:t> </a:t>
            </a:r>
            <a:r>
              <a:rPr sz="2000" spc="-10" dirty="0">
                <a:latin typeface="Times New Roman"/>
                <a:cs typeface="Times New Roman"/>
              </a:rPr>
              <a:t>edilmiştir.</a:t>
            </a:r>
            <a:endParaRPr sz="2000">
              <a:latin typeface="Times New Roman"/>
              <a:cs typeface="Times New Roman"/>
            </a:endParaRPr>
          </a:p>
          <a:p>
            <a:pPr>
              <a:lnSpc>
                <a:spcPct val="100000"/>
              </a:lnSpc>
              <a:spcBef>
                <a:spcPts val="660"/>
              </a:spcBef>
            </a:pPr>
            <a:endParaRPr sz="2000">
              <a:latin typeface="Times New Roman"/>
              <a:cs typeface="Times New Roman"/>
            </a:endParaRPr>
          </a:p>
          <a:p>
            <a:pPr marL="12700">
              <a:lnSpc>
                <a:spcPts val="2039"/>
              </a:lnSpc>
            </a:pPr>
            <a:r>
              <a:rPr sz="2000" dirty="0">
                <a:latin typeface="Times New Roman"/>
                <a:cs typeface="Times New Roman"/>
              </a:rPr>
              <a:t>Örneğin</a:t>
            </a:r>
            <a:r>
              <a:rPr sz="2000" spc="-150" dirty="0">
                <a:latin typeface="Times New Roman"/>
                <a:cs typeface="Times New Roman"/>
              </a:rPr>
              <a:t> </a:t>
            </a:r>
            <a:r>
              <a:rPr sz="2000" dirty="0">
                <a:latin typeface="Times New Roman"/>
                <a:cs typeface="Times New Roman"/>
              </a:rPr>
              <a:t>Almanya'da doğan,</a:t>
            </a:r>
            <a:r>
              <a:rPr sz="2000" spc="-30" dirty="0">
                <a:latin typeface="Times New Roman"/>
                <a:cs typeface="Times New Roman"/>
              </a:rPr>
              <a:t> </a:t>
            </a:r>
            <a:r>
              <a:rPr sz="2000" dirty="0">
                <a:latin typeface="Times New Roman"/>
                <a:cs typeface="Times New Roman"/>
              </a:rPr>
              <a:t>1655'de</a:t>
            </a:r>
            <a:r>
              <a:rPr sz="2000" spc="-35" dirty="0">
                <a:latin typeface="Times New Roman"/>
                <a:cs typeface="Times New Roman"/>
              </a:rPr>
              <a:t> </a:t>
            </a:r>
            <a:r>
              <a:rPr sz="2000" dirty="0">
                <a:latin typeface="Times New Roman"/>
                <a:cs typeface="Times New Roman"/>
              </a:rPr>
              <a:t>Hollanda'ya</a:t>
            </a:r>
            <a:r>
              <a:rPr sz="2000" spc="-25" dirty="0">
                <a:latin typeface="Times New Roman"/>
                <a:cs typeface="Times New Roman"/>
              </a:rPr>
              <a:t> </a:t>
            </a:r>
            <a:r>
              <a:rPr sz="2000" dirty="0">
                <a:latin typeface="Times New Roman"/>
                <a:cs typeface="Times New Roman"/>
              </a:rPr>
              <a:t>taşınan</a:t>
            </a:r>
            <a:r>
              <a:rPr sz="2000" spc="-35" dirty="0">
                <a:latin typeface="Times New Roman"/>
                <a:cs typeface="Times New Roman"/>
              </a:rPr>
              <a:t> </a:t>
            </a:r>
            <a:r>
              <a:rPr sz="2000" dirty="0">
                <a:latin typeface="Times New Roman"/>
                <a:cs typeface="Times New Roman"/>
              </a:rPr>
              <a:t>ve</a:t>
            </a:r>
            <a:r>
              <a:rPr sz="2000" spc="-15" dirty="0">
                <a:latin typeface="Times New Roman"/>
                <a:cs typeface="Times New Roman"/>
              </a:rPr>
              <a:t> </a:t>
            </a:r>
            <a:r>
              <a:rPr sz="2000" b="1" dirty="0">
                <a:latin typeface="Times New Roman"/>
                <a:cs typeface="Times New Roman"/>
              </a:rPr>
              <a:t>Günümüz</a:t>
            </a:r>
            <a:r>
              <a:rPr sz="2000" b="1" spc="-40" dirty="0">
                <a:latin typeface="Times New Roman"/>
                <a:cs typeface="Times New Roman"/>
              </a:rPr>
              <a:t> </a:t>
            </a:r>
            <a:r>
              <a:rPr sz="2000" b="1" spc="-10" dirty="0">
                <a:latin typeface="Times New Roman"/>
                <a:cs typeface="Times New Roman"/>
              </a:rPr>
              <a:t>Modern</a:t>
            </a:r>
            <a:endParaRPr sz="2000">
              <a:latin typeface="Times New Roman"/>
              <a:cs typeface="Times New Roman"/>
            </a:endParaRPr>
          </a:p>
          <a:p>
            <a:pPr marL="12700">
              <a:lnSpc>
                <a:spcPts val="1680"/>
              </a:lnSpc>
            </a:pPr>
            <a:r>
              <a:rPr sz="2000" b="1" dirty="0">
                <a:latin typeface="Times New Roman"/>
                <a:cs typeface="Times New Roman"/>
              </a:rPr>
              <a:t>kimyasının</a:t>
            </a:r>
            <a:r>
              <a:rPr sz="2000" b="1" spc="-55" dirty="0">
                <a:latin typeface="Times New Roman"/>
                <a:cs typeface="Times New Roman"/>
              </a:rPr>
              <a:t> </a:t>
            </a:r>
            <a:r>
              <a:rPr sz="2000" b="1" dirty="0">
                <a:latin typeface="Times New Roman"/>
                <a:cs typeface="Times New Roman"/>
              </a:rPr>
              <a:t>ilk</a:t>
            </a:r>
            <a:r>
              <a:rPr sz="2000" b="1" spc="-20" dirty="0">
                <a:latin typeface="Times New Roman"/>
                <a:cs typeface="Times New Roman"/>
              </a:rPr>
              <a:t> </a:t>
            </a:r>
            <a:r>
              <a:rPr sz="2000" b="1" dirty="0">
                <a:latin typeface="Times New Roman"/>
                <a:cs typeface="Times New Roman"/>
              </a:rPr>
              <a:t>bilim</a:t>
            </a:r>
            <a:r>
              <a:rPr sz="2000" b="1" spc="-25" dirty="0">
                <a:latin typeface="Times New Roman"/>
                <a:cs typeface="Times New Roman"/>
              </a:rPr>
              <a:t> </a:t>
            </a:r>
            <a:r>
              <a:rPr sz="2000" b="1" dirty="0">
                <a:latin typeface="Times New Roman"/>
                <a:cs typeface="Times New Roman"/>
              </a:rPr>
              <a:t>adamlarından</a:t>
            </a:r>
            <a:r>
              <a:rPr sz="2000" b="1" spc="-45" dirty="0">
                <a:latin typeface="Times New Roman"/>
                <a:cs typeface="Times New Roman"/>
              </a:rPr>
              <a:t> </a:t>
            </a:r>
            <a:r>
              <a:rPr sz="2000" b="1" dirty="0">
                <a:latin typeface="Times New Roman"/>
                <a:cs typeface="Times New Roman"/>
              </a:rPr>
              <a:t>kabul</a:t>
            </a:r>
            <a:r>
              <a:rPr sz="2000" b="1" spc="-30" dirty="0">
                <a:latin typeface="Times New Roman"/>
                <a:cs typeface="Times New Roman"/>
              </a:rPr>
              <a:t> </a:t>
            </a:r>
            <a:r>
              <a:rPr sz="2000" b="1" dirty="0">
                <a:latin typeface="Times New Roman"/>
                <a:cs typeface="Times New Roman"/>
              </a:rPr>
              <a:t>edilen</a:t>
            </a:r>
            <a:r>
              <a:rPr sz="2000" b="1" spc="-30" dirty="0">
                <a:latin typeface="Times New Roman"/>
                <a:cs typeface="Times New Roman"/>
              </a:rPr>
              <a:t> </a:t>
            </a:r>
            <a:r>
              <a:rPr sz="2000" b="1" dirty="0">
                <a:latin typeface="Times New Roman"/>
                <a:cs typeface="Times New Roman"/>
              </a:rPr>
              <a:t>Glauber'in</a:t>
            </a:r>
            <a:r>
              <a:rPr sz="2000" b="1" spc="-35" dirty="0">
                <a:latin typeface="Times New Roman"/>
                <a:cs typeface="Times New Roman"/>
              </a:rPr>
              <a:t> </a:t>
            </a:r>
            <a:r>
              <a:rPr sz="2000" dirty="0">
                <a:latin typeface="Times New Roman"/>
                <a:cs typeface="Times New Roman"/>
              </a:rPr>
              <a:t>deneyleri</a:t>
            </a:r>
            <a:r>
              <a:rPr sz="2000" spc="-40" dirty="0">
                <a:latin typeface="Times New Roman"/>
                <a:cs typeface="Times New Roman"/>
              </a:rPr>
              <a:t> </a:t>
            </a:r>
            <a:r>
              <a:rPr sz="2000" spc="-25" dirty="0">
                <a:latin typeface="Times New Roman"/>
                <a:cs typeface="Times New Roman"/>
              </a:rPr>
              <a:t>ve</a:t>
            </a:r>
            <a:endParaRPr sz="2000">
              <a:latin typeface="Times New Roman"/>
              <a:cs typeface="Times New Roman"/>
            </a:endParaRPr>
          </a:p>
          <a:p>
            <a:pPr marL="12700">
              <a:lnSpc>
                <a:spcPts val="1680"/>
              </a:lnSpc>
            </a:pPr>
            <a:r>
              <a:rPr sz="2000" dirty="0">
                <a:latin typeface="Times New Roman"/>
                <a:cs typeface="Times New Roman"/>
              </a:rPr>
              <a:t>üretiklerinin</a:t>
            </a:r>
            <a:r>
              <a:rPr sz="2000" spc="-60" dirty="0">
                <a:latin typeface="Times New Roman"/>
                <a:cs typeface="Times New Roman"/>
              </a:rPr>
              <a:t> </a:t>
            </a:r>
            <a:r>
              <a:rPr sz="2000" dirty="0">
                <a:latin typeface="Times New Roman"/>
                <a:cs typeface="Times New Roman"/>
              </a:rPr>
              <a:t>bazılarının</a:t>
            </a:r>
            <a:r>
              <a:rPr sz="2000" spc="-45" dirty="0">
                <a:latin typeface="Times New Roman"/>
                <a:cs typeface="Times New Roman"/>
              </a:rPr>
              <a:t> </a:t>
            </a:r>
            <a:r>
              <a:rPr sz="2000" dirty="0">
                <a:latin typeface="Times New Roman"/>
                <a:cs typeface="Times New Roman"/>
              </a:rPr>
              <a:t>Cabir</a:t>
            </a:r>
            <a:r>
              <a:rPr sz="2000" spc="-35" dirty="0">
                <a:latin typeface="Times New Roman"/>
                <a:cs typeface="Times New Roman"/>
              </a:rPr>
              <a:t> </a:t>
            </a:r>
            <a:r>
              <a:rPr sz="2000" dirty="0">
                <a:latin typeface="Times New Roman"/>
                <a:cs typeface="Times New Roman"/>
              </a:rPr>
              <a:t>Bin</a:t>
            </a:r>
            <a:r>
              <a:rPr sz="2000" spc="-15" dirty="0">
                <a:latin typeface="Times New Roman"/>
                <a:cs typeface="Times New Roman"/>
              </a:rPr>
              <a:t> </a:t>
            </a:r>
            <a:r>
              <a:rPr sz="2000" spc="-20" dirty="0">
                <a:latin typeface="Times New Roman"/>
                <a:cs typeface="Times New Roman"/>
              </a:rPr>
              <a:t>Hayyan„ın</a:t>
            </a:r>
            <a:r>
              <a:rPr sz="2000" spc="-35" dirty="0">
                <a:latin typeface="Times New Roman"/>
                <a:cs typeface="Times New Roman"/>
              </a:rPr>
              <a:t> </a:t>
            </a:r>
            <a:r>
              <a:rPr sz="2000" dirty="0">
                <a:latin typeface="Times New Roman"/>
                <a:cs typeface="Times New Roman"/>
              </a:rPr>
              <a:t>eserlerinde</a:t>
            </a:r>
            <a:r>
              <a:rPr sz="2000" spc="-55" dirty="0">
                <a:latin typeface="Times New Roman"/>
                <a:cs typeface="Times New Roman"/>
              </a:rPr>
              <a:t> </a:t>
            </a:r>
            <a:r>
              <a:rPr sz="2000" dirty="0">
                <a:latin typeface="Times New Roman"/>
                <a:cs typeface="Times New Roman"/>
              </a:rPr>
              <a:t>yer</a:t>
            </a:r>
            <a:r>
              <a:rPr sz="2000" spc="-15" dirty="0">
                <a:latin typeface="Times New Roman"/>
                <a:cs typeface="Times New Roman"/>
              </a:rPr>
              <a:t> </a:t>
            </a:r>
            <a:r>
              <a:rPr sz="2000" dirty="0">
                <a:latin typeface="Times New Roman"/>
                <a:cs typeface="Times New Roman"/>
              </a:rPr>
              <a:t>aldığı</a:t>
            </a:r>
            <a:r>
              <a:rPr sz="2000" spc="-45" dirty="0">
                <a:latin typeface="Times New Roman"/>
                <a:cs typeface="Times New Roman"/>
              </a:rPr>
              <a:t> </a:t>
            </a:r>
            <a:r>
              <a:rPr sz="2000" spc="-10" dirty="0">
                <a:latin typeface="Times New Roman"/>
                <a:cs typeface="Times New Roman"/>
              </a:rPr>
              <a:t>görülebilir.</a:t>
            </a:r>
            <a:endParaRPr sz="2000">
              <a:latin typeface="Times New Roman"/>
              <a:cs typeface="Times New Roman"/>
            </a:endParaRPr>
          </a:p>
          <a:p>
            <a:pPr marL="12700">
              <a:lnSpc>
                <a:spcPts val="1680"/>
              </a:lnSpc>
            </a:pPr>
            <a:r>
              <a:rPr sz="2000" b="1" dirty="0">
                <a:latin typeface="Times New Roman"/>
                <a:cs typeface="Times New Roman"/>
              </a:rPr>
              <a:t>Hidroklorik</a:t>
            </a:r>
            <a:r>
              <a:rPr sz="2000" b="1" spc="-80" dirty="0">
                <a:latin typeface="Times New Roman"/>
                <a:cs typeface="Times New Roman"/>
              </a:rPr>
              <a:t> </a:t>
            </a:r>
            <a:r>
              <a:rPr sz="2000" b="1" dirty="0">
                <a:latin typeface="Times New Roman"/>
                <a:cs typeface="Times New Roman"/>
              </a:rPr>
              <a:t>asidin</a:t>
            </a:r>
            <a:r>
              <a:rPr sz="2000" b="1" spc="-45" dirty="0">
                <a:latin typeface="Times New Roman"/>
                <a:cs typeface="Times New Roman"/>
              </a:rPr>
              <a:t> </a:t>
            </a:r>
            <a:r>
              <a:rPr sz="2000" b="1" dirty="0">
                <a:latin typeface="Times New Roman"/>
                <a:cs typeface="Times New Roman"/>
              </a:rPr>
              <a:t>üretimini</a:t>
            </a:r>
            <a:r>
              <a:rPr sz="2000" b="1" spc="-65" dirty="0">
                <a:latin typeface="Times New Roman"/>
                <a:cs typeface="Times New Roman"/>
              </a:rPr>
              <a:t> </a:t>
            </a:r>
            <a:r>
              <a:rPr sz="2000" b="1" dirty="0">
                <a:latin typeface="Times New Roman"/>
                <a:cs typeface="Times New Roman"/>
              </a:rPr>
              <a:t>pratikte</a:t>
            </a:r>
            <a:r>
              <a:rPr sz="2000" b="1" spc="-55" dirty="0">
                <a:latin typeface="Times New Roman"/>
                <a:cs typeface="Times New Roman"/>
              </a:rPr>
              <a:t> </a:t>
            </a:r>
            <a:r>
              <a:rPr sz="2000" b="1" dirty="0">
                <a:latin typeface="Times New Roman"/>
                <a:cs typeface="Times New Roman"/>
              </a:rPr>
              <a:t>keşfettiği</a:t>
            </a:r>
            <a:r>
              <a:rPr sz="2000" b="1" spc="-70" dirty="0">
                <a:latin typeface="Times New Roman"/>
                <a:cs typeface="Times New Roman"/>
              </a:rPr>
              <a:t> </a:t>
            </a:r>
            <a:r>
              <a:rPr sz="2000" b="1" dirty="0">
                <a:latin typeface="Times New Roman"/>
                <a:cs typeface="Times New Roman"/>
              </a:rPr>
              <a:t>ifade</a:t>
            </a:r>
            <a:r>
              <a:rPr sz="2000" b="1" spc="-45" dirty="0">
                <a:latin typeface="Times New Roman"/>
                <a:cs typeface="Times New Roman"/>
              </a:rPr>
              <a:t> </a:t>
            </a:r>
            <a:r>
              <a:rPr sz="2000" b="1" dirty="0">
                <a:latin typeface="Times New Roman"/>
                <a:cs typeface="Times New Roman"/>
              </a:rPr>
              <a:t>edilen</a:t>
            </a:r>
            <a:r>
              <a:rPr sz="2000" b="1" spc="-40" dirty="0">
                <a:latin typeface="Times New Roman"/>
                <a:cs typeface="Times New Roman"/>
              </a:rPr>
              <a:t> </a:t>
            </a:r>
            <a:r>
              <a:rPr sz="2000" spc="-10" dirty="0">
                <a:latin typeface="Times New Roman"/>
                <a:cs typeface="Times New Roman"/>
              </a:rPr>
              <a:t>Glauber</a:t>
            </a:r>
            <a:endParaRPr sz="2000">
              <a:latin typeface="Times New Roman"/>
              <a:cs typeface="Times New Roman"/>
            </a:endParaRPr>
          </a:p>
          <a:p>
            <a:pPr marL="12700">
              <a:lnSpc>
                <a:spcPts val="1680"/>
              </a:lnSpc>
            </a:pPr>
            <a:r>
              <a:rPr sz="2000" dirty="0">
                <a:latin typeface="Times New Roman"/>
                <a:cs typeface="Times New Roman"/>
              </a:rPr>
              <a:t>yaklaşık,</a:t>
            </a:r>
            <a:r>
              <a:rPr sz="2000" spc="-35" dirty="0">
                <a:latin typeface="Times New Roman"/>
                <a:cs typeface="Times New Roman"/>
              </a:rPr>
              <a:t> </a:t>
            </a:r>
            <a:r>
              <a:rPr sz="2000" dirty="0">
                <a:latin typeface="Times New Roman"/>
                <a:cs typeface="Times New Roman"/>
              </a:rPr>
              <a:t>1625'de</a:t>
            </a:r>
            <a:r>
              <a:rPr sz="2000" spc="-15" dirty="0">
                <a:latin typeface="Times New Roman"/>
                <a:cs typeface="Times New Roman"/>
              </a:rPr>
              <a:t> </a:t>
            </a:r>
            <a:r>
              <a:rPr sz="2000" dirty="0">
                <a:latin typeface="Times New Roman"/>
                <a:cs typeface="Times New Roman"/>
              </a:rPr>
              <a:t>sodyum</a:t>
            </a:r>
            <a:r>
              <a:rPr sz="2000" spc="-30" dirty="0">
                <a:latin typeface="Times New Roman"/>
                <a:cs typeface="Times New Roman"/>
              </a:rPr>
              <a:t> </a:t>
            </a:r>
            <a:r>
              <a:rPr sz="2000" dirty="0">
                <a:latin typeface="Times New Roman"/>
                <a:cs typeface="Times New Roman"/>
              </a:rPr>
              <a:t>sülfatı</a:t>
            </a:r>
            <a:r>
              <a:rPr sz="2000" spc="-40" dirty="0">
                <a:latin typeface="Times New Roman"/>
                <a:cs typeface="Times New Roman"/>
              </a:rPr>
              <a:t> </a:t>
            </a:r>
            <a:r>
              <a:rPr sz="2000" spc="-10" dirty="0">
                <a:latin typeface="Times New Roman"/>
                <a:cs typeface="Times New Roman"/>
              </a:rPr>
              <a:t>keşfetmiştir.</a:t>
            </a:r>
            <a:r>
              <a:rPr sz="2000" spc="-45" dirty="0">
                <a:latin typeface="Times New Roman"/>
                <a:cs typeface="Times New Roman"/>
              </a:rPr>
              <a:t> </a:t>
            </a:r>
            <a:r>
              <a:rPr sz="2000" dirty="0">
                <a:latin typeface="Times New Roman"/>
                <a:cs typeface="Times New Roman"/>
              </a:rPr>
              <a:t>Madde</a:t>
            </a:r>
            <a:r>
              <a:rPr sz="2000" spc="-15" dirty="0">
                <a:latin typeface="Times New Roman"/>
                <a:cs typeface="Times New Roman"/>
              </a:rPr>
              <a:t> </a:t>
            </a:r>
            <a:r>
              <a:rPr sz="2000" dirty="0">
                <a:latin typeface="Times New Roman"/>
                <a:cs typeface="Times New Roman"/>
              </a:rPr>
              <a:t>daha</a:t>
            </a:r>
            <a:r>
              <a:rPr sz="2000" spc="-25" dirty="0">
                <a:latin typeface="Times New Roman"/>
                <a:cs typeface="Times New Roman"/>
              </a:rPr>
              <a:t> </a:t>
            </a:r>
            <a:r>
              <a:rPr sz="2000" dirty="0">
                <a:latin typeface="Times New Roman"/>
                <a:cs typeface="Times New Roman"/>
              </a:rPr>
              <a:t>sonraları</a:t>
            </a:r>
            <a:r>
              <a:rPr sz="2000" spc="-40" dirty="0">
                <a:latin typeface="Times New Roman"/>
                <a:cs typeface="Times New Roman"/>
              </a:rPr>
              <a:t> </a:t>
            </a:r>
            <a:r>
              <a:rPr sz="2000" spc="-10" dirty="0">
                <a:latin typeface="Times New Roman"/>
                <a:cs typeface="Times New Roman"/>
              </a:rPr>
              <a:t>"Glauber</a:t>
            </a:r>
            <a:endParaRPr sz="2000">
              <a:latin typeface="Times New Roman"/>
              <a:cs typeface="Times New Roman"/>
            </a:endParaRPr>
          </a:p>
          <a:p>
            <a:pPr marL="12700">
              <a:lnSpc>
                <a:spcPts val="1680"/>
              </a:lnSpc>
            </a:pPr>
            <a:r>
              <a:rPr sz="2000" dirty="0">
                <a:latin typeface="Times New Roman"/>
                <a:cs typeface="Times New Roman"/>
              </a:rPr>
              <a:t>tuzu"</a:t>
            </a:r>
            <a:r>
              <a:rPr sz="2000" spc="-35" dirty="0">
                <a:latin typeface="Times New Roman"/>
                <a:cs typeface="Times New Roman"/>
              </a:rPr>
              <a:t> </a:t>
            </a:r>
            <a:r>
              <a:rPr sz="2000" dirty="0">
                <a:latin typeface="Times New Roman"/>
                <a:cs typeface="Times New Roman"/>
              </a:rPr>
              <a:t>olarak</a:t>
            </a:r>
            <a:r>
              <a:rPr sz="2000" spc="-35" dirty="0">
                <a:latin typeface="Times New Roman"/>
                <a:cs typeface="Times New Roman"/>
              </a:rPr>
              <a:t> </a:t>
            </a:r>
            <a:r>
              <a:rPr sz="2000" dirty="0">
                <a:latin typeface="Times New Roman"/>
                <a:cs typeface="Times New Roman"/>
              </a:rPr>
              <a:t>literatüre</a:t>
            </a:r>
            <a:r>
              <a:rPr sz="2000" spc="-40" dirty="0">
                <a:latin typeface="Times New Roman"/>
                <a:cs typeface="Times New Roman"/>
              </a:rPr>
              <a:t> </a:t>
            </a:r>
            <a:r>
              <a:rPr sz="2000" spc="-10" dirty="0">
                <a:latin typeface="Times New Roman"/>
                <a:cs typeface="Times New Roman"/>
              </a:rPr>
              <a:t>işlenmiştir.</a:t>
            </a:r>
            <a:r>
              <a:rPr sz="2000" spc="-35" dirty="0">
                <a:latin typeface="Times New Roman"/>
                <a:cs typeface="Times New Roman"/>
              </a:rPr>
              <a:t> </a:t>
            </a:r>
            <a:r>
              <a:rPr sz="2000" b="1" dirty="0">
                <a:latin typeface="Times New Roman"/>
                <a:cs typeface="Times New Roman"/>
              </a:rPr>
              <a:t>Nitrik</a:t>
            </a:r>
            <a:r>
              <a:rPr sz="2000" b="1" spc="-35" dirty="0">
                <a:latin typeface="Times New Roman"/>
                <a:cs typeface="Times New Roman"/>
              </a:rPr>
              <a:t> </a:t>
            </a:r>
            <a:r>
              <a:rPr sz="2000" b="1" dirty="0">
                <a:latin typeface="Times New Roman"/>
                <a:cs typeface="Times New Roman"/>
              </a:rPr>
              <a:t>asitin</a:t>
            </a:r>
            <a:r>
              <a:rPr sz="2000" b="1" spc="-45" dirty="0">
                <a:latin typeface="Times New Roman"/>
                <a:cs typeface="Times New Roman"/>
              </a:rPr>
              <a:t> </a:t>
            </a:r>
            <a:r>
              <a:rPr sz="2000" b="1" dirty="0">
                <a:latin typeface="Times New Roman"/>
                <a:cs typeface="Times New Roman"/>
              </a:rPr>
              <a:t>ilk</a:t>
            </a:r>
            <a:r>
              <a:rPr sz="2000" b="1" spc="-20" dirty="0">
                <a:latin typeface="Times New Roman"/>
                <a:cs typeface="Times New Roman"/>
              </a:rPr>
              <a:t> </a:t>
            </a:r>
            <a:r>
              <a:rPr sz="2000" b="1" dirty="0">
                <a:latin typeface="Times New Roman"/>
                <a:cs typeface="Times New Roman"/>
              </a:rPr>
              <a:t>üretimini</a:t>
            </a:r>
            <a:r>
              <a:rPr sz="2000" b="1" spc="-45" dirty="0">
                <a:latin typeface="Times New Roman"/>
                <a:cs typeface="Times New Roman"/>
              </a:rPr>
              <a:t> </a:t>
            </a:r>
            <a:r>
              <a:rPr sz="2000" b="1" dirty="0">
                <a:latin typeface="Times New Roman"/>
                <a:cs typeface="Times New Roman"/>
              </a:rPr>
              <a:t>de</a:t>
            </a:r>
            <a:r>
              <a:rPr sz="2000" b="1" spc="-10" dirty="0">
                <a:latin typeface="Times New Roman"/>
                <a:cs typeface="Times New Roman"/>
              </a:rPr>
              <a:t> Glauber’in</a:t>
            </a:r>
            <a:endParaRPr sz="2000">
              <a:latin typeface="Times New Roman"/>
              <a:cs typeface="Times New Roman"/>
            </a:endParaRPr>
          </a:p>
          <a:p>
            <a:pPr marL="12700">
              <a:lnSpc>
                <a:spcPts val="1680"/>
              </a:lnSpc>
            </a:pPr>
            <a:r>
              <a:rPr sz="2000" b="1" dirty="0">
                <a:latin typeface="Times New Roman"/>
                <a:cs typeface="Times New Roman"/>
              </a:rPr>
              <a:t>yaptığı</a:t>
            </a:r>
            <a:r>
              <a:rPr sz="2000" b="1" spc="-50" dirty="0">
                <a:latin typeface="Times New Roman"/>
                <a:cs typeface="Times New Roman"/>
              </a:rPr>
              <a:t> </a:t>
            </a:r>
            <a:r>
              <a:rPr sz="2000" dirty="0">
                <a:latin typeface="Times New Roman"/>
                <a:cs typeface="Times New Roman"/>
              </a:rPr>
              <a:t>(oysa</a:t>
            </a:r>
            <a:r>
              <a:rPr sz="2000" spc="-35" dirty="0">
                <a:latin typeface="Times New Roman"/>
                <a:cs typeface="Times New Roman"/>
              </a:rPr>
              <a:t> </a:t>
            </a:r>
            <a:r>
              <a:rPr sz="2000" dirty="0">
                <a:latin typeface="Times New Roman"/>
                <a:cs typeface="Times New Roman"/>
              </a:rPr>
              <a:t>900</a:t>
            </a:r>
            <a:r>
              <a:rPr sz="2000" spc="-15" dirty="0">
                <a:latin typeface="Times New Roman"/>
                <a:cs typeface="Times New Roman"/>
              </a:rPr>
              <a:t> </a:t>
            </a:r>
            <a:r>
              <a:rPr sz="2000" dirty="0">
                <a:latin typeface="Times New Roman"/>
                <a:cs typeface="Times New Roman"/>
              </a:rPr>
              <a:t>yıl</a:t>
            </a:r>
            <a:r>
              <a:rPr sz="2000" spc="-5" dirty="0">
                <a:latin typeface="Times New Roman"/>
                <a:cs typeface="Times New Roman"/>
              </a:rPr>
              <a:t> </a:t>
            </a:r>
            <a:r>
              <a:rPr sz="2000" dirty="0">
                <a:latin typeface="Times New Roman"/>
                <a:cs typeface="Times New Roman"/>
              </a:rPr>
              <a:t>önce</a:t>
            </a:r>
            <a:r>
              <a:rPr sz="2000" spc="-30" dirty="0">
                <a:latin typeface="Times New Roman"/>
                <a:cs typeface="Times New Roman"/>
              </a:rPr>
              <a:t> </a:t>
            </a:r>
            <a:r>
              <a:rPr sz="2000" dirty="0">
                <a:latin typeface="Times New Roman"/>
                <a:cs typeface="Times New Roman"/>
              </a:rPr>
              <a:t>nasıl</a:t>
            </a:r>
            <a:r>
              <a:rPr sz="2000" spc="-25" dirty="0">
                <a:latin typeface="Times New Roman"/>
                <a:cs typeface="Times New Roman"/>
              </a:rPr>
              <a:t> </a:t>
            </a:r>
            <a:r>
              <a:rPr sz="2000" dirty="0">
                <a:latin typeface="Times New Roman"/>
                <a:cs typeface="Times New Roman"/>
              </a:rPr>
              <a:t>yapılacağı</a:t>
            </a:r>
            <a:r>
              <a:rPr sz="2000" spc="-30" dirty="0">
                <a:latin typeface="Times New Roman"/>
                <a:cs typeface="Times New Roman"/>
              </a:rPr>
              <a:t> </a:t>
            </a:r>
            <a:r>
              <a:rPr sz="2000" dirty="0">
                <a:latin typeface="Times New Roman"/>
                <a:cs typeface="Times New Roman"/>
              </a:rPr>
              <a:t>kitaplara</a:t>
            </a:r>
            <a:r>
              <a:rPr sz="2000" spc="-35" dirty="0">
                <a:latin typeface="Times New Roman"/>
                <a:cs typeface="Times New Roman"/>
              </a:rPr>
              <a:t> </a:t>
            </a:r>
            <a:r>
              <a:rPr sz="2000" dirty="0">
                <a:latin typeface="Times New Roman"/>
                <a:cs typeface="Times New Roman"/>
              </a:rPr>
              <a:t>geçmiştir)</a:t>
            </a:r>
            <a:r>
              <a:rPr sz="2000" spc="484" dirty="0">
                <a:latin typeface="Times New Roman"/>
                <a:cs typeface="Times New Roman"/>
              </a:rPr>
              <a:t> </a:t>
            </a:r>
            <a:r>
              <a:rPr sz="2000" dirty="0">
                <a:latin typeface="Times New Roman"/>
                <a:cs typeface="Times New Roman"/>
              </a:rPr>
              <a:t>bir</a:t>
            </a:r>
            <a:r>
              <a:rPr sz="2000" spc="-35" dirty="0">
                <a:latin typeface="Times New Roman"/>
                <a:cs typeface="Times New Roman"/>
              </a:rPr>
              <a:t> </a:t>
            </a:r>
            <a:r>
              <a:rPr sz="2000" dirty="0">
                <a:latin typeface="Times New Roman"/>
                <a:cs typeface="Times New Roman"/>
              </a:rPr>
              <a:t>çok </a:t>
            </a:r>
            <a:r>
              <a:rPr sz="2000" spc="-10" dirty="0">
                <a:latin typeface="Times New Roman"/>
                <a:cs typeface="Times New Roman"/>
              </a:rPr>
              <a:t>batılı</a:t>
            </a:r>
            <a:endParaRPr sz="2000">
              <a:latin typeface="Times New Roman"/>
              <a:cs typeface="Times New Roman"/>
            </a:endParaRPr>
          </a:p>
          <a:p>
            <a:pPr marL="12700" marR="923290">
              <a:lnSpc>
                <a:spcPct val="70000"/>
              </a:lnSpc>
              <a:spcBef>
                <a:spcPts val="360"/>
              </a:spcBef>
            </a:pPr>
            <a:r>
              <a:rPr sz="2000" dirty="0">
                <a:latin typeface="Times New Roman"/>
                <a:cs typeface="Times New Roman"/>
              </a:rPr>
              <a:t>kaynakta</a:t>
            </a:r>
            <a:r>
              <a:rPr sz="2000" spc="-25" dirty="0">
                <a:latin typeface="Times New Roman"/>
                <a:cs typeface="Times New Roman"/>
              </a:rPr>
              <a:t> </a:t>
            </a:r>
            <a:r>
              <a:rPr sz="2000" spc="-10" dirty="0">
                <a:latin typeface="Times New Roman"/>
                <a:cs typeface="Times New Roman"/>
              </a:rPr>
              <a:t>geçmektedir.</a:t>
            </a:r>
            <a:r>
              <a:rPr sz="2000" spc="-30" dirty="0">
                <a:latin typeface="Times New Roman"/>
                <a:cs typeface="Times New Roman"/>
              </a:rPr>
              <a:t> </a:t>
            </a:r>
            <a:r>
              <a:rPr sz="2000" dirty="0">
                <a:latin typeface="Times New Roman"/>
                <a:cs typeface="Times New Roman"/>
              </a:rPr>
              <a:t>Oysa</a:t>
            </a:r>
            <a:r>
              <a:rPr sz="2000" spc="-15" dirty="0">
                <a:latin typeface="Times New Roman"/>
                <a:cs typeface="Times New Roman"/>
              </a:rPr>
              <a:t> </a:t>
            </a:r>
            <a:r>
              <a:rPr sz="2000" dirty="0">
                <a:latin typeface="Times New Roman"/>
                <a:cs typeface="Times New Roman"/>
              </a:rPr>
              <a:t>bu</a:t>
            </a:r>
            <a:r>
              <a:rPr sz="2000" spc="-10" dirty="0">
                <a:latin typeface="Times New Roman"/>
                <a:cs typeface="Times New Roman"/>
              </a:rPr>
              <a:t> </a:t>
            </a:r>
            <a:r>
              <a:rPr sz="2000" dirty="0">
                <a:latin typeface="Times New Roman"/>
                <a:cs typeface="Times New Roman"/>
              </a:rPr>
              <a:t>bilgiler</a:t>
            </a:r>
            <a:r>
              <a:rPr sz="2000" spc="-30" dirty="0">
                <a:latin typeface="Times New Roman"/>
                <a:cs typeface="Times New Roman"/>
              </a:rPr>
              <a:t> </a:t>
            </a:r>
            <a:r>
              <a:rPr sz="2000" dirty="0">
                <a:latin typeface="Times New Roman"/>
                <a:cs typeface="Times New Roman"/>
              </a:rPr>
              <a:t>büyük</a:t>
            </a:r>
            <a:r>
              <a:rPr sz="2000" spc="-15" dirty="0">
                <a:latin typeface="Times New Roman"/>
                <a:cs typeface="Times New Roman"/>
              </a:rPr>
              <a:t> </a:t>
            </a:r>
            <a:r>
              <a:rPr sz="2000" dirty="0">
                <a:latin typeface="Times New Roman"/>
                <a:cs typeface="Times New Roman"/>
              </a:rPr>
              <a:t>oranda</a:t>
            </a:r>
            <a:r>
              <a:rPr sz="2000" spc="-35" dirty="0">
                <a:latin typeface="Times New Roman"/>
                <a:cs typeface="Times New Roman"/>
              </a:rPr>
              <a:t> </a:t>
            </a:r>
            <a:r>
              <a:rPr sz="2000" dirty="0">
                <a:latin typeface="Times New Roman"/>
                <a:cs typeface="Times New Roman"/>
              </a:rPr>
              <a:t>Cabirin</a:t>
            </a:r>
            <a:r>
              <a:rPr sz="2000" spc="-15" dirty="0">
                <a:latin typeface="Times New Roman"/>
                <a:cs typeface="Times New Roman"/>
              </a:rPr>
              <a:t> </a:t>
            </a:r>
            <a:r>
              <a:rPr sz="2000" spc="-10" dirty="0">
                <a:latin typeface="Times New Roman"/>
                <a:cs typeface="Times New Roman"/>
              </a:rPr>
              <a:t>insanlığa armağanıdır.</a:t>
            </a:r>
            <a:endParaRPr sz="2000">
              <a:latin typeface="Times New Roman"/>
              <a:cs typeface="Times New Roman"/>
            </a:endParaRPr>
          </a:p>
          <a:p>
            <a:pPr>
              <a:lnSpc>
                <a:spcPct val="100000"/>
              </a:lnSpc>
              <a:spcBef>
                <a:spcPts val="655"/>
              </a:spcBef>
            </a:pPr>
            <a:endParaRPr sz="2000">
              <a:latin typeface="Times New Roman"/>
              <a:cs typeface="Times New Roman"/>
            </a:endParaRPr>
          </a:p>
          <a:p>
            <a:pPr marL="12700">
              <a:lnSpc>
                <a:spcPct val="100000"/>
              </a:lnSpc>
            </a:pPr>
            <a:r>
              <a:rPr sz="2000" b="1" dirty="0">
                <a:latin typeface="Times New Roman"/>
                <a:cs typeface="Times New Roman"/>
              </a:rPr>
              <a:t>Bu</a:t>
            </a:r>
            <a:r>
              <a:rPr sz="2000" b="1" spc="-15" dirty="0">
                <a:latin typeface="Times New Roman"/>
                <a:cs typeface="Times New Roman"/>
              </a:rPr>
              <a:t> </a:t>
            </a:r>
            <a:r>
              <a:rPr sz="2000" b="1" dirty="0">
                <a:latin typeface="Times New Roman"/>
                <a:cs typeface="Times New Roman"/>
              </a:rPr>
              <a:t>bilgiler</a:t>
            </a:r>
            <a:r>
              <a:rPr sz="2000" b="1" spc="-75" dirty="0">
                <a:latin typeface="Times New Roman"/>
                <a:cs typeface="Times New Roman"/>
              </a:rPr>
              <a:t> </a:t>
            </a:r>
            <a:r>
              <a:rPr sz="2000" b="1" dirty="0">
                <a:latin typeface="Times New Roman"/>
                <a:cs typeface="Times New Roman"/>
              </a:rPr>
              <a:t>bizi</a:t>
            </a:r>
            <a:r>
              <a:rPr sz="2000" b="1" spc="-10" dirty="0">
                <a:latin typeface="Times New Roman"/>
                <a:cs typeface="Times New Roman"/>
              </a:rPr>
              <a:t> </a:t>
            </a:r>
            <a:r>
              <a:rPr sz="2000" b="1" dirty="0">
                <a:latin typeface="Times New Roman"/>
                <a:cs typeface="Times New Roman"/>
              </a:rPr>
              <a:t>doğruyu</a:t>
            </a:r>
            <a:r>
              <a:rPr sz="2000" b="1" spc="-40" dirty="0">
                <a:latin typeface="Times New Roman"/>
                <a:cs typeface="Times New Roman"/>
              </a:rPr>
              <a:t> </a:t>
            </a:r>
            <a:r>
              <a:rPr sz="2000" b="1" dirty="0">
                <a:latin typeface="Times New Roman"/>
                <a:cs typeface="Times New Roman"/>
              </a:rPr>
              <a:t>yapmaya</a:t>
            </a:r>
            <a:r>
              <a:rPr sz="2000" b="1" spc="-55" dirty="0">
                <a:latin typeface="Times New Roman"/>
                <a:cs typeface="Times New Roman"/>
              </a:rPr>
              <a:t> </a:t>
            </a:r>
            <a:r>
              <a:rPr sz="2000" b="1" spc="-10" dirty="0">
                <a:latin typeface="Times New Roman"/>
                <a:cs typeface="Times New Roman"/>
              </a:rPr>
              <a:t>yönlendirmelidir….</a:t>
            </a:r>
            <a:endParaRPr sz="2000">
              <a:latin typeface="Times New Roman"/>
              <a:cs typeface="Times New Roman"/>
            </a:endParaRPr>
          </a:p>
          <a:p>
            <a:pPr marL="12700">
              <a:lnSpc>
                <a:spcPts val="2039"/>
              </a:lnSpc>
              <a:spcBef>
                <a:spcPts val="290"/>
              </a:spcBef>
            </a:pPr>
            <a:r>
              <a:rPr sz="2000" b="1" dirty="0">
                <a:latin typeface="Times New Roman"/>
                <a:cs typeface="Times New Roman"/>
              </a:rPr>
              <a:t>Başka</a:t>
            </a:r>
            <a:r>
              <a:rPr sz="2000" b="1" spc="-30" dirty="0">
                <a:latin typeface="Times New Roman"/>
                <a:cs typeface="Times New Roman"/>
              </a:rPr>
              <a:t> </a:t>
            </a:r>
            <a:r>
              <a:rPr sz="2000" b="1" dirty="0">
                <a:latin typeface="Times New Roman"/>
                <a:cs typeface="Times New Roman"/>
              </a:rPr>
              <a:t>bir</a:t>
            </a:r>
            <a:r>
              <a:rPr sz="2000" b="1" spc="-60" dirty="0">
                <a:latin typeface="Times New Roman"/>
                <a:cs typeface="Times New Roman"/>
              </a:rPr>
              <a:t> </a:t>
            </a:r>
            <a:r>
              <a:rPr sz="2000" b="1" dirty="0">
                <a:latin typeface="Times New Roman"/>
                <a:cs typeface="Times New Roman"/>
              </a:rPr>
              <a:t>ifade</a:t>
            </a:r>
            <a:r>
              <a:rPr sz="2000" b="1" spc="-35" dirty="0">
                <a:latin typeface="Times New Roman"/>
                <a:cs typeface="Times New Roman"/>
              </a:rPr>
              <a:t> </a:t>
            </a:r>
            <a:r>
              <a:rPr sz="2000" b="1" dirty="0">
                <a:latin typeface="Times New Roman"/>
                <a:cs typeface="Times New Roman"/>
              </a:rPr>
              <a:t>ile</a:t>
            </a:r>
            <a:r>
              <a:rPr sz="2000" b="1" spc="-20" dirty="0">
                <a:latin typeface="Times New Roman"/>
                <a:cs typeface="Times New Roman"/>
              </a:rPr>
              <a:t> </a:t>
            </a:r>
            <a:r>
              <a:rPr sz="2000" b="1" dirty="0">
                <a:latin typeface="Times New Roman"/>
                <a:cs typeface="Times New Roman"/>
              </a:rPr>
              <a:t>islam</a:t>
            </a:r>
            <a:r>
              <a:rPr sz="2000" b="1" spc="-25" dirty="0">
                <a:latin typeface="Times New Roman"/>
                <a:cs typeface="Times New Roman"/>
              </a:rPr>
              <a:t> </a:t>
            </a:r>
            <a:r>
              <a:rPr sz="2000" b="1" dirty="0">
                <a:latin typeface="Times New Roman"/>
                <a:cs typeface="Times New Roman"/>
              </a:rPr>
              <a:t>medeniyetinin</a:t>
            </a:r>
            <a:r>
              <a:rPr sz="2000" b="1" spc="-55" dirty="0">
                <a:latin typeface="Times New Roman"/>
                <a:cs typeface="Times New Roman"/>
              </a:rPr>
              <a:t> </a:t>
            </a:r>
            <a:r>
              <a:rPr sz="2000" b="1" dirty="0">
                <a:latin typeface="Times New Roman"/>
                <a:cs typeface="Times New Roman"/>
              </a:rPr>
              <a:t>bilim</a:t>
            </a:r>
            <a:r>
              <a:rPr sz="2000" b="1" spc="-45" dirty="0">
                <a:latin typeface="Times New Roman"/>
                <a:cs typeface="Times New Roman"/>
              </a:rPr>
              <a:t> </a:t>
            </a:r>
            <a:r>
              <a:rPr sz="2000" b="1" dirty="0">
                <a:latin typeface="Times New Roman"/>
                <a:cs typeface="Times New Roman"/>
              </a:rPr>
              <a:t>ve</a:t>
            </a:r>
            <a:r>
              <a:rPr sz="2000" b="1" spc="-10" dirty="0">
                <a:latin typeface="Times New Roman"/>
                <a:cs typeface="Times New Roman"/>
              </a:rPr>
              <a:t> </a:t>
            </a:r>
            <a:r>
              <a:rPr sz="2000" b="1" dirty="0">
                <a:latin typeface="Times New Roman"/>
                <a:cs typeface="Times New Roman"/>
              </a:rPr>
              <a:t>teknik</a:t>
            </a:r>
            <a:r>
              <a:rPr sz="2000" b="1" spc="-35" dirty="0">
                <a:latin typeface="Times New Roman"/>
                <a:cs typeface="Times New Roman"/>
              </a:rPr>
              <a:t> </a:t>
            </a:r>
            <a:r>
              <a:rPr sz="2000" b="1" dirty="0">
                <a:latin typeface="Times New Roman"/>
                <a:cs typeface="Times New Roman"/>
              </a:rPr>
              <a:t>üretmede</a:t>
            </a:r>
            <a:r>
              <a:rPr sz="2000" b="1" spc="-35" dirty="0">
                <a:latin typeface="Times New Roman"/>
                <a:cs typeface="Times New Roman"/>
              </a:rPr>
              <a:t> </a:t>
            </a:r>
            <a:r>
              <a:rPr sz="2000" b="1" spc="-10" dirty="0">
                <a:latin typeface="Times New Roman"/>
                <a:cs typeface="Times New Roman"/>
              </a:rPr>
              <a:t>lider</a:t>
            </a:r>
            <a:endParaRPr sz="2000">
              <a:latin typeface="Times New Roman"/>
              <a:cs typeface="Times New Roman"/>
            </a:endParaRPr>
          </a:p>
          <a:p>
            <a:pPr marL="12700" marR="532130">
              <a:lnSpc>
                <a:spcPct val="70000"/>
              </a:lnSpc>
              <a:spcBef>
                <a:spcPts val="360"/>
              </a:spcBef>
            </a:pPr>
            <a:r>
              <a:rPr sz="2000" b="1" dirty="0">
                <a:latin typeface="Times New Roman"/>
                <a:cs typeface="Times New Roman"/>
              </a:rPr>
              <a:t>olduğu</a:t>
            </a:r>
            <a:r>
              <a:rPr sz="2000" b="1" spc="-45" dirty="0">
                <a:latin typeface="Times New Roman"/>
                <a:cs typeface="Times New Roman"/>
              </a:rPr>
              <a:t> </a:t>
            </a:r>
            <a:r>
              <a:rPr sz="2000" b="1" dirty="0">
                <a:latin typeface="Times New Roman"/>
                <a:cs typeface="Times New Roman"/>
              </a:rPr>
              <a:t>dönemlerdeki</a:t>
            </a:r>
            <a:r>
              <a:rPr sz="2000" b="1" spc="-45" dirty="0">
                <a:latin typeface="Times New Roman"/>
                <a:cs typeface="Times New Roman"/>
              </a:rPr>
              <a:t> </a:t>
            </a:r>
            <a:r>
              <a:rPr sz="2000" b="1" dirty="0">
                <a:latin typeface="Times New Roman"/>
                <a:cs typeface="Times New Roman"/>
              </a:rPr>
              <a:t>yapılan</a:t>
            </a:r>
            <a:r>
              <a:rPr sz="2000" b="1" spc="-35" dirty="0">
                <a:latin typeface="Times New Roman"/>
                <a:cs typeface="Times New Roman"/>
              </a:rPr>
              <a:t> </a:t>
            </a:r>
            <a:r>
              <a:rPr sz="2000" b="1" dirty="0">
                <a:latin typeface="Times New Roman"/>
                <a:cs typeface="Times New Roman"/>
              </a:rPr>
              <a:t>çalışmalar</a:t>
            </a:r>
            <a:r>
              <a:rPr sz="2000" b="1" spc="-90" dirty="0">
                <a:latin typeface="Times New Roman"/>
                <a:cs typeface="Times New Roman"/>
              </a:rPr>
              <a:t> </a:t>
            </a:r>
            <a:r>
              <a:rPr sz="2000" b="1" dirty="0">
                <a:latin typeface="Times New Roman"/>
                <a:cs typeface="Times New Roman"/>
              </a:rPr>
              <a:t>ve</a:t>
            </a:r>
            <a:r>
              <a:rPr sz="2000" b="1" spc="-5" dirty="0">
                <a:latin typeface="Times New Roman"/>
                <a:cs typeface="Times New Roman"/>
              </a:rPr>
              <a:t> </a:t>
            </a:r>
            <a:r>
              <a:rPr sz="2000" b="1" dirty="0">
                <a:latin typeface="Times New Roman"/>
                <a:cs typeface="Times New Roman"/>
              </a:rPr>
              <a:t>bilim</a:t>
            </a:r>
            <a:r>
              <a:rPr sz="2000" b="1" spc="-15" dirty="0">
                <a:latin typeface="Times New Roman"/>
                <a:cs typeface="Times New Roman"/>
              </a:rPr>
              <a:t> </a:t>
            </a:r>
            <a:r>
              <a:rPr sz="2000" b="1" dirty="0">
                <a:latin typeface="Times New Roman"/>
                <a:cs typeface="Times New Roman"/>
              </a:rPr>
              <a:t>adamlarını</a:t>
            </a:r>
            <a:r>
              <a:rPr sz="2000" b="1" spc="-40" dirty="0">
                <a:latin typeface="Times New Roman"/>
                <a:cs typeface="Times New Roman"/>
              </a:rPr>
              <a:t> </a:t>
            </a:r>
            <a:r>
              <a:rPr sz="2000" b="1" spc="-10" dirty="0">
                <a:latin typeface="Times New Roman"/>
                <a:cs typeface="Times New Roman"/>
              </a:rPr>
              <a:t>yakından </a:t>
            </a:r>
            <a:r>
              <a:rPr sz="2000" b="1" dirty="0">
                <a:latin typeface="Times New Roman"/>
                <a:cs typeface="Times New Roman"/>
              </a:rPr>
              <a:t>tanımamız</a:t>
            </a:r>
            <a:r>
              <a:rPr sz="2000" b="1" spc="-50" dirty="0">
                <a:latin typeface="Times New Roman"/>
                <a:cs typeface="Times New Roman"/>
              </a:rPr>
              <a:t> </a:t>
            </a:r>
            <a:r>
              <a:rPr sz="2000" b="1" spc="-10" dirty="0">
                <a:latin typeface="Times New Roman"/>
                <a:cs typeface="Times New Roman"/>
              </a:rPr>
              <a:t>gerekir.</a:t>
            </a:r>
            <a:endParaRPr sz="2000">
              <a:latin typeface="Times New Roman"/>
              <a:cs typeface="Times New Roman"/>
            </a:endParaRPr>
          </a:p>
          <a:p>
            <a:pPr marL="12700">
              <a:lnSpc>
                <a:spcPts val="2039"/>
              </a:lnSpc>
              <a:spcBef>
                <a:spcPts val="275"/>
              </a:spcBef>
            </a:pPr>
            <a:r>
              <a:rPr sz="2000" b="1" dirty="0">
                <a:latin typeface="Times New Roman"/>
                <a:cs typeface="Times New Roman"/>
              </a:rPr>
              <a:t>Eğer</a:t>
            </a:r>
            <a:r>
              <a:rPr sz="2000" b="1" spc="-50" dirty="0">
                <a:latin typeface="Times New Roman"/>
                <a:cs typeface="Times New Roman"/>
              </a:rPr>
              <a:t> </a:t>
            </a:r>
            <a:r>
              <a:rPr sz="2000" b="1" dirty="0">
                <a:latin typeface="Times New Roman"/>
                <a:cs typeface="Times New Roman"/>
              </a:rPr>
              <a:t>biz</a:t>
            </a:r>
            <a:r>
              <a:rPr sz="2000" b="1" spc="-10" dirty="0">
                <a:latin typeface="Times New Roman"/>
                <a:cs typeface="Times New Roman"/>
              </a:rPr>
              <a:t> </a:t>
            </a:r>
            <a:r>
              <a:rPr sz="2000" b="1" dirty="0">
                <a:latin typeface="Times New Roman"/>
                <a:cs typeface="Times New Roman"/>
              </a:rPr>
              <a:t>bunu</a:t>
            </a:r>
            <a:r>
              <a:rPr sz="2000" b="1" spc="-15" dirty="0">
                <a:latin typeface="Times New Roman"/>
                <a:cs typeface="Times New Roman"/>
              </a:rPr>
              <a:t> </a:t>
            </a:r>
            <a:r>
              <a:rPr sz="2000" b="1" dirty="0">
                <a:latin typeface="Times New Roman"/>
                <a:cs typeface="Times New Roman"/>
              </a:rPr>
              <a:t>yapmazsak</a:t>
            </a:r>
            <a:r>
              <a:rPr sz="2000" b="1" spc="-40" dirty="0">
                <a:latin typeface="Times New Roman"/>
                <a:cs typeface="Times New Roman"/>
              </a:rPr>
              <a:t> </a:t>
            </a:r>
            <a:r>
              <a:rPr sz="2000" b="1" dirty="0">
                <a:latin typeface="Times New Roman"/>
                <a:cs typeface="Times New Roman"/>
              </a:rPr>
              <a:t>bilim</a:t>
            </a:r>
            <a:r>
              <a:rPr sz="2000" b="1" spc="-30" dirty="0">
                <a:latin typeface="Times New Roman"/>
                <a:cs typeface="Times New Roman"/>
              </a:rPr>
              <a:t> </a:t>
            </a:r>
            <a:r>
              <a:rPr sz="2000" b="1" dirty="0">
                <a:latin typeface="Times New Roman"/>
                <a:cs typeface="Times New Roman"/>
              </a:rPr>
              <a:t>ve</a:t>
            </a:r>
            <a:r>
              <a:rPr sz="2000" b="1" spc="-5" dirty="0">
                <a:latin typeface="Times New Roman"/>
                <a:cs typeface="Times New Roman"/>
              </a:rPr>
              <a:t> </a:t>
            </a:r>
            <a:r>
              <a:rPr sz="2000" b="1" dirty="0">
                <a:latin typeface="Times New Roman"/>
                <a:cs typeface="Times New Roman"/>
              </a:rPr>
              <a:t>teknolojide</a:t>
            </a:r>
            <a:r>
              <a:rPr sz="2000" b="1" spc="-55" dirty="0">
                <a:latin typeface="Times New Roman"/>
                <a:cs typeface="Times New Roman"/>
              </a:rPr>
              <a:t> </a:t>
            </a:r>
            <a:r>
              <a:rPr sz="2000" b="1" dirty="0">
                <a:latin typeface="Times New Roman"/>
                <a:cs typeface="Times New Roman"/>
              </a:rPr>
              <a:t>ileri</a:t>
            </a:r>
            <a:r>
              <a:rPr sz="2000" b="1" spc="-15" dirty="0">
                <a:latin typeface="Times New Roman"/>
                <a:cs typeface="Times New Roman"/>
              </a:rPr>
              <a:t> </a:t>
            </a:r>
            <a:r>
              <a:rPr sz="2000" b="1" spc="-20" dirty="0">
                <a:latin typeface="Times New Roman"/>
                <a:cs typeface="Times New Roman"/>
              </a:rPr>
              <a:t>toplumlar,</a:t>
            </a:r>
            <a:r>
              <a:rPr sz="2000" b="1" spc="-45" dirty="0">
                <a:latin typeface="Times New Roman"/>
                <a:cs typeface="Times New Roman"/>
              </a:rPr>
              <a:t> </a:t>
            </a:r>
            <a:r>
              <a:rPr sz="2000" b="1" dirty="0">
                <a:latin typeface="Times New Roman"/>
                <a:cs typeface="Times New Roman"/>
              </a:rPr>
              <a:t>bilim</a:t>
            </a:r>
            <a:r>
              <a:rPr sz="2000" b="1" spc="-30" dirty="0">
                <a:latin typeface="Times New Roman"/>
                <a:cs typeface="Times New Roman"/>
              </a:rPr>
              <a:t> </a:t>
            </a:r>
            <a:r>
              <a:rPr sz="2000" b="1" spc="-25" dirty="0">
                <a:latin typeface="Times New Roman"/>
                <a:cs typeface="Times New Roman"/>
              </a:rPr>
              <a:t>ve</a:t>
            </a:r>
            <a:endParaRPr sz="2000">
              <a:latin typeface="Times New Roman"/>
              <a:cs typeface="Times New Roman"/>
            </a:endParaRPr>
          </a:p>
          <a:p>
            <a:pPr marL="12700">
              <a:lnSpc>
                <a:spcPts val="1680"/>
              </a:lnSpc>
            </a:pPr>
            <a:r>
              <a:rPr sz="2000" b="1" dirty="0">
                <a:latin typeface="Times New Roman"/>
                <a:cs typeface="Times New Roman"/>
              </a:rPr>
              <a:t>teknolojinin</a:t>
            </a:r>
            <a:r>
              <a:rPr sz="2000" b="1" spc="-60" dirty="0">
                <a:latin typeface="Times New Roman"/>
                <a:cs typeface="Times New Roman"/>
              </a:rPr>
              <a:t> </a:t>
            </a:r>
            <a:r>
              <a:rPr sz="2000" b="1" dirty="0">
                <a:latin typeface="Times New Roman"/>
                <a:cs typeface="Times New Roman"/>
              </a:rPr>
              <a:t>kendilerine</a:t>
            </a:r>
            <a:r>
              <a:rPr sz="2000" b="1" spc="-40" dirty="0">
                <a:latin typeface="Times New Roman"/>
                <a:cs typeface="Times New Roman"/>
              </a:rPr>
              <a:t> </a:t>
            </a:r>
            <a:r>
              <a:rPr sz="2000" b="1" dirty="0">
                <a:latin typeface="Times New Roman"/>
                <a:cs typeface="Times New Roman"/>
              </a:rPr>
              <a:t>sağladığı</a:t>
            </a:r>
            <a:r>
              <a:rPr sz="2000" b="1" spc="-50" dirty="0">
                <a:latin typeface="Times New Roman"/>
                <a:cs typeface="Times New Roman"/>
              </a:rPr>
              <a:t> </a:t>
            </a:r>
            <a:r>
              <a:rPr sz="2000" b="1" dirty="0">
                <a:latin typeface="Times New Roman"/>
                <a:cs typeface="Times New Roman"/>
              </a:rPr>
              <a:t>güç</a:t>
            </a:r>
            <a:r>
              <a:rPr sz="2000" b="1" spc="-35" dirty="0">
                <a:latin typeface="Times New Roman"/>
                <a:cs typeface="Times New Roman"/>
              </a:rPr>
              <a:t> </a:t>
            </a:r>
            <a:r>
              <a:rPr sz="2000" b="1" dirty="0">
                <a:latin typeface="Times New Roman"/>
                <a:cs typeface="Times New Roman"/>
              </a:rPr>
              <a:t>ve</a:t>
            </a:r>
            <a:r>
              <a:rPr sz="2000" b="1" spc="-25" dirty="0">
                <a:latin typeface="Times New Roman"/>
                <a:cs typeface="Times New Roman"/>
              </a:rPr>
              <a:t> </a:t>
            </a:r>
            <a:r>
              <a:rPr sz="2000" b="1" dirty="0">
                <a:latin typeface="Times New Roman"/>
                <a:cs typeface="Times New Roman"/>
              </a:rPr>
              <a:t>zenginliği</a:t>
            </a:r>
            <a:r>
              <a:rPr sz="2000" b="1" spc="-45" dirty="0">
                <a:latin typeface="Times New Roman"/>
                <a:cs typeface="Times New Roman"/>
              </a:rPr>
              <a:t> </a:t>
            </a:r>
            <a:r>
              <a:rPr sz="2000" b="1" dirty="0">
                <a:latin typeface="Times New Roman"/>
                <a:cs typeface="Times New Roman"/>
              </a:rPr>
              <a:t>kullanarak,</a:t>
            </a:r>
            <a:r>
              <a:rPr sz="2000" b="1" spc="-55" dirty="0">
                <a:latin typeface="Times New Roman"/>
                <a:cs typeface="Times New Roman"/>
              </a:rPr>
              <a:t> </a:t>
            </a:r>
            <a:r>
              <a:rPr sz="2000" b="1" spc="-20" dirty="0">
                <a:latin typeface="Times New Roman"/>
                <a:cs typeface="Times New Roman"/>
              </a:rPr>
              <a:t>bize</a:t>
            </a:r>
            <a:endParaRPr sz="2000">
              <a:latin typeface="Times New Roman"/>
              <a:cs typeface="Times New Roman"/>
            </a:endParaRPr>
          </a:p>
          <a:p>
            <a:pPr marL="12700" marR="803275">
              <a:lnSpc>
                <a:spcPct val="70000"/>
              </a:lnSpc>
              <a:spcBef>
                <a:spcPts val="360"/>
              </a:spcBef>
            </a:pPr>
            <a:r>
              <a:rPr sz="2000" b="1" dirty="0">
                <a:latin typeface="Times New Roman"/>
                <a:cs typeface="Times New Roman"/>
              </a:rPr>
              <a:t>kendilerine</a:t>
            </a:r>
            <a:r>
              <a:rPr sz="2000" b="1" spc="-40" dirty="0">
                <a:latin typeface="Times New Roman"/>
                <a:cs typeface="Times New Roman"/>
              </a:rPr>
              <a:t> </a:t>
            </a:r>
            <a:r>
              <a:rPr sz="2000" b="1" dirty="0">
                <a:latin typeface="Times New Roman"/>
                <a:cs typeface="Times New Roman"/>
              </a:rPr>
              <a:t>uygun</a:t>
            </a:r>
            <a:r>
              <a:rPr sz="2000" b="1" spc="-45" dirty="0">
                <a:latin typeface="Times New Roman"/>
                <a:cs typeface="Times New Roman"/>
              </a:rPr>
              <a:t> </a:t>
            </a:r>
            <a:r>
              <a:rPr sz="2000" b="1" dirty="0">
                <a:latin typeface="Times New Roman"/>
                <a:cs typeface="Times New Roman"/>
              </a:rPr>
              <a:t>olacak</a:t>
            </a:r>
            <a:r>
              <a:rPr sz="2000" b="1" spc="-40" dirty="0">
                <a:latin typeface="Times New Roman"/>
                <a:cs typeface="Times New Roman"/>
              </a:rPr>
              <a:t> </a:t>
            </a:r>
            <a:r>
              <a:rPr sz="2000" b="1" dirty="0">
                <a:latin typeface="Times New Roman"/>
                <a:cs typeface="Times New Roman"/>
              </a:rPr>
              <a:t>şekilde</a:t>
            </a:r>
            <a:r>
              <a:rPr sz="2000" b="1" spc="-20" dirty="0">
                <a:latin typeface="Times New Roman"/>
                <a:cs typeface="Times New Roman"/>
              </a:rPr>
              <a:t> </a:t>
            </a:r>
            <a:r>
              <a:rPr sz="2000" b="1" dirty="0">
                <a:latin typeface="Times New Roman"/>
                <a:cs typeface="Times New Roman"/>
              </a:rPr>
              <a:t>bilim</a:t>
            </a:r>
            <a:r>
              <a:rPr sz="2000" b="1" spc="-35" dirty="0">
                <a:latin typeface="Times New Roman"/>
                <a:cs typeface="Times New Roman"/>
              </a:rPr>
              <a:t> </a:t>
            </a:r>
            <a:r>
              <a:rPr sz="2000" b="1" dirty="0">
                <a:latin typeface="Times New Roman"/>
                <a:cs typeface="Times New Roman"/>
              </a:rPr>
              <a:t>tarihini</a:t>
            </a:r>
            <a:r>
              <a:rPr sz="2000" b="1" spc="-50" dirty="0">
                <a:latin typeface="Times New Roman"/>
                <a:cs typeface="Times New Roman"/>
              </a:rPr>
              <a:t> </a:t>
            </a:r>
            <a:r>
              <a:rPr sz="2000" b="1" dirty="0">
                <a:latin typeface="Times New Roman"/>
                <a:cs typeface="Times New Roman"/>
              </a:rPr>
              <a:t>anlatacaklardır</a:t>
            </a:r>
            <a:r>
              <a:rPr sz="2000" b="1" spc="-90" dirty="0">
                <a:latin typeface="Times New Roman"/>
                <a:cs typeface="Times New Roman"/>
              </a:rPr>
              <a:t> </a:t>
            </a:r>
            <a:r>
              <a:rPr sz="2000" b="1" spc="-20" dirty="0">
                <a:latin typeface="Times New Roman"/>
                <a:cs typeface="Times New Roman"/>
              </a:rPr>
              <a:t>veya </a:t>
            </a:r>
            <a:r>
              <a:rPr sz="2000" b="1" dirty="0">
                <a:latin typeface="Times New Roman"/>
                <a:cs typeface="Times New Roman"/>
              </a:rPr>
              <a:t>anlatılmasını</a:t>
            </a:r>
            <a:r>
              <a:rPr sz="2000" b="1" spc="-70" dirty="0">
                <a:latin typeface="Times New Roman"/>
                <a:cs typeface="Times New Roman"/>
              </a:rPr>
              <a:t> </a:t>
            </a:r>
            <a:r>
              <a:rPr sz="2000" b="1" spc="-10" dirty="0">
                <a:latin typeface="Times New Roman"/>
                <a:cs typeface="Times New Roman"/>
              </a:rPr>
              <a:t>sağlayacaklardır.</a:t>
            </a:r>
            <a:endParaRPr sz="2000">
              <a:latin typeface="Times New Roman"/>
              <a:cs typeface="Times New Roman"/>
            </a:endParaRPr>
          </a:p>
        </p:txBody>
      </p:sp>
      <p:pic>
        <p:nvPicPr>
          <p:cNvPr id="4" name="object 4"/>
          <p:cNvPicPr/>
          <p:nvPr/>
        </p:nvPicPr>
        <p:blipFill>
          <a:blip r:embed="rId2" cstate="print"/>
          <a:stretch>
            <a:fillRect/>
          </a:stretch>
        </p:blipFill>
        <p:spPr>
          <a:xfrm>
            <a:off x="8995029" y="1392427"/>
            <a:ext cx="2648584" cy="40386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2007" y="709930"/>
            <a:ext cx="5370195" cy="1300480"/>
          </a:xfrm>
          <a:prstGeom prst="rect">
            <a:avLst/>
          </a:prstGeom>
        </p:spPr>
        <p:txBody>
          <a:bodyPr vert="horz" wrap="square" lIns="0" tIns="89535" rIns="0" bIns="0" rtlCol="0">
            <a:spAutoFit/>
          </a:bodyPr>
          <a:lstStyle/>
          <a:p>
            <a:pPr marL="12700" marR="5080">
              <a:lnSpc>
                <a:spcPts val="4750"/>
              </a:lnSpc>
              <a:spcBef>
                <a:spcPts val="705"/>
              </a:spcBef>
            </a:pPr>
            <a:r>
              <a:rPr spc="-70" dirty="0"/>
              <a:t>Yapılması</a:t>
            </a:r>
            <a:r>
              <a:rPr spc="-114" dirty="0"/>
              <a:t> </a:t>
            </a:r>
            <a:r>
              <a:rPr spc="-60" dirty="0"/>
              <a:t>gereken</a:t>
            </a:r>
            <a:r>
              <a:rPr spc="-125" dirty="0"/>
              <a:t> </a:t>
            </a:r>
            <a:r>
              <a:rPr spc="-10" dirty="0"/>
              <a:t>doğru </a:t>
            </a:r>
            <a:r>
              <a:rPr dirty="0"/>
              <a:t>Ne</a:t>
            </a:r>
            <a:r>
              <a:rPr spc="-150" dirty="0"/>
              <a:t> </a:t>
            </a:r>
            <a:r>
              <a:rPr spc="-10" dirty="0"/>
              <a:t>Olabilir?</a:t>
            </a:r>
          </a:p>
        </p:txBody>
      </p:sp>
      <p:sp>
        <p:nvSpPr>
          <p:cNvPr id="3" name="object 3"/>
          <p:cNvSpPr txBox="1"/>
          <p:nvPr/>
        </p:nvSpPr>
        <p:spPr>
          <a:xfrm>
            <a:off x="916939" y="2210790"/>
            <a:ext cx="9842500" cy="3869690"/>
          </a:xfrm>
          <a:prstGeom prst="rect">
            <a:avLst/>
          </a:prstGeom>
        </p:spPr>
        <p:txBody>
          <a:bodyPr vert="horz" wrap="square" lIns="0" tIns="99060" rIns="0" bIns="0" rtlCol="0">
            <a:spAutoFit/>
          </a:bodyPr>
          <a:lstStyle/>
          <a:p>
            <a:pPr marL="241300" indent="-228600">
              <a:lnSpc>
                <a:spcPct val="100000"/>
              </a:lnSpc>
              <a:spcBef>
                <a:spcPts val="780"/>
              </a:spcBef>
              <a:buFont typeface="Arial MT"/>
              <a:buChar char="•"/>
              <a:tabLst>
                <a:tab pos="241300" algn="l"/>
              </a:tabLst>
            </a:pPr>
            <a:r>
              <a:rPr sz="2600" b="1" dirty="0">
                <a:latin typeface="Calibri"/>
                <a:cs typeface="Calibri"/>
              </a:rPr>
              <a:t>Bilim</a:t>
            </a:r>
            <a:r>
              <a:rPr sz="2600" b="1" spc="-70" dirty="0">
                <a:latin typeface="Calibri"/>
                <a:cs typeface="Calibri"/>
              </a:rPr>
              <a:t> </a:t>
            </a:r>
            <a:r>
              <a:rPr sz="2600" b="1" spc="-10" dirty="0">
                <a:latin typeface="Calibri"/>
                <a:cs typeface="Calibri"/>
              </a:rPr>
              <a:t>isteyen</a:t>
            </a:r>
            <a:r>
              <a:rPr sz="2600" b="1" spc="-60" dirty="0">
                <a:latin typeface="Calibri"/>
                <a:cs typeface="Calibri"/>
              </a:rPr>
              <a:t> </a:t>
            </a:r>
            <a:r>
              <a:rPr sz="2600" b="1" dirty="0">
                <a:latin typeface="Calibri"/>
                <a:cs typeface="Calibri"/>
              </a:rPr>
              <a:t>ve</a:t>
            </a:r>
            <a:r>
              <a:rPr sz="2600" b="1" spc="-75" dirty="0">
                <a:latin typeface="Calibri"/>
                <a:cs typeface="Calibri"/>
              </a:rPr>
              <a:t> </a:t>
            </a:r>
            <a:r>
              <a:rPr sz="2600" b="1" dirty="0">
                <a:latin typeface="Calibri"/>
                <a:cs typeface="Calibri"/>
              </a:rPr>
              <a:t>çalışanla</a:t>
            </a:r>
            <a:r>
              <a:rPr sz="2600" b="1" spc="-55" dirty="0">
                <a:latin typeface="Calibri"/>
                <a:cs typeface="Calibri"/>
              </a:rPr>
              <a:t> </a:t>
            </a:r>
            <a:r>
              <a:rPr sz="2600" b="1" spc="-10" dirty="0">
                <a:latin typeface="Calibri"/>
                <a:cs typeface="Calibri"/>
              </a:rPr>
              <a:t>beraberdir.</a:t>
            </a:r>
            <a:endParaRPr sz="2600">
              <a:latin typeface="Calibri"/>
              <a:cs typeface="Calibri"/>
            </a:endParaRPr>
          </a:p>
          <a:p>
            <a:pPr marL="241300" marR="855980" indent="-228600">
              <a:lnSpc>
                <a:spcPts val="2810"/>
              </a:lnSpc>
              <a:spcBef>
                <a:spcPts val="1040"/>
              </a:spcBef>
              <a:buFont typeface="Arial MT"/>
              <a:buChar char="•"/>
              <a:tabLst>
                <a:tab pos="241300" algn="l"/>
              </a:tabLst>
            </a:pPr>
            <a:r>
              <a:rPr sz="2600" dirty="0">
                <a:latin typeface="Calibri"/>
                <a:cs typeface="Calibri"/>
              </a:rPr>
              <a:t>İnsanlık</a:t>
            </a:r>
            <a:r>
              <a:rPr sz="2600" spc="-60" dirty="0">
                <a:latin typeface="Calibri"/>
                <a:cs typeface="Calibri"/>
              </a:rPr>
              <a:t> </a:t>
            </a:r>
            <a:r>
              <a:rPr sz="2600" dirty="0">
                <a:latin typeface="Calibri"/>
                <a:cs typeface="Calibri"/>
              </a:rPr>
              <a:t>için</a:t>
            </a:r>
            <a:r>
              <a:rPr sz="2600" spc="-45" dirty="0">
                <a:latin typeface="Calibri"/>
                <a:cs typeface="Calibri"/>
              </a:rPr>
              <a:t> </a:t>
            </a:r>
            <a:r>
              <a:rPr sz="2600" dirty="0">
                <a:latin typeface="Calibri"/>
                <a:cs typeface="Calibri"/>
              </a:rPr>
              <a:t>Bilimi</a:t>
            </a:r>
            <a:r>
              <a:rPr sz="2600" spc="-50" dirty="0">
                <a:latin typeface="Calibri"/>
                <a:cs typeface="Calibri"/>
              </a:rPr>
              <a:t> </a:t>
            </a:r>
            <a:r>
              <a:rPr sz="2600" dirty="0">
                <a:latin typeface="Calibri"/>
                <a:cs typeface="Calibri"/>
              </a:rPr>
              <a:t>geliştirmek</a:t>
            </a:r>
            <a:r>
              <a:rPr sz="2600" spc="-60" dirty="0">
                <a:latin typeface="Calibri"/>
                <a:cs typeface="Calibri"/>
              </a:rPr>
              <a:t> </a:t>
            </a:r>
            <a:r>
              <a:rPr sz="2600" dirty="0">
                <a:latin typeface="Calibri"/>
                <a:cs typeface="Calibri"/>
              </a:rPr>
              <a:t>adına</a:t>
            </a:r>
            <a:r>
              <a:rPr sz="2600" spc="-50" dirty="0">
                <a:latin typeface="Calibri"/>
                <a:cs typeface="Calibri"/>
              </a:rPr>
              <a:t> </a:t>
            </a:r>
            <a:r>
              <a:rPr sz="2600" dirty="0">
                <a:latin typeface="Calibri"/>
                <a:cs typeface="Calibri"/>
              </a:rPr>
              <a:t>yola</a:t>
            </a:r>
            <a:r>
              <a:rPr sz="2600" spc="-25" dirty="0">
                <a:latin typeface="Calibri"/>
                <a:cs typeface="Calibri"/>
              </a:rPr>
              <a:t> </a:t>
            </a:r>
            <a:r>
              <a:rPr sz="2600" dirty="0">
                <a:latin typeface="Calibri"/>
                <a:cs typeface="Calibri"/>
              </a:rPr>
              <a:t>çıkılması</a:t>
            </a:r>
            <a:r>
              <a:rPr sz="2600" spc="-55" dirty="0">
                <a:latin typeface="Calibri"/>
                <a:cs typeface="Calibri"/>
              </a:rPr>
              <a:t> </a:t>
            </a:r>
            <a:r>
              <a:rPr sz="2600" dirty="0">
                <a:latin typeface="Calibri"/>
                <a:cs typeface="Calibri"/>
              </a:rPr>
              <a:t>ve</a:t>
            </a:r>
            <a:r>
              <a:rPr sz="2600" spc="-50" dirty="0">
                <a:latin typeface="Calibri"/>
                <a:cs typeface="Calibri"/>
              </a:rPr>
              <a:t> </a:t>
            </a:r>
            <a:r>
              <a:rPr sz="2600" dirty="0">
                <a:latin typeface="Calibri"/>
                <a:cs typeface="Calibri"/>
              </a:rPr>
              <a:t>bu</a:t>
            </a:r>
            <a:r>
              <a:rPr sz="2600" spc="-55" dirty="0">
                <a:latin typeface="Calibri"/>
                <a:cs typeface="Calibri"/>
              </a:rPr>
              <a:t> </a:t>
            </a:r>
            <a:r>
              <a:rPr sz="2600" dirty="0">
                <a:latin typeface="Calibri"/>
                <a:cs typeface="Calibri"/>
              </a:rPr>
              <a:t>yolda</a:t>
            </a:r>
            <a:r>
              <a:rPr sz="2600" spc="-40" dirty="0">
                <a:latin typeface="Calibri"/>
                <a:cs typeface="Calibri"/>
              </a:rPr>
              <a:t> </a:t>
            </a:r>
            <a:r>
              <a:rPr sz="2600" spc="-25" dirty="0">
                <a:latin typeface="Calibri"/>
                <a:cs typeface="Calibri"/>
              </a:rPr>
              <a:t>çok </a:t>
            </a:r>
            <a:r>
              <a:rPr sz="2600" dirty="0">
                <a:latin typeface="Calibri"/>
                <a:cs typeface="Calibri"/>
              </a:rPr>
              <a:t>çalışılması</a:t>
            </a:r>
            <a:r>
              <a:rPr sz="2600" spc="-65" dirty="0">
                <a:latin typeface="Calibri"/>
                <a:cs typeface="Calibri"/>
              </a:rPr>
              <a:t> </a:t>
            </a:r>
            <a:r>
              <a:rPr sz="2600" dirty="0">
                <a:latin typeface="Calibri"/>
                <a:cs typeface="Calibri"/>
              </a:rPr>
              <a:t>halinde</a:t>
            </a:r>
            <a:r>
              <a:rPr sz="2600" spc="-75" dirty="0">
                <a:latin typeface="Calibri"/>
                <a:cs typeface="Calibri"/>
              </a:rPr>
              <a:t> </a:t>
            </a:r>
            <a:r>
              <a:rPr sz="2600" spc="-10" dirty="0">
                <a:latin typeface="Calibri"/>
                <a:cs typeface="Calibri"/>
              </a:rPr>
              <a:t>tekrar</a:t>
            </a:r>
            <a:r>
              <a:rPr sz="2600" spc="-75" dirty="0">
                <a:latin typeface="Calibri"/>
                <a:cs typeface="Calibri"/>
              </a:rPr>
              <a:t> </a:t>
            </a:r>
            <a:r>
              <a:rPr sz="2600" dirty="0">
                <a:latin typeface="Calibri"/>
                <a:cs typeface="Calibri"/>
              </a:rPr>
              <a:t>Bilim</a:t>
            </a:r>
            <a:r>
              <a:rPr sz="2600" spc="-55" dirty="0">
                <a:latin typeface="Calibri"/>
                <a:cs typeface="Calibri"/>
              </a:rPr>
              <a:t> </a:t>
            </a:r>
            <a:r>
              <a:rPr sz="2600" dirty="0">
                <a:latin typeface="Calibri"/>
                <a:cs typeface="Calibri"/>
              </a:rPr>
              <a:t>ve</a:t>
            </a:r>
            <a:r>
              <a:rPr sz="2600" spc="-65" dirty="0">
                <a:latin typeface="Calibri"/>
                <a:cs typeface="Calibri"/>
              </a:rPr>
              <a:t> </a:t>
            </a:r>
            <a:r>
              <a:rPr sz="2600" spc="-10" dirty="0">
                <a:latin typeface="Calibri"/>
                <a:cs typeface="Calibri"/>
              </a:rPr>
              <a:t>Teknolojiyi</a:t>
            </a:r>
            <a:r>
              <a:rPr sz="2600" spc="-65" dirty="0">
                <a:latin typeface="Calibri"/>
                <a:cs typeface="Calibri"/>
              </a:rPr>
              <a:t> </a:t>
            </a:r>
            <a:r>
              <a:rPr sz="2600" spc="-10" dirty="0">
                <a:latin typeface="Calibri"/>
                <a:cs typeface="Calibri"/>
              </a:rPr>
              <a:t>geliştiren</a:t>
            </a:r>
            <a:r>
              <a:rPr sz="2600" spc="-90" dirty="0">
                <a:latin typeface="Calibri"/>
                <a:cs typeface="Calibri"/>
              </a:rPr>
              <a:t> </a:t>
            </a:r>
            <a:r>
              <a:rPr sz="2600" spc="-10" dirty="0">
                <a:latin typeface="Calibri"/>
                <a:cs typeface="Calibri"/>
              </a:rPr>
              <a:t>toplumlar </a:t>
            </a:r>
            <a:r>
              <a:rPr sz="2600" dirty="0">
                <a:latin typeface="Calibri"/>
                <a:cs typeface="Calibri"/>
              </a:rPr>
              <a:t>arasında</a:t>
            </a:r>
            <a:r>
              <a:rPr sz="2600" spc="-55" dirty="0">
                <a:latin typeface="Calibri"/>
                <a:cs typeface="Calibri"/>
              </a:rPr>
              <a:t> </a:t>
            </a:r>
            <a:r>
              <a:rPr sz="2600" dirty="0">
                <a:latin typeface="Calibri"/>
                <a:cs typeface="Calibri"/>
              </a:rPr>
              <a:t>önde</a:t>
            </a:r>
            <a:r>
              <a:rPr sz="2600" spc="-50" dirty="0">
                <a:latin typeface="Calibri"/>
                <a:cs typeface="Calibri"/>
              </a:rPr>
              <a:t> </a:t>
            </a:r>
            <a:r>
              <a:rPr sz="2600" spc="-10" dirty="0">
                <a:latin typeface="Calibri"/>
                <a:cs typeface="Calibri"/>
              </a:rPr>
              <a:t>olabiliriz.</a:t>
            </a:r>
            <a:endParaRPr sz="2600">
              <a:latin typeface="Calibri"/>
              <a:cs typeface="Calibri"/>
            </a:endParaRPr>
          </a:p>
          <a:p>
            <a:pPr marL="241300" indent="-228600">
              <a:lnSpc>
                <a:spcPct val="100000"/>
              </a:lnSpc>
              <a:spcBef>
                <a:spcPts val="650"/>
              </a:spcBef>
              <a:buFont typeface="Arial MT"/>
              <a:buChar char="•"/>
              <a:tabLst>
                <a:tab pos="241300" algn="l"/>
              </a:tabLst>
            </a:pPr>
            <a:r>
              <a:rPr sz="2600" dirty="0">
                <a:latin typeface="Calibri"/>
                <a:cs typeface="Calibri"/>
              </a:rPr>
              <a:t>Bunun</a:t>
            </a:r>
            <a:r>
              <a:rPr sz="2600" spc="-75" dirty="0">
                <a:latin typeface="Calibri"/>
                <a:cs typeface="Calibri"/>
              </a:rPr>
              <a:t> </a:t>
            </a:r>
            <a:r>
              <a:rPr sz="2600" spc="-10" dirty="0">
                <a:latin typeface="Calibri"/>
                <a:cs typeface="Calibri"/>
              </a:rPr>
              <a:t>sinyalleri</a:t>
            </a:r>
            <a:r>
              <a:rPr sz="2600" spc="-65" dirty="0">
                <a:latin typeface="Calibri"/>
                <a:cs typeface="Calibri"/>
              </a:rPr>
              <a:t> </a:t>
            </a:r>
            <a:r>
              <a:rPr sz="2600" dirty="0">
                <a:latin typeface="Calibri"/>
                <a:cs typeface="Calibri"/>
              </a:rPr>
              <a:t>son</a:t>
            </a:r>
            <a:r>
              <a:rPr sz="2600" spc="-65" dirty="0">
                <a:latin typeface="Calibri"/>
                <a:cs typeface="Calibri"/>
              </a:rPr>
              <a:t> </a:t>
            </a:r>
            <a:r>
              <a:rPr sz="2600" dirty="0">
                <a:latin typeface="Calibri"/>
                <a:cs typeface="Calibri"/>
              </a:rPr>
              <a:t>yıllarda</a:t>
            </a:r>
            <a:r>
              <a:rPr sz="2600" spc="-50" dirty="0">
                <a:latin typeface="Calibri"/>
                <a:cs typeface="Calibri"/>
              </a:rPr>
              <a:t> </a:t>
            </a:r>
            <a:r>
              <a:rPr sz="2600" spc="-10" dirty="0">
                <a:latin typeface="Calibri"/>
                <a:cs typeface="Calibri"/>
              </a:rPr>
              <a:t>ülkemizde</a:t>
            </a:r>
            <a:r>
              <a:rPr sz="2600" spc="-80" dirty="0">
                <a:latin typeface="Calibri"/>
                <a:cs typeface="Calibri"/>
              </a:rPr>
              <a:t> </a:t>
            </a:r>
            <a:r>
              <a:rPr sz="2600" dirty="0">
                <a:latin typeface="Calibri"/>
                <a:cs typeface="Calibri"/>
              </a:rPr>
              <a:t>görülmeye</a:t>
            </a:r>
            <a:r>
              <a:rPr sz="2600" spc="-75" dirty="0">
                <a:latin typeface="Calibri"/>
                <a:cs typeface="Calibri"/>
              </a:rPr>
              <a:t> </a:t>
            </a:r>
            <a:r>
              <a:rPr sz="2600" dirty="0">
                <a:latin typeface="Calibri"/>
                <a:cs typeface="Calibri"/>
              </a:rPr>
              <a:t>başladığı</a:t>
            </a:r>
            <a:r>
              <a:rPr sz="2600" spc="-50" dirty="0">
                <a:latin typeface="Calibri"/>
                <a:cs typeface="Calibri"/>
              </a:rPr>
              <a:t> </a:t>
            </a:r>
            <a:r>
              <a:rPr sz="2600" spc="-10" dirty="0">
                <a:latin typeface="Calibri"/>
                <a:cs typeface="Calibri"/>
              </a:rPr>
              <a:t>söylenebilir.</a:t>
            </a:r>
            <a:endParaRPr sz="2600">
              <a:latin typeface="Calibri"/>
              <a:cs typeface="Calibri"/>
            </a:endParaRPr>
          </a:p>
          <a:p>
            <a:pPr marL="241300" marR="27940" indent="-228600">
              <a:lnSpc>
                <a:spcPts val="2810"/>
              </a:lnSpc>
              <a:spcBef>
                <a:spcPts val="1035"/>
              </a:spcBef>
              <a:buFont typeface="Arial MT"/>
              <a:buChar char="•"/>
              <a:tabLst>
                <a:tab pos="241300" algn="l"/>
              </a:tabLst>
            </a:pPr>
            <a:r>
              <a:rPr sz="2600" dirty="0">
                <a:latin typeface="Calibri"/>
                <a:cs typeface="Calibri"/>
              </a:rPr>
              <a:t>Bilim</a:t>
            </a:r>
            <a:r>
              <a:rPr sz="2600" spc="-50" dirty="0">
                <a:latin typeface="Calibri"/>
                <a:cs typeface="Calibri"/>
              </a:rPr>
              <a:t> </a:t>
            </a:r>
            <a:r>
              <a:rPr sz="2600" dirty="0">
                <a:latin typeface="Calibri"/>
                <a:cs typeface="Calibri"/>
              </a:rPr>
              <a:t>ve</a:t>
            </a:r>
            <a:r>
              <a:rPr sz="2600" spc="-65" dirty="0">
                <a:latin typeface="Calibri"/>
                <a:cs typeface="Calibri"/>
              </a:rPr>
              <a:t> </a:t>
            </a:r>
            <a:r>
              <a:rPr sz="2600" dirty="0">
                <a:latin typeface="Calibri"/>
                <a:cs typeface="Calibri"/>
              </a:rPr>
              <a:t>teknolojinin</a:t>
            </a:r>
            <a:r>
              <a:rPr sz="2600" spc="-75" dirty="0">
                <a:latin typeface="Calibri"/>
                <a:cs typeface="Calibri"/>
              </a:rPr>
              <a:t> </a:t>
            </a:r>
            <a:r>
              <a:rPr sz="2600" dirty="0">
                <a:latin typeface="Calibri"/>
                <a:cs typeface="Calibri"/>
              </a:rPr>
              <a:t>kaynağı</a:t>
            </a:r>
            <a:r>
              <a:rPr sz="2600" spc="-45" dirty="0">
                <a:latin typeface="Calibri"/>
                <a:cs typeface="Calibri"/>
              </a:rPr>
              <a:t> </a:t>
            </a:r>
            <a:r>
              <a:rPr sz="2600" dirty="0">
                <a:latin typeface="Calibri"/>
                <a:cs typeface="Calibri"/>
              </a:rPr>
              <a:t>haline</a:t>
            </a:r>
            <a:r>
              <a:rPr sz="2600" spc="-65" dirty="0">
                <a:latin typeface="Calibri"/>
                <a:cs typeface="Calibri"/>
              </a:rPr>
              <a:t> </a:t>
            </a:r>
            <a:r>
              <a:rPr sz="2600" dirty="0">
                <a:latin typeface="Calibri"/>
                <a:cs typeface="Calibri"/>
              </a:rPr>
              <a:t>gelen</a:t>
            </a:r>
            <a:r>
              <a:rPr sz="2600" spc="-75" dirty="0">
                <a:latin typeface="Calibri"/>
                <a:cs typeface="Calibri"/>
              </a:rPr>
              <a:t> </a:t>
            </a:r>
            <a:r>
              <a:rPr sz="2600" dirty="0">
                <a:latin typeface="Calibri"/>
                <a:cs typeface="Calibri"/>
              </a:rPr>
              <a:t>bir</a:t>
            </a:r>
            <a:r>
              <a:rPr sz="2600" spc="-50" dirty="0">
                <a:latin typeface="Calibri"/>
                <a:cs typeface="Calibri"/>
              </a:rPr>
              <a:t> </a:t>
            </a:r>
            <a:r>
              <a:rPr sz="2600" dirty="0">
                <a:latin typeface="Calibri"/>
                <a:cs typeface="Calibri"/>
              </a:rPr>
              <a:t>ülke</a:t>
            </a:r>
            <a:r>
              <a:rPr sz="2600" spc="-60" dirty="0">
                <a:latin typeface="Calibri"/>
                <a:cs typeface="Calibri"/>
              </a:rPr>
              <a:t> </a:t>
            </a:r>
            <a:r>
              <a:rPr sz="2600" dirty="0">
                <a:latin typeface="Calibri"/>
                <a:cs typeface="Calibri"/>
              </a:rPr>
              <a:t>olmamız</a:t>
            </a:r>
            <a:r>
              <a:rPr sz="2600" spc="-50" dirty="0">
                <a:latin typeface="Calibri"/>
                <a:cs typeface="Calibri"/>
              </a:rPr>
              <a:t> </a:t>
            </a:r>
            <a:r>
              <a:rPr sz="2600" spc="-10" dirty="0">
                <a:latin typeface="Calibri"/>
                <a:cs typeface="Calibri"/>
              </a:rPr>
              <a:t>halinde </a:t>
            </a:r>
            <a:r>
              <a:rPr sz="2600" dirty="0">
                <a:latin typeface="Calibri"/>
                <a:cs typeface="Calibri"/>
              </a:rPr>
              <a:t>katma</a:t>
            </a:r>
            <a:r>
              <a:rPr sz="2600" spc="-65" dirty="0">
                <a:latin typeface="Calibri"/>
                <a:cs typeface="Calibri"/>
              </a:rPr>
              <a:t> </a:t>
            </a:r>
            <a:r>
              <a:rPr sz="2600" dirty="0">
                <a:latin typeface="Calibri"/>
                <a:cs typeface="Calibri"/>
              </a:rPr>
              <a:t>değerli</a:t>
            </a:r>
            <a:r>
              <a:rPr sz="2600" spc="-65" dirty="0">
                <a:latin typeface="Calibri"/>
                <a:cs typeface="Calibri"/>
              </a:rPr>
              <a:t> </a:t>
            </a:r>
            <a:r>
              <a:rPr sz="2600" dirty="0">
                <a:latin typeface="Calibri"/>
                <a:cs typeface="Calibri"/>
              </a:rPr>
              <a:t>ürünler</a:t>
            </a:r>
            <a:r>
              <a:rPr sz="2600" spc="-70" dirty="0">
                <a:latin typeface="Calibri"/>
                <a:cs typeface="Calibri"/>
              </a:rPr>
              <a:t> </a:t>
            </a:r>
            <a:r>
              <a:rPr sz="2600" spc="-10" dirty="0">
                <a:latin typeface="Calibri"/>
                <a:cs typeface="Calibri"/>
              </a:rPr>
              <a:t>üreterek</a:t>
            </a:r>
            <a:r>
              <a:rPr sz="2600" spc="-90" dirty="0">
                <a:latin typeface="Calibri"/>
                <a:cs typeface="Calibri"/>
              </a:rPr>
              <a:t> </a:t>
            </a:r>
            <a:r>
              <a:rPr sz="2600" dirty="0">
                <a:latin typeface="Calibri"/>
                <a:cs typeface="Calibri"/>
              </a:rPr>
              <a:t>hem</a:t>
            </a:r>
            <a:r>
              <a:rPr sz="2600" spc="-70" dirty="0">
                <a:latin typeface="Calibri"/>
                <a:cs typeface="Calibri"/>
              </a:rPr>
              <a:t> </a:t>
            </a:r>
            <a:r>
              <a:rPr sz="2600" spc="-10" dirty="0">
                <a:latin typeface="Calibri"/>
                <a:cs typeface="Calibri"/>
              </a:rPr>
              <a:t>ülkemizin</a:t>
            </a:r>
            <a:r>
              <a:rPr sz="2600" spc="-95" dirty="0">
                <a:latin typeface="Calibri"/>
                <a:cs typeface="Calibri"/>
              </a:rPr>
              <a:t> </a:t>
            </a:r>
            <a:r>
              <a:rPr sz="2600" dirty="0">
                <a:latin typeface="Calibri"/>
                <a:cs typeface="Calibri"/>
              </a:rPr>
              <a:t>refahına</a:t>
            </a:r>
            <a:r>
              <a:rPr sz="2600" spc="-75" dirty="0">
                <a:latin typeface="Calibri"/>
                <a:cs typeface="Calibri"/>
              </a:rPr>
              <a:t> </a:t>
            </a:r>
            <a:r>
              <a:rPr sz="2600" dirty="0">
                <a:latin typeface="Calibri"/>
                <a:cs typeface="Calibri"/>
              </a:rPr>
              <a:t>ve</a:t>
            </a:r>
            <a:r>
              <a:rPr sz="2600" spc="-60" dirty="0">
                <a:latin typeface="Calibri"/>
                <a:cs typeface="Calibri"/>
              </a:rPr>
              <a:t> </a:t>
            </a:r>
            <a:r>
              <a:rPr sz="2600" spc="-10" dirty="0">
                <a:latin typeface="Calibri"/>
                <a:cs typeface="Calibri"/>
              </a:rPr>
              <a:t>gelişmişliğine </a:t>
            </a:r>
            <a:r>
              <a:rPr sz="2600" dirty="0">
                <a:latin typeface="Calibri"/>
                <a:cs typeface="Calibri"/>
              </a:rPr>
              <a:t>katkı</a:t>
            </a:r>
            <a:r>
              <a:rPr sz="2600" spc="-45" dirty="0">
                <a:latin typeface="Calibri"/>
                <a:cs typeface="Calibri"/>
              </a:rPr>
              <a:t> </a:t>
            </a:r>
            <a:r>
              <a:rPr sz="2600" spc="-10" dirty="0">
                <a:latin typeface="Calibri"/>
                <a:cs typeface="Calibri"/>
              </a:rPr>
              <a:t>sağlayabiliriz,</a:t>
            </a:r>
            <a:r>
              <a:rPr sz="2600" spc="-55" dirty="0">
                <a:latin typeface="Calibri"/>
                <a:cs typeface="Calibri"/>
              </a:rPr>
              <a:t> </a:t>
            </a:r>
            <a:r>
              <a:rPr sz="2600" dirty="0">
                <a:latin typeface="Calibri"/>
                <a:cs typeface="Calibri"/>
              </a:rPr>
              <a:t>hem</a:t>
            </a:r>
            <a:r>
              <a:rPr sz="2600" spc="-60" dirty="0">
                <a:latin typeface="Calibri"/>
                <a:cs typeface="Calibri"/>
              </a:rPr>
              <a:t> </a:t>
            </a:r>
            <a:r>
              <a:rPr sz="2600" dirty="0">
                <a:latin typeface="Calibri"/>
                <a:cs typeface="Calibri"/>
              </a:rPr>
              <a:t>de</a:t>
            </a:r>
            <a:r>
              <a:rPr sz="2600" spc="-70" dirty="0">
                <a:latin typeface="Calibri"/>
                <a:cs typeface="Calibri"/>
              </a:rPr>
              <a:t> </a:t>
            </a:r>
            <a:r>
              <a:rPr sz="2600" dirty="0">
                <a:latin typeface="Calibri"/>
                <a:cs typeface="Calibri"/>
              </a:rPr>
              <a:t>tüm</a:t>
            </a:r>
            <a:r>
              <a:rPr sz="2600" spc="-45" dirty="0">
                <a:latin typeface="Calibri"/>
                <a:cs typeface="Calibri"/>
              </a:rPr>
              <a:t> </a:t>
            </a:r>
            <a:r>
              <a:rPr sz="2600" dirty="0">
                <a:latin typeface="Calibri"/>
                <a:cs typeface="Calibri"/>
              </a:rPr>
              <a:t>insanlığa</a:t>
            </a:r>
            <a:r>
              <a:rPr sz="2600" spc="-55" dirty="0">
                <a:latin typeface="Calibri"/>
                <a:cs typeface="Calibri"/>
              </a:rPr>
              <a:t> </a:t>
            </a:r>
            <a:r>
              <a:rPr sz="2600" dirty="0">
                <a:latin typeface="Calibri"/>
                <a:cs typeface="Calibri"/>
              </a:rPr>
              <a:t>bir</a:t>
            </a:r>
            <a:r>
              <a:rPr sz="2600" spc="-55" dirty="0">
                <a:latin typeface="Calibri"/>
                <a:cs typeface="Calibri"/>
              </a:rPr>
              <a:t> </a:t>
            </a:r>
            <a:r>
              <a:rPr sz="2600" dirty="0">
                <a:latin typeface="Calibri"/>
                <a:cs typeface="Calibri"/>
              </a:rPr>
              <a:t>katkı</a:t>
            </a:r>
            <a:r>
              <a:rPr sz="2600" spc="-45" dirty="0">
                <a:latin typeface="Calibri"/>
                <a:cs typeface="Calibri"/>
              </a:rPr>
              <a:t> </a:t>
            </a:r>
            <a:r>
              <a:rPr sz="2600" spc="-10" dirty="0">
                <a:latin typeface="Calibri"/>
                <a:cs typeface="Calibri"/>
              </a:rPr>
              <a:t>sunabiliriz.</a:t>
            </a:r>
            <a:endParaRPr sz="2600">
              <a:latin typeface="Calibri"/>
              <a:cs typeface="Calibri"/>
            </a:endParaRPr>
          </a:p>
          <a:p>
            <a:pPr marL="241300" indent="-228600">
              <a:lnSpc>
                <a:spcPct val="100000"/>
              </a:lnSpc>
              <a:spcBef>
                <a:spcPts val="640"/>
              </a:spcBef>
              <a:buFont typeface="Arial MT"/>
              <a:buChar char="•"/>
              <a:tabLst>
                <a:tab pos="241300" algn="l"/>
                <a:tab pos="5369560" algn="l"/>
              </a:tabLst>
            </a:pPr>
            <a:r>
              <a:rPr sz="2600" dirty="0">
                <a:latin typeface="Calibri"/>
                <a:cs typeface="Calibri"/>
              </a:rPr>
              <a:t>Ama</a:t>
            </a:r>
            <a:r>
              <a:rPr sz="2600" spc="-40" dirty="0">
                <a:latin typeface="Calibri"/>
                <a:cs typeface="Calibri"/>
              </a:rPr>
              <a:t> </a:t>
            </a:r>
            <a:r>
              <a:rPr sz="2600" dirty="0">
                <a:latin typeface="Calibri"/>
                <a:cs typeface="Calibri"/>
              </a:rPr>
              <a:t>bunları</a:t>
            </a:r>
            <a:r>
              <a:rPr sz="2600" spc="-35" dirty="0">
                <a:latin typeface="Calibri"/>
                <a:cs typeface="Calibri"/>
              </a:rPr>
              <a:t> </a:t>
            </a:r>
            <a:r>
              <a:rPr sz="2600" dirty="0">
                <a:latin typeface="Calibri"/>
                <a:cs typeface="Calibri"/>
              </a:rPr>
              <a:t>yapabilmek</a:t>
            </a:r>
            <a:r>
              <a:rPr sz="2600" spc="-45" dirty="0">
                <a:latin typeface="Calibri"/>
                <a:cs typeface="Calibri"/>
              </a:rPr>
              <a:t> </a:t>
            </a:r>
            <a:r>
              <a:rPr sz="2600" dirty="0">
                <a:latin typeface="Calibri"/>
                <a:cs typeface="Calibri"/>
              </a:rPr>
              <a:t>için</a:t>
            </a:r>
            <a:r>
              <a:rPr sz="2600" spc="-30" dirty="0">
                <a:latin typeface="Calibri"/>
                <a:cs typeface="Calibri"/>
              </a:rPr>
              <a:t> </a:t>
            </a:r>
            <a:r>
              <a:rPr sz="2600" dirty="0">
                <a:latin typeface="Calibri"/>
                <a:cs typeface="Calibri"/>
              </a:rPr>
              <a:t>yol</a:t>
            </a:r>
            <a:r>
              <a:rPr sz="2600" spc="-20" dirty="0">
                <a:latin typeface="Calibri"/>
                <a:cs typeface="Calibri"/>
              </a:rPr>
              <a:t> </a:t>
            </a:r>
            <a:r>
              <a:rPr sz="2600" spc="-10" dirty="0">
                <a:latin typeface="Calibri"/>
                <a:cs typeface="Calibri"/>
              </a:rPr>
              <a:t>belli,</a:t>
            </a:r>
            <a:r>
              <a:rPr sz="2600" dirty="0">
                <a:latin typeface="Calibri"/>
                <a:cs typeface="Calibri"/>
              </a:rPr>
              <a:t>	</a:t>
            </a:r>
            <a:r>
              <a:rPr sz="2600" b="1" dirty="0">
                <a:latin typeface="Calibri"/>
                <a:cs typeface="Calibri"/>
              </a:rPr>
              <a:t>Bilimi</a:t>
            </a:r>
            <a:r>
              <a:rPr sz="2600" b="1" spc="-60" dirty="0">
                <a:latin typeface="Calibri"/>
                <a:cs typeface="Calibri"/>
              </a:rPr>
              <a:t> </a:t>
            </a:r>
            <a:r>
              <a:rPr sz="2600" b="1" dirty="0">
                <a:latin typeface="Calibri"/>
                <a:cs typeface="Calibri"/>
              </a:rPr>
              <a:t>İstemek</a:t>
            </a:r>
            <a:r>
              <a:rPr sz="2600" b="1" spc="-45" dirty="0">
                <a:latin typeface="Calibri"/>
                <a:cs typeface="Calibri"/>
              </a:rPr>
              <a:t> </a:t>
            </a:r>
            <a:r>
              <a:rPr sz="2600" spc="-10" dirty="0">
                <a:latin typeface="Calibri"/>
                <a:cs typeface="Calibri"/>
              </a:rPr>
              <a:t>gerekli….</a:t>
            </a:r>
            <a:endParaRPr sz="2600">
              <a:latin typeface="Calibri"/>
              <a:cs typeface="Calibri"/>
            </a:endParaRPr>
          </a:p>
        </p:txBody>
      </p:sp>
      <p:pic>
        <p:nvPicPr>
          <p:cNvPr id="4" name="object 4"/>
          <p:cNvPicPr/>
          <p:nvPr/>
        </p:nvPicPr>
        <p:blipFill>
          <a:blip r:embed="rId2" cstate="print"/>
          <a:stretch>
            <a:fillRect/>
          </a:stretch>
        </p:blipFill>
        <p:spPr>
          <a:xfrm>
            <a:off x="992758" y="160273"/>
            <a:ext cx="2143125" cy="214312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157986"/>
            <a:ext cx="10972165" cy="4803775"/>
          </a:xfrm>
          <a:prstGeom prst="rect">
            <a:avLst/>
          </a:prstGeom>
        </p:spPr>
        <p:txBody>
          <a:bodyPr vert="horz" wrap="square" lIns="0" tIns="97155" rIns="0" bIns="0" rtlCol="0">
            <a:spAutoFit/>
          </a:bodyPr>
          <a:lstStyle/>
          <a:p>
            <a:pPr marL="240029" marR="6985" indent="-227329" algn="just">
              <a:lnSpc>
                <a:spcPct val="80000"/>
              </a:lnSpc>
              <a:spcBef>
                <a:spcPts val="765"/>
              </a:spcBef>
              <a:buFont typeface="Arial MT"/>
              <a:buChar char="•"/>
              <a:tabLst>
                <a:tab pos="241300" algn="l"/>
              </a:tabLst>
            </a:pPr>
            <a:r>
              <a:rPr sz="2800" dirty="0">
                <a:latin typeface="Calibri"/>
                <a:cs typeface="Calibri"/>
              </a:rPr>
              <a:t>Günümüzde</a:t>
            </a:r>
            <a:r>
              <a:rPr sz="2800" spc="40" dirty="0">
                <a:latin typeface="Calibri"/>
                <a:cs typeface="Calibri"/>
              </a:rPr>
              <a:t> </a:t>
            </a:r>
            <a:r>
              <a:rPr sz="2800" dirty="0">
                <a:latin typeface="Calibri"/>
                <a:cs typeface="Calibri"/>
              </a:rPr>
              <a:t>gelişmiş</a:t>
            </a:r>
            <a:r>
              <a:rPr sz="2800" spc="45" dirty="0">
                <a:latin typeface="Calibri"/>
                <a:cs typeface="Calibri"/>
              </a:rPr>
              <a:t> </a:t>
            </a:r>
            <a:r>
              <a:rPr sz="2800" dirty="0">
                <a:latin typeface="Calibri"/>
                <a:cs typeface="Calibri"/>
              </a:rPr>
              <a:t>ülkeler</a:t>
            </a:r>
            <a:r>
              <a:rPr sz="2800" spc="30" dirty="0">
                <a:latin typeface="Calibri"/>
                <a:cs typeface="Calibri"/>
              </a:rPr>
              <a:t> </a:t>
            </a:r>
            <a:r>
              <a:rPr sz="2800" dirty="0">
                <a:latin typeface="Calibri"/>
                <a:cs typeface="Calibri"/>
              </a:rPr>
              <a:t>olarak</a:t>
            </a:r>
            <a:r>
              <a:rPr sz="2800" spc="50" dirty="0">
                <a:latin typeface="Calibri"/>
                <a:cs typeface="Calibri"/>
              </a:rPr>
              <a:t> </a:t>
            </a:r>
            <a:r>
              <a:rPr sz="2800" dirty="0">
                <a:latin typeface="Calibri"/>
                <a:cs typeface="Calibri"/>
              </a:rPr>
              <a:t>ifade</a:t>
            </a:r>
            <a:r>
              <a:rPr sz="2800" spc="40" dirty="0">
                <a:latin typeface="Calibri"/>
                <a:cs typeface="Calibri"/>
              </a:rPr>
              <a:t> </a:t>
            </a:r>
            <a:r>
              <a:rPr sz="2800" dirty="0">
                <a:latin typeface="Calibri"/>
                <a:cs typeface="Calibri"/>
              </a:rPr>
              <a:t>edilen</a:t>
            </a:r>
            <a:r>
              <a:rPr sz="2800" spc="45" dirty="0">
                <a:latin typeface="Calibri"/>
                <a:cs typeface="Calibri"/>
              </a:rPr>
              <a:t> </a:t>
            </a:r>
            <a:r>
              <a:rPr sz="2800" dirty="0">
                <a:latin typeface="Calibri"/>
                <a:cs typeface="Calibri"/>
              </a:rPr>
              <a:t>ülkeler</a:t>
            </a:r>
            <a:r>
              <a:rPr sz="2800" spc="35" dirty="0">
                <a:latin typeface="Calibri"/>
                <a:cs typeface="Calibri"/>
              </a:rPr>
              <a:t> </a:t>
            </a:r>
            <a:r>
              <a:rPr sz="2800" dirty="0">
                <a:latin typeface="Calibri"/>
                <a:cs typeface="Calibri"/>
              </a:rPr>
              <a:t>19.</a:t>
            </a:r>
            <a:r>
              <a:rPr sz="2800" spc="45" dirty="0">
                <a:latin typeface="Calibri"/>
                <a:cs typeface="Calibri"/>
              </a:rPr>
              <a:t> </a:t>
            </a:r>
            <a:r>
              <a:rPr sz="2800" dirty="0">
                <a:latin typeface="Calibri"/>
                <a:cs typeface="Calibri"/>
              </a:rPr>
              <a:t>ve</a:t>
            </a:r>
            <a:r>
              <a:rPr sz="2800" spc="45" dirty="0">
                <a:latin typeface="Calibri"/>
                <a:cs typeface="Calibri"/>
              </a:rPr>
              <a:t> </a:t>
            </a:r>
            <a:r>
              <a:rPr sz="2800" dirty="0">
                <a:latin typeface="Calibri"/>
                <a:cs typeface="Calibri"/>
              </a:rPr>
              <a:t>20.</a:t>
            </a:r>
            <a:r>
              <a:rPr sz="2800" spc="45" dirty="0">
                <a:latin typeface="Calibri"/>
                <a:cs typeface="Calibri"/>
              </a:rPr>
              <a:t> </a:t>
            </a:r>
            <a:r>
              <a:rPr sz="2800" spc="-10" dirty="0">
                <a:latin typeface="Calibri"/>
                <a:cs typeface="Calibri"/>
              </a:rPr>
              <a:t>yüzyılda 	</a:t>
            </a:r>
            <a:r>
              <a:rPr sz="2800" dirty="0">
                <a:latin typeface="Calibri"/>
                <a:cs typeface="Calibri"/>
              </a:rPr>
              <a:t>özellikle</a:t>
            </a:r>
            <a:r>
              <a:rPr sz="2800" spc="640" dirty="0">
                <a:latin typeface="Calibri"/>
                <a:cs typeface="Calibri"/>
              </a:rPr>
              <a:t>  </a:t>
            </a:r>
            <a:r>
              <a:rPr sz="2800" dirty="0">
                <a:latin typeface="Calibri"/>
                <a:cs typeface="Calibri"/>
              </a:rPr>
              <a:t>kimya</a:t>
            </a:r>
            <a:r>
              <a:rPr sz="2800" spc="665" dirty="0">
                <a:latin typeface="Calibri"/>
                <a:cs typeface="Calibri"/>
              </a:rPr>
              <a:t>  </a:t>
            </a:r>
            <a:r>
              <a:rPr sz="2800" dirty="0">
                <a:latin typeface="Calibri"/>
                <a:cs typeface="Calibri"/>
              </a:rPr>
              <a:t>konusunda</a:t>
            </a:r>
            <a:r>
              <a:rPr sz="2800" spc="665" dirty="0">
                <a:latin typeface="Calibri"/>
                <a:cs typeface="Calibri"/>
              </a:rPr>
              <a:t>  </a:t>
            </a:r>
            <a:r>
              <a:rPr sz="2800" dirty="0">
                <a:latin typeface="Calibri"/>
                <a:cs typeface="Calibri"/>
              </a:rPr>
              <a:t>endüstrilerini</a:t>
            </a:r>
            <a:r>
              <a:rPr sz="2800" spc="665" dirty="0">
                <a:latin typeface="Calibri"/>
                <a:cs typeface="Calibri"/>
              </a:rPr>
              <a:t>  </a:t>
            </a:r>
            <a:r>
              <a:rPr sz="2800" dirty="0">
                <a:latin typeface="Calibri"/>
                <a:cs typeface="Calibri"/>
              </a:rPr>
              <a:t>geliştirmeleri</a:t>
            </a:r>
            <a:r>
              <a:rPr sz="2800" spc="660" dirty="0">
                <a:latin typeface="Calibri"/>
                <a:cs typeface="Calibri"/>
              </a:rPr>
              <a:t>  </a:t>
            </a:r>
            <a:r>
              <a:rPr sz="2800" spc="-10" dirty="0">
                <a:latin typeface="Calibri"/>
                <a:cs typeface="Calibri"/>
              </a:rPr>
              <a:t>sonucunda 	</a:t>
            </a:r>
            <a:r>
              <a:rPr sz="2800" dirty="0">
                <a:latin typeface="Calibri"/>
                <a:cs typeface="Calibri"/>
              </a:rPr>
              <a:t>yaptıkları</a:t>
            </a:r>
            <a:r>
              <a:rPr sz="2800" spc="125" dirty="0">
                <a:latin typeface="Calibri"/>
                <a:cs typeface="Calibri"/>
              </a:rPr>
              <a:t>  </a:t>
            </a:r>
            <a:r>
              <a:rPr sz="2800" dirty="0">
                <a:latin typeface="Calibri"/>
                <a:cs typeface="Calibri"/>
              </a:rPr>
              <a:t>üretimlerle</a:t>
            </a:r>
            <a:r>
              <a:rPr sz="2800" spc="125" dirty="0">
                <a:latin typeface="Calibri"/>
                <a:cs typeface="Calibri"/>
              </a:rPr>
              <a:t>  </a:t>
            </a:r>
            <a:r>
              <a:rPr sz="2800" dirty="0">
                <a:latin typeface="Calibri"/>
                <a:cs typeface="Calibri"/>
              </a:rPr>
              <a:t>zenginleşmişlerdir.</a:t>
            </a:r>
            <a:r>
              <a:rPr sz="2800" spc="125" dirty="0">
                <a:latin typeface="Calibri"/>
                <a:cs typeface="Calibri"/>
              </a:rPr>
              <a:t>  </a:t>
            </a:r>
            <a:r>
              <a:rPr sz="2800" dirty="0">
                <a:latin typeface="Calibri"/>
                <a:cs typeface="Calibri"/>
              </a:rPr>
              <a:t>Böylelikle</a:t>
            </a:r>
            <a:r>
              <a:rPr sz="2800" spc="120" dirty="0">
                <a:latin typeface="Calibri"/>
                <a:cs typeface="Calibri"/>
              </a:rPr>
              <a:t>  </a:t>
            </a:r>
            <a:r>
              <a:rPr sz="2800" dirty="0">
                <a:latin typeface="Calibri"/>
                <a:cs typeface="Calibri"/>
              </a:rPr>
              <a:t>ülkelerin</a:t>
            </a:r>
            <a:r>
              <a:rPr sz="2800" spc="120" dirty="0">
                <a:latin typeface="Calibri"/>
                <a:cs typeface="Calibri"/>
              </a:rPr>
              <a:t>  </a:t>
            </a:r>
            <a:r>
              <a:rPr sz="2800" spc="-10" dirty="0">
                <a:latin typeface="Calibri"/>
                <a:cs typeface="Calibri"/>
              </a:rPr>
              <a:t>ekonomik 	</a:t>
            </a:r>
            <a:r>
              <a:rPr sz="2800" dirty="0">
                <a:latin typeface="Calibri"/>
                <a:cs typeface="Calibri"/>
              </a:rPr>
              <a:t>yeterlilikleri</a:t>
            </a:r>
            <a:r>
              <a:rPr sz="2800" spc="434" dirty="0">
                <a:latin typeface="Calibri"/>
                <a:cs typeface="Calibri"/>
              </a:rPr>
              <a:t> </a:t>
            </a:r>
            <a:r>
              <a:rPr sz="2800" dirty="0">
                <a:latin typeface="Calibri"/>
                <a:cs typeface="Calibri"/>
              </a:rPr>
              <a:t>ve</a:t>
            </a:r>
            <a:r>
              <a:rPr sz="2800" spc="450" dirty="0">
                <a:latin typeface="Calibri"/>
                <a:cs typeface="Calibri"/>
              </a:rPr>
              <a:t> </a:t>
            </a:r>
            <a:r>
              <a:rPr sz="2800" dirty="0">
                <a:latin typeface="Calibri"/>
                <a:cs typeface="Calibri"/>
              </a:rPr>
              <a:t>vatandaşlarına</a:t>
            </a:r>
            <a:r>
              <a:rPr sz="2800" spc="450" dirty="0">
                <a:latin typeface="Calibri"/>
                <a:cs typeface="Calibri"/>
              </a:rPr>
              <a:t> </a:t>
            </a:r>
            <a:r>
              <a:rPr sz="2800" dirty="0">
                <a:latin typeface="Calibri"/>
                <a:cs typeface="Calibri"/>
              </a:rPr>
              <a:t>sunulan</a:t>
            </a:r>
            <a:r>
              <a:rPr sz="2800" spc="470" dirty="0">
                <a:latin typeface="Calibri"/>
                <a:cs typeface="Calibri"/>
              </a:rPr>
              <a:t> </a:t>
            </a:r>
            <a:r>
              <a:rPr sz="2800" dirty="0">
                <a:latin typeface="Calibri"/>
                <a:cs typeface="Calibri"/>
              </a:rPr>
              <a:t>sosyal</a:t>
            </a:r>
            <a:r>
              <a:rPr sz="2800" spc="445" dirty="0">
                <a:latin typeface="Calibri"/>
                <a:cs typeface="Calibri"/>
              </a:rPr>
              <a:t> </a:t>
            </a:r>
            <a:r>
              <a:rPr sz="2800" dirty="0">
                <a:latin typeface="Calibri"/>
                <a:cs typeface="Calibri"/>
              </a:rPr>
              <a:t>imkanları</a:t>
            </a:r>
            <a:r>
              <a:rPr sz="2800" spc="434" dirty="0">
                <a:latin typeface="Calibri"/>
                <a:cs typeface="Calibri"/>
              </a:rPr>
              <a:t> </a:t>
            </a:r>
            <a:r>
              <a:rPr sz="2800" dirty="0">
                <a:latin typeface="Calibri"/>
                <a:cs typeface="Calibri"/>
              </a:rPr>
              <a:t>artarak</a:t>
            </a:r>
            <a:r>
              <a:rPr sz="2800" spc="450" dirty="0">
                <a:latin typeface="Calibri"/>
                <a:cs typeface="Calibri"/>
              </a:rPr>
              <a:t> </a:t>
            </a:r>
            <a:r>
              <a:rPr sz="2800" spc="-10" dirty="0">
                <a:latin typeface="Calibri"/>
                <a:cs typeface="Calibri"/>
              </a:rPr>
              <a:t>gelişmiş 	</a:t>
            </a:r>
            <a:r>
              <a:rPr sz="2800" dirty="0">
                <a:latin typeface="Calibri"/>
                <a:cs typeface="Calibri"/>
              </a:rPr>
              <a:t>ülkeler</a:t>
            </a:r>
            <a:r>
              <a:rPr sz="2800" spc="-114" dirty="0">
                <a:latin typeface="Calibri"/>
                <a:cs typeface="Calibri"/>
              </a:rPr>
              <a:t> </a:t>
            </a:r>
            <a:r>
              <a:rPr sz="2800" spc="-10" dirty="0">
                <a:latin typeface="Calibri"/>
                <a:cs typeface="Calibri"/>
              </a:rPr>
              <a:t>(ekonomik</a:t>
            </a:r>
            <a:r>
              <a:rPr sz="2800" spc="-110" dirty="0">
                <a:latin typeface="Calibri"/>
                <a:cs typeface="Calibri"/>
              </a:rPr>
              <a:t> </a:t>
            </a:r>
            <a:r>
              <a:rPr sz="2800" dirty="0">
                <a:latin typeface="Calibri"/>
                <a:cs typeface="Calibri"/>
              </a:rPr>
              <a:t>anlamda)</a:t>
            </a:r>
            <a:r>
              <a:rPr sz="2800" spc="-100" dirty="0">
                <a:latin typeface="Calibri"/>
                <a:cs typeface="Calibri"/>
              </a:rPr>
              <a:t> </a:t>
            </a:r>
            <a:r>
              <a:rPr sz="2800" dirty="0">
                <a:latin typeface="Calibri"/>
                <a:cs typeface="Calibri"/>
              </a:rPr>
              <a:t>olarak</a:t>
            </a:r>
            <a:r>
              <a:rPr sz="2800" spc="-105" dirty="0">
                <a:latin typeface="Calibri"/>
                <a:cs typeface="Calibri"/>
              </a:rPr>
              <a:t> </a:t>
            </a:r>
            <a:r>
              <a:rPr sz="2800" dirty="0">
                <a:latin typeface="Calibri"/>
                <a:cs typeface="Calibri"/>
              </a:rPr>
              <a:t>ifade</a:t>
            </a:r>
            <a:r>
              <a:rPr sz="2800" spc="-114" dirty="0">
                <a:latin typeface="Calibri"/>
                <a:cs typeface="Calibri"/>
              </a:rPr>
              <a:t> </a:t>
            </a:r>
            <a:r>
              <a:rPr sz="2800" dirty="0">
                <a:latin typeface="Calibri"/>
                <a:cs typeface="Calibri"/>
              </a:rPr>
              <a:t>edilmeye</a:t>
            </a:r>
            <a:r>
              <a:rPr sz="2800" spc="-100" dirty="0">
                <a:latin typeface="Calibri"/>
                <a:cs typeface="Calibri"/>
              </a:rPr>
              <a:t> </a:t>
            </a:r>
            <a:r>
              <a:rPr sz="2800" spc="-10" dirty="0">
                <a:latin typeface="Calibri"/>
                <a:cs typeface="Calibri"/>
              </a:rPr>
              <a:t>başlanmıştır.</a:t>
            </a:r>
            <a:endParaRPr sz="2800">
              <a:latin typeface="Calibri"/>
              <a:cs typeface="Calibri"/>
            </a:endParaRPr>
          </a:p>
          <a:p>
            <a:pPr marL="240029" marR="10160" indent="-227329" algn="just">
              <a:lnSpc>
                <a:spcPts val="2690"/>
              </a:lnSpc>
              <a:spcBef>
                <a:spcPts val="975"/>
              </a:spcBef>
              <a:buFont typeface="Arial MT"/>
              <a:buChar char="•"/>
              <a:tabLst>
                <a:tab pos="241300" algn="l"/>
              </a:tabLst>
            </a:pPr>
            <a:r>
              <a:rPr sz="2800" dirty="0">
                <a:latin typeface="Calibri"/>
                <a:cs typeface="Calibri"/>
              </a:rPr>
              <a:t>Kimya</a:t>
            </a:r>
            <a:r>
              <a:rPr sz="2800" spc="535" dirty="0">
                <a:latin typeface="Calibri"/>
                <a:cs typeface="Calibri"/>
              </a:rPr>
              <a:t> </a:t>
            </a:r>
            <a:r>
              <a:rPr sz="2800" dirty="0">
                <a:latin typeface="Calibri"/>
                <a:cs typeface="Calibri"/>
              </a:rPr>
              <a:t>endüstrisini</a:t>
            </a:r>
            <a:r>
              <a:rPr sz="2800" spc="540" dirty="0">
                <a:latin typeface="Calibri"/>
                <a:cs typeface="Calibri"/>
              </a:rPr>
              <a:t> </a:t>
            </a:r>
            <a:r>
              <a:rPr sz="2800" dirty="0">
                <a:latin typeface="Calibri"/>
                <a:cs typeface="Calibri"/>
              </a:rPr>
              <a:t>geliştirmekten</a:t>
            </a:r>
            <a:r>
              <a:rPr sz="2800" spc="535" dirty="0">
                <a:latin typeface="Calibri"/>
                <a:cs typeface="Calibri"/>
              </a:rPr>
              <a:t> </a:t>
            </a:r>
            <a:r>
              <a:rPr sz="2800" dirty="0">
                <a:latin typeface="Calibri"/>
                <a:cs typeface="Calibri"/>
              </a:rPr>
              <a:t>ziyade</a:t>
            </a:r>
            <a:r>
              <a:rPr sz="2800" spc="540" dirty="0">
                <a:latin typeface="Calibri"/>
                <a:cs typeface="Calibri"/>
              </a:rPr>
              <a:t> </a:t>
            </a:r>
            <a:r>
              <a:rPr sz="2800" dirty="0">
                <a:latin typeface="Calibri"/>
                <a:cs typeface="Calibri"/>
              </a:rPr>
              <a:t>çoğunlukla</a:t>
            </a:r>
            <a:r>
              <a:rPr sz="2800" spc="540" dirty="0">
                <a:latin typeface="Calibri"/>
                <a:cs typeface="Calibri"/>
              </a:rPr>
              <a:t> </a:t>
            </a:r>
            <a:r>
              <a:rPr sz="2800" dirty="0">
                <a:latin typeface="Calibri"/>
                <a:cs typeface="Calibri"/>
              </a:rPr>
              <a:t>kimya</a:t>
            </a:r>
            <a:r>
              <a:rPr sz="2800" spc="545" dirty="0">
                <a:latin typeface="Calibri"/>
                <a:cs typeface="Calibri"/>
              </a:rPr>
              <a:t> </a:t>
            </a:r>
            <a:r>
              <a:rPr sz="2800" spc="-10" dirty="0">
                <a:latin typeface="Calibri"/>
                <a:cs typeface="Calibri"/>
              </a:rPr>
              <a:t>endüstrisine 	</a:t>
            </a:r>
            <a:r>
              <a:rPr sz="2800" dirty="0">
                <a:latin typeface="Calibri"/>
                <a:cs typeface="Calibri"/>
              </a:rPr>
              <a:t>ham</a:t>
            </a:r>
            <a:r>
              <a:rPr sz="2800" spc="-70" dirty="0">
                <a:latin typeface="Calibri"/>
                <a:cs typeface="Calibri"/>
              </a:rPr>
              <a:t> </a:t>
            </a:r>
            <a:r>
              <a:rPr sz="2800" dirty="0">
                <a:latin typeface="Calibri"/>
                <a:cs typeface="Calibri"/>
              </a:rPr>
              <a:t>madde</a:t>
            </a:r>
            <a:r>
              <a:rPr sz="2800" spc="-75" dirty="0">
                <a:latin typeface="Calibri"/>
                <a:cs typeface="Calibri"/>
              </a:rPr>
              <a:t> </a:t>
            </a:r>
            <a:r>
              <a:rPr sz="2800" dirty="0">
                <a:latin typeface="Calibri"/>
                <a:cs typeface="Calibri"/>
              </a:rPr>
              <a:t>üreten</a:t>
            </a:r>
            <a:r>
              <a:rPr sz="2800" spc="-65" dirty="0">
                <a:latin typeface="Calibri"/>
                <a:cs typeface="Calibri"/>
              </a:rPr>
              <a:t> </a:t>
            </a:r>
            <a:r>
              <a:rPr sz="2800" dirty="0">
                <a:latin typeface="Calibri"/>
                <a:cs typeface="Calibri"/>
              </a:rPr>
              <a:t>ülkeler</a:t>
            </a:r>
            <a:r>
              <a:rPr sz="2800" spc="-75" dirty="0">
                <a:latin typeface="Calibri"/>
                <a:cs typeface="Calibri"/>
              </a:rPr>
              <a:t> </a:t>
            </a:r>
            <a:r>
              <a:rPr sz="2800" dirty="0">
                <a:latin typeface="Calibri"/>
                <a:cs typeface="Calibri"/>
              </a:rPr>
              <a:t>ise</a:t>
            </a:r>
            <a:r>
              <a:rPr sz="2800" spc="-85" dirty="0">
                <a:latin typeface="Calibri"/>
                <a:cs typeface="Calibri"/>
              </a:rPr>
              <a:t> </a:t>
            </a:r>
            <a:r>
              <a:rPr sz="2800" dirty="0">
                <a:latin typeface="Calibri"/>
                <a:cs typeface="Calibri"/>
              </a:rPr>
              <a:t>daha</a:t>
            </a:r>
            <a:r>
              <a:rPr sz="2800" spc="-60" dirty="0">
                <a:latin typeface="Calibri"/>
                <a:cs typeface="Calibri"/>
              </a:rPr>
              <a:t> </a:t>
            </a:r>
            <a:r>
              <a:rPr sz="2800" dirty="0">
                <a:latin typeface="Calibri"/>
                <a:cs typeface="Calibri"/>
              </a:rPr>
              <a:t>geride</a:t>
            </a:r>
            <a:r>
              <a:rPr sz="2800" spc="-80" dirty="0">
                <a:latin typeface="Calibri"/>
                <a:cs typeface="Calibri"/>
              </a:rPr>
              <a:t> </a:t>
            </a:r>
            <a:r>
              <a:rPr sz="2800" spc="-10" dirty="0">
                <a:latin typeface="Calibri"/>
                <a:cs typeface="Calibri"/>
              </a:rPr>
              <a:t>kalmıştır.</a:t>
            </a:r>
            <a:endParaRPr sz="2800">
              <a:latin typeface="Calibri"/>
              <a:cs typeface="Calibri"/>
            </a:endParaRPr>
          </a:p>
          <a:p>
            <a:pPr marL="240029" marR="5080" indent="-227329" algn="just">
              <a:lnSpc>
                <a:spcPct val="80000"/>
              </a:lnSpc>
              <a:spcBef>
                <a:spcPts val="1030"/>
              </a:spcBef>
              <a:buFont typeface="Arial MT"/>
              <a:buChar char="•"/>
              <a:tabLst>
                <a:tab pos="241300" algn="l"/>
              </a:tabLst>
            </a:pPr>
            <a:r>
              <a:rPr sz="2800" dirty="0">
                <a:latin typeface="Calibri"/>
                <a:cs typeface="Calibri"/>
              </a:rPr>
              <a:t>Çünkü</a:t>
            </a:r>
            <a:r>
              <a:rPr sz="2800" spc="15" dirty="0">
                <a:latin typeface="Calibri"/>
                <a:cs typeface="Calibri"/>
              </a:rPr>
              <a:t> </a:t>
            </a:r>
            <a:r>
              <a:rPr sz="2800" dirty="0">
                <a:latin typeface="Calibri"/>
                <a:cs typeface="Calibri"/>
              </a:rPr>
              <a:t>geliştirilen</a:t>
            </a:r>
            <a:r>
              <a:rPr sz="2800" spc="25" dirty="0">
                <a:latin typeface="Calibri"/>
                <a:cs typeface="Calibri"/>
              </a:rPr>
              <a:t> </a:t>
            </a:r>
            <a:r>
              <a:rPr sz="2800" dirty="0">
                <a:latin typeface="Calibri"/>
                <a:cs typeface="Calibri"/>
              </a:rPr>
              <a:t>bilim</a:t>
            </a:r>
            <a:r>
              <a:rPr sz="2800" spc="20" dirty="0">
                <a:latin typeface="Calibri"/>
                <a:cs typeface="Calibri"/>
              </a:rPr>
              <a:t> </a:t>
            </a:r>
            <a:r>
              <a:rPr sz="2800" dirty="0">
                <a:latin typeface="Calibri"/>
                <a:cs typeface="Calibri"/>
              </a:rPr>
              <a:t>ve</a:t>
            </a:r>
            <a:r>
              <a:rPr sz="2800" spc="25" dirty="0">
                <a:latin typeface="Calibri"/>
                <a:cs typeface="Calibri"/>
              </a:rPr>
              <a:t> </a:t>
            </a:r>
            <a:r>
              <a:rPr sz="2800" dirty="0">
                <a:latin typeface="Calibri"/>
                <a:cs typeface="Calibri"/>
              </a:rPr>
              <a:t>teknoloji</a:t>
            </a:r>
            <a:r>
              <a:rPr sz="2800" spc="5" dirty="0">
                <a:latin typeface="Calibri"/>
                <a:cs typeface="Calibri"/>
              </a:rPr>
              <a:t> </a:t>
            </a:r>
            <a:r>
              <a:rPr sz="2800" dirty="0">
                <a:latin typeface="Calibri"/>
                <a:cs typeface="Calibri"/>
              </a:rPr>
              <a:t>ham</a:t>
            </a:r>
            <a:r>
              <a:rPr sz="2800" spc="30" dirty="0">
                <a:latin typeface="Calibri"/>
                <a:cs typeface="Calibri"/>
              </a:rPr>
              <a:t> </a:t>
            </a:r>
            <a:r>
              <a:rPr sz="2800" dirty="0">
                <a:latin typeface="Calibri"/>
                <a:cs typeface="Calibri"/>
              </a:rPr>
              <a:t>maddelerden</a:t>
            </a:r>
            <a:r>
              <a:rPr sz="2800" spc="685" dirty="0">
                <a:latin typeface="Calibri"/>
                <a:cs typeface="Calibri"/>
              </a:rPr>
              <a:t> </a:t>
            </a:r>
            <a:r>
              <a:rPr sz="2800" dirty="0">
                <a:latin typeface="Calibri"/>
                <a:cs typeface="Calibri"/>
              </a:rPr>
              <a:t>katma</a:t>
            </a:r>
            <a:r>
              <a:rPr sz="2800" spc="25" dirty="0">
                <a:latin typeface="Calibri"/>
                <a:cs typeface="Calibri"/>
              </a:rPr>
              <a:t> </a:t>
            </a:r>
            <a:r>
              <a:rPr sz="2800" dirty="0">
                <a:latin typeface="Calibri"/>
                <a:cs typeface="Calibri"/>
              </a:rPr>
              <a:t>değeri</a:t>
            </a:r>
            <a:r>
              <a:rPr sz="2800" spc="10" dirty="0">
                <a:latin typeface="Calibri"/>
                <a:cs typeface="Calibri"/>
              </a:rPr>
              <a:t> </a:t>
            </a:r>
            <a:r>
              <a:rPr sz="2800" spc="-20" dirty="0">
                <a:latin typeface="Calibri"/>
                <a:cs typeface="Calibri"/>
              </a:rPr>
              <a:t>daha 	</a:t>
            </a:r>
            <a:r>
              <a:rPr sz="2800" dirty="0">
                <a:latin typeface="Calibri"/>
                <a:cs typeface="Calibri"/>
              </a:rPr>
              <a:t>yüksek</a:t>
            </a:r>
            <a:r>
              <a:rPr sz="2800" spc="300" dirty="0">
                <a:latin typeface="Calibri"/>
                <a:cs typeface="Calibri"/>
              </a:rPr>
              <a:t> </a:t>
            </a:r>
            <a:r>
              <a:rPr sz="2800" dirty="0">
                <a:latin typeface="Calibri"/>
                <a:cs typeface="Calibri"/>
              </a:rPr>
              <a:t>ürünler</a:t>
            </a:r>
            <a:r>
              <a:rPr sz="2800" spc="300" dirty="0">
                <a:latin typeface="Calibri"/>
                <a:cs typeface="Calibri"/>
              </a:rPr>
              <a:t> </a:t>
            </a:r>
            <a:r>
              <a:rPr sz="2800" dirty="0">
                <a:latin typeface="Calibri"/>
                <a:cs typeface="Calibri"/>
              </a:rPr>
              <a:t>üretilmesine</a:t>
            </a:r>
            <a:r>
              <a:rPr sz="2800" spc="285" dirty="0">
                <a:latin typeface="Calibri"/>
                <a:cs typeface="Calibri"/>
              </a:rPr>
              <a:t> </a:t>
            </a:r>
            <a:r>
              <a:rPr sz="2800" dirty="0">
                <a:latin typeface="Calibri"/>
                <a:cs typeface="Calibri"/>
              </a:rPr>
              <a:t>imkan</a:t>
            </a:r>
            <a:r>
              <a:rPr sz="2800" spc="300" dirty="0">
                <a:latin typeface="Calibri"/>
                <a:cs typeface="Calibri"/>
              </a:rPr>
              <a:t> </a:t>
            </a:r>
            <a:r>
              <a:rPr sz="2800" dirty="0">
                <a:latin typeface="Calibri"/>
                <a:cs typeface="Calibri"/>
              </a:rPr>
              <a:t>vermektedir.</a:t>
            </a:r>
            <a:r>
              <a:rPr sz="2800" spc="305" dirty="0">
                <a:latin typeface="Calibri"/>
                <a:cs typeface="Calibri"/>
              </a:rPr>
              <a:t> </a:t>
            </a:r>
            <a:r>
              <a:rPr sz="2800" dirty="0">
                <a:latin typeface="Calibri"/>
                <a:cs typeface="Calibri"/>
              </a:rPr>
              <a:t>Üretilen</a:t>
            </a:r>
            <a:r>
              <a:rPr sz="2800" spc="295" dirty="0">
                <a:latin typeface="Calibri"/>
                <a:cs typeface="Calibri"/>
              </a:rPr>
              <a:t> </a:t>
            </a:r>
            <a:r>
              <a:rPr sz="2800" dirty="0">
                <a:latin typeface="Calibri"/>
                <a:cs typeface="Calibri"/>
              </a:rPr>
              <a:t>bu</a:t>
            </a:r>
            <a:r>
              <a:rPr sz="2800" spc="300" dirty="0">
                <a:latin typeface="Calibri"/>
                <a:cs typeface="Calibri"/>
              </a:rPr>
              <a:t> </a:t>
            </a:r>
            <a:r>
              <a:rPr sz="2800" spc="-10" dirty="0">
                <a:latin typeface="Calibri"/>
                <a:cs typeface="Calibri"/>
              </a:rPr>
              <a:t>mamullerin 	</a:t>
            </a:r>
            <a:r>
              <a:rPr sz="2800" dirty="0">
                <a:latin typeface="Calibri"/>
                <a:cs typeface="Calibri"/>
              </a:rPr>
              <a:t>ülke</a:t>
            </a:r>
            <a:r>
              <a:rPr sz="2800" spc="465" dirty="0">
                <a:latin typeface="Calibri"/>
                <a:cs typeface="Calibri"/>
              </a:rPr>
              <a:t> </a:t>
            </a:r>
            <a:r>
              <a:rPr sz="2800" dirty="0">
                <a:latin typeface="Calibri"/>
                <a:cs typeface="Calibri"/>
              </a:rPr>
              <a:t>ekonomisine</a:t>
            </a:r>
            <a:r>
              <a:rPr sz="2800" spc="459" dirty="0">
                <a:latin typeface="Calibri"/>
                <a:cs typeface="Calibri"/>
              </a:rPr>
              <a:t> </a:t>
            </a:r>
            <a:r>
              <a:rPr sz="2800" dirty="0">
                <a:latin typeface="Calibri"/>
                <a:cs typeface="Calibri"/>
              </a:rPr>
              <a:t>ise</a:t>
            </a:r>
            <a:r>
              <a:rPr sz="2800" spc="470" dirty="0">
                <a:latin typeface="Calibri"/>
                <a:cs typeface="Calibri"/>
              </a:rPr>
              <a:t> </a:t>
            </a:r>
            <a:r>
              <a:rPr sz="2800" dirty="0">
                <a:latin typeface="Calibri"/>
                <a:cs typeface="Calibri"/>
              </a:rPr>
              <a:t>katkısı</a:t>
            </a:r>
            <a:r>
              <a:rPr sz="2800" spc="475" dirty="0">
                <a:latin typeface="Calibri"/>
                <a:cs typeface="Calibri"/>
              </a:rPr>
              <a:t> </a:t>
            </a:r>
            <a:r>
              <a:rPr sz="2800" dirty="0">
                <a:latin typeface="Calibri"/>
                <a:cs typeface="Calibri"/>
              </a:rPr>
              <a:t>daha</a:t>
            </a:r>
            <a:r>
              <a:rPr sz="2800" spc="470" dirty="0">
                <a:latin typeface="Calibri"/>
                <a:cs typeface="Calibri"/>
              </a:rPr>
              <a:t> </a:t>
            </a:r>
            <a:r>
              <a:rPr sz="2800" dirty="0">
                <a:latin typeface="Calibri"/>
                <a:cs typeface="Calibri"/>
              </a:rPr>
              <a:t>yüksektir.</a:t>
            </a:r>
            <a:r>
              <a:rPr sz="2800" spc="470" dirty="0">
                <a:latin typeface="Calibri"/>
                <a:cs typeface="Calibri"/>
              </a:rPr>
              <a:t> </a:t>
            </a:r>
            <a:r>
              <a:rPr sz="2800" dirty="0">
                <a:latin typeface="Calibri"/>
                <a:cs typeface="Calibri"/>
              </a:rPr>
              <a:t>Bu</a:t>
            </a:r>
            <a:r>
              <a:rPr sz="2800" spc="490" dirty="0">
                <a:latin typeface="Calibri"/>
                <a:cs typeface="Calibri"/>
              </a:rPr>
              <a:t> </a:t>
            </a:r>
            <a:r>
              <a:rPr sz="2800" dirty="0">
                <a:latin typeface="Calibri"/>
                <a:cs typeface="Calibri"/>
              </a:rPr>
              <a:t>nedenle</a:t>
            </a:r>
            <a:r>
              <a:rPr sz="2800" spc="455" dirty="0">
                <a:latin typeface="Calibri"/>
                <a:cs typeface="Calibri"/>
              </a:rPr>
              <a:t> </a:t>
            </a:r>
            <a:r>
              <a:rPr sz="2800" dirty="0">
                <a:latin typeface="Calibri"/>
                <a:cs typeface="Calibri"/>
              </a:rPr>
              <a:t>günümüz</a:t>
            </a:r>
            <a:r>
              <a:rPr sz="2800" spc="480" dirty="0">
                <a:latin typeface="Calibri"/>
                <a:cs typeface="Calibri"/>
              </a:rPr>
              <a:t> </a:t>
            </a:r>
            <a:r>
              <a:rPr sz="2800" spc="-10" dirty="0">
                <a:latin typeface="Calibri"/>
                <a:cs typeface="Calibri"/>
              </a:rPr>
              <a:t>bilgi 	</a:t>
            </a:r>
            <a:r>
              <a:rPr sz="2800" dirty="0">
                <a:latin typeface="Calibri"/>
                <a:cs typeface="Calibri"/>
              </a:rPr>
              <a:t>çağında</a:t>
            </a:r>
            <a:r>
              <a:rPr sz="2800" spc="620" dirty="0">
                <a:latin typeface="Calibri"/>
                <a:cs typeface="Calibri"/>
              </a:rPr>
              <a:t> </a:t>
            </a:r>
            <a:r>
              <a:rPr sz="2800" dirty="0">
                <a:latin typeface="Calibri"/>
                <a:cs typeface="Calibri"/>
              </a:rPr>
              <a:t>elimizdeki</a:t>
            </a:r>
            <a:r>
              <a:rPr sz="2800" spc="640" dirty="0">
                <a:latin typeface="Calibri"/>
                <a:cs typeface="Calibri"/>
              </a:rPr>
              <a:t> </a:t>
            </a:r>
            <a:r>
              <a:rPr sz="2800" dirty="0">
                <a:latin typeface="Calibri"/>
                <a:cs typeface="Calibri"/>
              </a:rPr>
              <a:t>imkanlarla</a:t>
            </a:r>
            <a:r>
              <a:rPr sz="2800" spc="635" dirty="0">
                <a:latin typeface="Calibri"/>
                <a:cs typeface="Calibri"/>
              </a:rPr>
              <a:t> </a:t>
            </a:r>
            <a:r>
              <a:rPr sz="2800" dirty="0">
                <a:latin typeface="Calibri"/>
                <a:cs typeface="Calibri"/>
              </a:rPr>
              <a:t>katma</a:t>
            </a:r>
            <a:r>
              <a:rPr sz="2800" spc="655" dirty="0">
                <a:latin typeface="Calibri"/>
                <a:cs typeface="Calibri"/>
              </a:rPr>
              <a:t> </a:t>
            </a:r>
            <a:r>
              <a:rPr sz="2800" dirty="0">
                <a:latin typeface="Calibri"/>
                <a:cs typeface="Calibri"/>
              </a:rPr>
              <a:t>değeri</a:t>
            </a:r>
            <a:r>
              <a:rPr sz="2800" spc="625" dirty="0">
                <a:latin typeface="Calibri"/>
                <a:cs typeface="Calibri"/>
              </a:rPr>
              <a:t> </a:t>
            </a:r>
            <a:r>
              <a:rPr sz="2800" dirty="0">
                <a:latin typeface="Calibri"/>
                <a:cs typeface="Calibri"/>
              </a:rPr>
              <a:t>yüksek</a:t>
            </a:r>
            <a:r>
              <a:rPr sz="2800" spc="645" dirty="0">
                <a:latin typeface="Calibri"/>
                <a:cs typeface="Calibri"/>
              </a:rPr>
              <a:t> </a:t>
            </a:r>
            <a:r>
              <a:rPr sz="2800" dirty="0">
                <a:latin typeface="Calibri"/>
                <a:cs typeface="Calibri"/>
              </a:rPr>
              <a:t>ürünlerin</a:t>
            </a:r>
            <a:r>
              <a:rPr sz="2800" spc="655" dirty="0">
                <a:latin typeface="Calibri"/>
                <a:cs typeface="Calibri"/>
              </a:rPr>
              <a:t> </a:t>
            </a:r>
            <a:r>
              <a:rPr sz="2800" spc="-10" dirty="0">
                <a:latin typeface="Calibri"/>
                <a:cs typeface="Calibri"/>
              </a:rPr>
              <a:t>üretimini 	</a:t>
            </a:r>
            <a:r>
              <a:rPr sz="2800" dirty="0">
                <a:latin typeface="Calibri"/>
                <a:cs typeface="Calibri"/>
              </a:rPr>
              <a:t>sağlayabilecek,</a:t>
            </a:r>
            <a:r>
              <a:rPr sz="2800" spc="415" dirty="0">
                <a:latin typeface="Calibri"/>
                <a:cs typeface="Calibri"/>
              </a:rPr>
              <a:t>  </a:t>
            </a:r>
            <a:r>
              <a:rPr sz="2800" dirty="0">
                <a:latin typeface="Calibri"/>
                <a:cs typeface="Calibri"/>
              </a:rPr>
              <a:t>kendimize</a:t>
            </a:r>
            <a:r>
              <a:rPr sz="2800" spc="425" dirty="0">
                <a:latin typeface="Calibri"/>
                <a:cs typeface="Calibri"/>
              </a:rPr>
              <a:t>  </a:t>
            </a:r>
            <a:r>
              <a:rPr sz="2800" dirty="0">
                <a:latin typeface="Calibri"/>
                <a:cs typeface="Calibri"/>
              </a:rPr>
              <a:t>özgü</a:t>
            </a:r>
            <a:r>
              <a:rPr sz="2800" spc="409" dirty="0">
                <a:latin typeface="Calibri"/>
                <a:cs typeface="Calibri"/>
              </a:rPr>
              <a:t>  </a:t>
            </a:r>
            <a:r>
              <a:rPr sz="2800" dirty="0">
                <a:latin typeface="Calibri"/>
                <a:cs typeface="Calibri"/>
              </a:rPr>
              <a:t>bir</a:t>
            </a:r>
            <a:r>
              <a:rPr sz="2800" spc="415" dirty="0">
                <a:latin typeface="Calibri"/>
                <a:cs typeface="Calibri"/>
              </a:rPr>
              <a:t>  </a:t>
            </a:r>
            <a:r>
              <a:rPr sz="2800" dirty="0">
                <a:latin typeface="Calibri"/>
                <a:cs typeface="Calibri"/>
              </a:rPr>
              <a:t>teknolojik</a:t>
            </a:r>
            <a:r>
              <a:rPr sz="2800" spc="420" dirty="0">
                <a:latin typeface="Calibri"/>
                <a:cs typeface="Calibri"/>
              </a:rPr>
              <a:t>  </a:t>
            </a:r>
            <a:r>
              <a:rPr sz="2800" dirty="0">
                <a:latin typeface="Calibri"/>
                <a:cs typeface="Calibri"/>
              </a:rPr>
              <a:t>altyapı</a:t>
            </a:r>
            <a:r>
              <a:rPr sz="2800" spc="420" dirty="0">
                <a:latin typeface="Calibri"/>
                <a:cs typeface="Calibri"/>
              </a:rPr>
              <a:t>  </a:t>
            </a:r>
            <a:r>
              <a:rPr sz="2800" spc="-10" dirty="0">
                <a:latin typeface="Calibri"/>
                <a:cs typeface="Calibri"/>
              </a:rPr>
              <a:t>oluşturulması 	</a:t>
            </a:r>
            <a:r>
              <a:rPr sz="2800" dirty="0">
                <a:latin typeface="Calibri"/>
                <a:cs typeface="Calibri"/>
              </a:rPr>
              <a:t>geleceğimiz</a:t>
            </a:r>
            <a:r>
              <a:rPr sz="2800" spc="-95" dirty="0">
                <a:latin typeface="Calibri"/>
                <a:cs typeface="Calibri"/>
              </a:rPr>
              <a:t> </a:t>
            </a:r>
            <a:r>
              <a:rPr sz="2800" dirty="0">
                <a:latin typeface="Calibri"/>
                <a:cs typeface="Calibri"/>
              </a:rPr>
              <a:t>açısından</a:t>
            </a:r>
            <a:r>
              <a:rPr sz="2800" spc="-40" dirty="0">
                <a:latin typeface="Calibri"/>
                <a:cs typeface="Calibri"/>
              </a:rPr>
              <a:t> </a:t>
            </a:r>
            <a:r>
              <a:rPr sz="2800" dirty="0">
                <a:latin typeface="Calibri"/>
                <a:cs typeface="Calibri"/>
              </a:rPr>
              <a:t>çok</a:t>
            </a:r>
            <a:r>
              <a:rPr sz="2800" spc="-65" dirty="0">
                <a:latin typeface="Calibri"/>
                <a:cs typeface="Calibri"/>
              </a:rPr>
              <a:t> </a:t>
            </a:r>
            <a:r>
              <a:rPr sz="2800" spc="-10" dirty="0">
                <a:latin typeface="Calibri"/>
                <a:cs typeface="Calibri"/>
              </a:rPr>
              <a:t>önemlidir.</a:t>
            </a:r>
            <a:endParaRPr sz="2800">
              <a:latin typeface="Calibri"/>
              <a:cs typeface="Calibri"/>
            </a:endParaRPr>
          </a:p>
        </p:txBody>
      </p:sp>
      <p:sp>
        <p:nvSpPr>
          <p:cNvPr id="3" name="object 3"/>
          <p:cNvSpPr txBox="1">
            <a:spLocks noGrp="1"/>
          </p:cNvSpPr>
          <p:nvPr>
            <p:ph type="title"/>
          </p:nvPr>
        </p:nvSpPr>
        <p:spPr>
          <a:xfrm>
            <a:off x="5272278" y="94868"/>
            <a:ext cx="1564005" cy="635000"/>
          </a:xfrm>
          <a:prstGeom prst="rect">
            <a:avLst/>
          </a:prstGeom>
        </p:spPr>
        <p:txBody>
          <a:bodyPr vert="horz" wrap="square" lIns="0" tIns="12065" rIns="0" bIns="0" rtlCol="0">
            <a:spAutoFit/>
          </a:bodyPr>
          <a:lstStyle/>
          <a:p>
            <a:pPr marL="12700">
              <a:lnSpc>
                <a:spcPct val="100000"/>
              </a:lnSpc>
              <a:spcBef>
                <a:spcPts val="95"/>
              </a:spcBef>
            </a:pPr>
            <a:r>
              <a:rPr sz="4000" dirty="0"/>
              <a:t>Son</a:t>
            </a:r>
            <a:r>
              <a:rPr sz="4000" spc="-175" dirty="0"/>
              <a:t> </a:t>
            </a:r>
            <a:r>
              <a:rPr sz="4000" spc="-25" dirty="0"/>
              <a:t>Söz</a:t>
            </a: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60960" rIns="0" bIns="0" rtlCol="0">
            <a:spAutoFit/>
          </a:bodyPr>
          <a:lstStyle/>
          <a:p>
            <a:pPr marL="240029" marR="8890" indent="-227329" algn="just">
              <a:lnSpc>
                <a:spcPts val="3020"/>
              </a:lnSpc>
              <a:spcBef>
                <a:spcPts val="480"/>
              </a:spcBef>
              <a:buFont typeface="Arial MT"/>
              <a:buChar char="•"/>
              <a:tabLst>
                <a:tab pos="241300" algn="l"/>
              </a:tabLst>
            </a:pPr>
            <a:r>
              <a:rPr dirty="0"/>
              <a:t>Bilimde</a:t>
            </a:r>
            <a:r>
              <a:rPr spc="630" dirty="0"/>
              <a:t>  </a:t>
            </a:r>
            <a:r>
              <a:rPr dirty="0"/>
              <a:t>önde</a:t>
            </a:r>
            <a:r>
              <a:rPr spc="635" dirty="0"/>
              <a:t>  </a:t>
            </a:r>
            <a:r>
              <a:rPr dirty="0"/>
              <a:t>olmanın</a:t>
            </a:r>
            <a:r>
              <a:rPr spc="635" dirty="0"/>
              <a:t>  </a:t>
            </a:r>
            <a:r>
              <a:rPr dirty="0"/>
              <a:t>güçlü</a:t>
            </a:r>
            <a:r>
              <a:rPr spc="635" dirty="0"/>
              <a:t>  </a:t>
            </a:r>
            <a:r>
              <a:rPr dirty="0"/>
              <a:t>bir</a:t>
            </a:r>
            <a:r>
              <a:rPr spc="640" dirty="0"/>
              <a:t>  </a:t>
            </a:r>
            <a:r>
              <a:rPr dirty="0"/>
              <a:t>gelecek</a:t>
            </a:r>
            <a:r>
              <a:rPr spc="635" dirty="0"/>
              <a:t>  </a:t>
            </a:r>
            <a:r>
              <a:rPr dirty="0"/>
              <a:t>için</a:t>
            </a:r>
            <a:r>
              <a:rPr spc="635" dirty="0"/>
              <a:t>  </a:t>
            </a:r>
            <a:r>
              <a:rPr dirty="0"/>
              <a:t>gerekli</a:t>
            </a:r>
            <a:r>
              <a:rPr spc="625" dirty="0"/>
              <a:t>  </a:t>
            </a:r>
            <a:r>
              <a:rPr spc="-10" dirty="0"/>
              <a:t>olduğunu 	unutmayalım.</a:t>
            </a:r>
          </a:p>
          <a:p>
            <a:pPr>
              <a:lnSpc>
                <a:spcPct val="100000"/>
              </a:lnSpc>
              <a:spcBef>
                <a:spcPts val="1620"/>
              </a:spcBef>
              <a:buFont typeface="Arial MT"/>
              <a:buChar char="•"/>
            </a:pPr>
            <a:endParaRPr spc="-10" dirty="0"/>
          </a:p>
          <a:p>
            <a:pPr marL="240029" marR="7620" indent="-227329" algn="just">
              <a:lnSpc>
                <a:spcPts val="3020"/>
              </a:lnSpc>
              <a:buFont typeface="Arial MT"/>
              <a:buChar char="•"/>
              <a:tabLst>
                <a:tab pos="241300" algn="l"/>
              </a:tabLst>
            </a:pPr>
            <a:r>
              <a:rPr dirty="0"/>
              <a:t>1600’lü</a:t>
            </a:r>
            <a:r>
              <a:rPr spc="260" dirty="0"/>
              <a:t> </a:t>
            </a:r>
            <a:r>
              <a:rPr dirty="0"/>
              <a:t>yıllar</a:t>
            </a:r>
            <a:r>
              <a:rPr spc="250" dirty="0"/>
              <a:t> </a:t>
            </a:r>
            <a:r>
              <a:rPr dirty="0"/>
              <a:t>öncesinde</a:t>
            </a:r>
            <a:r>
              <a:rPr spc="240" dirty="0"/>
              <a:t> </a:t>
            </a:r>
            <a:r>
              <a:rPr dirty="0"/>
              <a:t>olduğu</a:t>
            </a:r>
            <a:r>
              <a:rPr spc="250" dirty="0"/>
              <a:t> </a:t>
            </a:r>
            <a:r>
              <a:rPr dirty="0"/>
              <a:t>gibi</a:t>
            </a:r>
            <a:r>
              <a:rPr spc="254" dirty="0"/>
              <a:t> </a:t>
            </a:r>
            <a:r>
              <a:rPr dirty="0"/>
              <a:t>günümüzde</a:t>
            </a:r>
            <a:r>
              <a:rPr spc="260" dirty="0"/>
              <a:t> </a:t>
            </a:r>
            <a:r>
              <a:rPr dirty="0"/>
              <a:t>de</a:t>
            </a:r>
            <a:r>
              <a:rPr spc="250" dirty="0"/>
              <a:t> </a:t>
            </a:r>
            <a:r>
              <a:rPr dirty="0"/>
              <a:t>yavaş</a:t>
            </a:r>
            <a:r>
              <a:rPr spc="265" dirty="0"/>
              <a:t> </a:t>
            </a:r>
            <a:r>
              <a:rPr dirty="0"/>
              <a:t>yavaş</a:t>
            </a:r>
            <a:r>
              <a:rPr spc="254" dirty="0"/>
              <a:t> </a:t>
            </a:r>
            <a:r>
              <a:rPr dirty="0"/>
              <a:t>İslam</a:t>
            </a:r>
            <a:r>
              <a:rPr spc="260" dirty="0"/>
              <a:t> </a:t>
            </a:r>
            <a:r>
              <a:rPr spc="-25" dirty="0"/>
              <a:t>ve 	</a:t>
            </a:r>
            <a:r>
              <a:rPr spc="-20" dirty="0"/>
              <a:t>Türk</a:t>
            </a:r>
            <a:r>
              <a:rPr spc="-105" dirty="0"/>
              <a:t> </a:t>
            </a:r>
            <a:r>
              <a:rPr dirty="0"/>
              <a:t>aleminden</a:t>
            </a:r>
            <a:r>
              <a:rPr spc="-95" dirty="0"/>
              <a:t> </a:t>
            </a:r>
            <a:r>
              <a:rPr spc="-20" dirty="0"/>
              <a:t>yenilikler,</a:t>
            </a:r>
            <a:r>
              <a:rPr spc="-95" dirty="0"/>
              <a:t> </a:t>
            </a:r>
            <a:r>
              <a:rPr dirty="0"/>
              <a:t>buluşlar</a:t>
            </a:r>
            <a:r>
              <a:rPr spc="-80" dirty="0"/>
              <a:t> </a:t>
            </a:r>
            <a:r>
              <a:rPr dirty="0"/>
              <a:t>tekrar</a:t>
            </a:r>
            <a:r>
              <a:rPr spc="-110" dirty="0"/>
              <a:t> </a:t>
            </a:r>
            <a:r>
              <a:rPr spc="-10" dirty="0"/>
              <a:t>çıkmaya</a:t>
            </a:r>
            <a:r>
              <a:rPr spc="-100" dirty="0"/>
              <a:t> </a:t>
            </a:r>
            <a:r>
              <a:rPr spc="-10" dirty="0"/>
              <a:t>başlamıştır.</a:t>
            </a:r>
          </a:p>
          <a:p>
            <a:pPr>
              <a:lnSpc>
                <a:spcPct val="100000"/>
              </a:lnSpc>
              <a:spcBef>
                <a:spcPts val="1620"/>
              </a:spcBef>
              <a:buFont typeface="Arial MT"/>
              <a:buChar char="•"/>
            </a:pPr>
            <a:endParaRPr spc="-10" dirty="0"/>
          </a:p>
          <a:p>
            <a:pPr marL="240029" marR="5080" indent="-227329" algn="just">
              <a:lnSpc>
                <a:spcPts val="3020"/>
              </a:lnSpc>
              <a:buFont typeface="Arial MT"/>
              <a:buChar char="•"/>
              <a:tabLst>
                <a:tab pos="241300" algn="l"/>
              </a:tabLst>
            </a:pPr>
            <a:r>
              <a:rPr dirty="0"/>
              <a:t>Bu</a:t>
            </a:r>
            <a:r>
              <a:rPr spc="120" dirty="0"/>
              <a:t>  </a:t>
            </a:r>
            <a:r>
              <a:rPr dirty="0"/>
              <a:t>konudaki</a:t>
            </a:r>
            <a:r>
              <a:rPr spc="120" dirty="0"/>
              <a:t>  </a:t>
            </a:r>
            <a:r>
              <a:rPr dirty="0"/>
              <a:t>geçmişimize</a:t>
            </a:r>
            <a:r>
              <a:rPr spc="120" dirty="0"/>
              <a:t>  </a:t>
            </a:r>
            <a:r>
              <a:rPr dirty="0"/>
              <a:t>sahip</a:t>
            </a:r>
            <a:r>
              <a:rPr spc="125" dirty="0"/>
              <a:t>  </a:t>
            </a:r>
            <a:r>
              <a:rPr dirty="0"/>
              <a:t>çıkmalı,</a:t>
            </a:r>
            <a:r>
              <a:rPr spc="120" dirty="0"/>
              <a:t>  </a:t>
            </a:r>
            <a:r>
              <a:rPr dirty="0"/>
              <a:t>kendimize</a:t>
            </a:r>
            <a:r>
              <a:rPr spc="120" dirty="0"/>
              <a:t>  </a:t>
            </a:r>
            <a:r>
              <a:rPr dirty="0"/>
              <a:t>güvenmeli</a:t>
            </a:r>
            <a:r>
              <a:rPr spc="114" dirty="0"/>
              <a:t>  </a:t>
            </a:r>
            <a:r>
              <a:rPr dirty="0"/>
              <a:t>ve</a:t>
            </a:r>
            <a:r>
              <a:rPr spc="120" dirty="0"/>
              <a:t>  </a:t>
            </a:r>
            <a:r>
              <a:rPr spc="-25" dirty="0"/>
              <a:t>her 	</a:t>
            </a:r>
            <a:r>
              <a:rPr dirty="0"/>
              <a:t>şeyden</a:t>
            </a:r>
            <a:r>
              <a:rPr spc="434" dirty="0"/>
              <a:t>   </a:t>
            </a:r>
            <a:r>
              <a:rPr dirty="0"/>
              <a:t>önemlisi</a:t>
            </a:r>
            <a:r>
              <a:rPr spc="440" dirty="0"/>
              <a:t>   </a:t>
            </a:r>
            <a:r>
              <a:rPr dirty="0"/>
              <a:t>çok</a:t>
            </a:r>
            <a:r>
              <a:rPr spc="430" dirty="0"/>
              <a:t>   </a:t>
            </a:r>
            <a:r>
              <a:rPr dirty="0"/>
              <a:t>çalışmalıyız.</a:t>
            </a:r>
            <a:r>
              <a:rPr spc="440" dirty="0"/>
              <a:t>   </a:t>
            </a:r>
            <a:r>
              <a:rPr dirty="0"/>
              <a:t>Çünkü</a:t>
            </a:r>
            <a:r>
              <a:rPr spc="440" dirty="0"/>
              <a:t>   </a:t>
            </a:r>
            <a:r>
              <a:rPr dirty="0"/>
              <a:t>bilimde</a:t>
            </a:r>
            <a:r>
              <a:rPr spc="434" dirty="0"/>
              <a:t>   </a:t>
            </a:r>
            <a:r>
              <a:rPr dirty="0"/>
              <a:t>önde</a:t>
            </a:r>
            <a:r>
              <a:rPr spc="434" dirty="0"/>
              <a:t>   </a:t>
            </a:r>
            <a:r>
              <a:rPr spc="-20" dirty="0"/>
              <a:t>olan 	</a:t>
            </a:r>
            <a:r>
              <a:rPr spc="-10" dirty="0"/>
              <a:t>devletler/milletler</a:t>
            </a:r>
            <a:r>
              <a:rPr spc="-70" dirty="0"/>
              <a:t> </a:t>
            </a:r>
            <a:r>
              <a:rPr dirty="0"/>
              <a:t>gelecekte</a:t>
            </a:r>
            <a:r>
              <a:rPr spc="-95" dirty="0"/>
              <a:t> </a:t>
            </a:r>
            <a:r>
              <a:rPr spc="-10" dirty="0"/>
              <a:t>dünyada</a:t>
            </a:r>
            <a:r>
              <a:rPr spc="-30" dirty="0"/>
              <a:t> </a:t>
            </a:r>
            <a:r>
              <a:rPr dirty="0"/>
              <a:t>söz</a:t>
            </a:r>
            <a:r>
              <a:rPr spc="-60" dirty="0"/>
              <a:t> </a:t>
            </a:r>
            <a:r>
              <a:rPr dirty="0"/>
              <a:t>sahibi</a:t>
            </a:r>
            <a:r>
              <a:rPr spc="-50" dirty="0"/>
              <a:t> </a:t>
            </a:r>
            <a:r>
              <a:rPr spc="-10" dirty="0"/>
              <a:t>olacaktır.</a:t>
            </a:r>
          </a:p>
        </p:txBody>
      </p:sp>
      <p:sp>
        <p:nvSpPr>
          <p:cNvPr id="3" name="object 3"/>
          <p:cNvSpPr txBox="1">
            <a:spLocks noGrp="1"/>
          </p:cNvSpPr>
          <p:nvPr>
            <p:ph type="title"/>
          </p:nvPr>
        </p:nvSpPr>
        <p:spPr>
          <a:xfrm>
            <a:off x="5180838" y="189992"/>
            <a:ext cx="131826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Calibri"/>
                <a:cs typeface="Calibri"/>
              </a:rPr>
              <a:t>Son </a:t>
            </a:r>
            <a:r>
              <a:rPr sz="3200" b="1" spc="-25" dirty="0">
                <a:latin typeface="Calibri"/>
                <a:cs typeface="Calibri"/>
              </a:rPr>
              <a:t>Söz</a:t>
            </a:r>
            <a:endParaRPr sz="3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350" y="574674"/>
            <a:ext cx="333819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Calibri Light"/>
                <a:cs typeface="Calibri Light"/>
              </a:rPr>
              <a:t>Unutmayalım</a:t>
            </a:r>
            <a:r>
              <a:rPr sz="4000" spc="-170" dirty="0">
                <a:latin typeface="Calibri Light"/>
                <a:cs typeface="Calibri Light"/>
              </a:rPr>
              <a:t> </a:t>
            </a:r>
            <a:r>
              <a:rPr sz="4000" spc="-25" dirty="0">
                <a:latin typeface="Calibri Light"/>
                <a:cs typeface="Calibri Light"/>
              </a:rPr>
              <a:t>ki;</a:t>
            </a:r>
            <a:endParaRPr sz="400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24</a:t>
            </a:fld>
            <a:endParaRPr spc="-25" dirty="0"/>
          </a:p>
        </p:txBody>
      </p:sp>
      <p:sp>
        <p:nvSpPr>
          <p:cNvPr id="3" name="object 3"/>
          <p:cNvSpPr txBox="1">
            <a:spLocks noGrp="1"/>
          </p:cNvSpPr>
          <p:nvPr>
            <p:ph type="ctrTitle"/>
          </p:nvPr>
        </p:nvSpPr>
        <p:spPr>
          <a:prstGeom prst="rect">
            <a:avLst/>
          </a:prstGeom>
        </p:spPr>
        <p:txBody>
          <a:bodyPr vert="horz" wrap="square" lIns="0" tIns="116205" rIns="0" bIns="0" rtlCol="0">
            <a:spAutoFit/>
          </a:bodyPr>
          <a:lstStyle/>
          <a:p>
            <a:pPr marL="12700" marR="5080">
              <a:lnSpc>
                <a:spcPts val="6480"/>
              </a:lnSpc>
              <a:spcBef>
                <a:spcPts val="915"/>
              </a:spcBef>
            </a:pPr>
            <a:r>
              <a:rPr sz="6000" dirty="0"/>
              <a:t>İlim</a:t>
            </a:r>
            <a:r>
              <a:rPr sz="6000" spc="-300" dirty="0"/>
              <a:t> </a:t>
            </a:r>
            <a:r>
              <a:rPr sz="6000" dirty="0"/>
              <a:t>ve</a:t>
            </a:r>
            <a:r>
              <a:rPr sz="6000" spc="-240" dirty="0"/>
              <a:t> </a:t>
            </a:r>
            <a:r>
              <a:rPr sz="6000" spc="-25" dirty="0"/>
              <a:t>sanat</a:t>
            </a:r>
            <a:r>
              <a:rPr sz="6000" spc="-240" dirty="0"/>
              <a:t> </a:t>
            </a:r>
            <a:r>
              <a:rPr sz="6000" spc="-50" dirty="0"/>
              <a:t>ittifak</a:t>
            </a:r>
            <a:r>
              <a:rPr sz="6000" spc="-254" dirty="0"/>
              <a:t> </a:t>
            </a:r>
            <a:r>
              <a:rPr sz="6000" spc="-20" dirty="0"/>
              <a:t>görmediği </a:t>
            </a:r>
            <a:r>
              <a:rPr sz="6000" spc="-60" dirty="0"/>
              <a:t>ülkeyi</a:t>
            </a:r>
            <a:r>
              <a:rPr sz="6000" spc="-265" dirty="0"/>
              <a:t> </a:t>
            </a:r>
            <a:r>
              <a:rPr sz="6000" dirty="0"/>
              <a:t>terk</a:t>
            </a:r>
            <a:r>
              <a:rPr sz="6000" spc="-290" dirty="0"/>
              <a:t> </a:t>
            </a:r>
            <a:r>
              <a:rPr sz="6000" spc="100" dirty="0"/>
              <a:t>e</a:t>
            </a:r>
            <a:r>
              <a:rPr sz="6000" spc="90" dirty="0"/>
              <a:t>d</a:t>
            </a:r>
            <a:r>
              <a:rPr sz="6000" spc="100" dirty="0"/>
              <a:t>e</a:t>
            </a:r>
            <a:r>
              <a:rPr sz="6000" spc="-550" dirty="0"/>
              <a:t>r</a:t>
            </a:r>
            <a:r>
              <a:rPr sz="6000" spc="140" dirty="0"/>
              <a:t>.</a:t>
            </a:r>
            <a:endParaRPr sz="6000"/>
          </a:p>
        </p:txBody>
      </p:sp>
      <p:sp>
        <p:nvSpPr>
          <p:cNvPr id="4" name="object 4"/>
          <p:cNvSpPr txBox="1"/>
          <p:nvPr/>
        </p:nvSpPr>
        <p:spPr>
          <a:xfrm>
            <a:off x="7211059" y="4141419"/>
            <a:ext cx="1749425" cy="635000"/>
          </a:xfrm>
          <a:prstGeom prst="rect">
            <a:avLst/>
          </a:prstGeom>
        </p:spPr>
        <p:txBody>
          <a:bodyPr vert="horz" wrap="square" lIns="0" tIns="12065" rIns="0" bIns="0" rtlCol="0">
            <a:spAutoFit/>
          </a:bodyPr>
          <a:lstStyle/>
          <a:p>
            <a:pPr marL="12700">
              <a:lnSpc>
                <a:spcPct val="100000"/>
              </a:lnSpc>
              <a:spcBef>
                <a:spcPts val="95"/>
              </a:spcBef>
            </a:pPr>
            <a:r>
              <a:rPr sz="4000" dirty="0">
                <a:latin typeface="Calibri Light"/>
                <a:cs typeface="Calibri Light"/>
              </a:rPr>
              <a:t>İbni</a:t>
            </a:r>
            <a:r>
              <a:rPr sz="4000" spc="-25" dirty="0">
                <a:latin typeface="Calibri Light"/>
                <a:cs typeface="Calibri Light"/>
              </a:rPr>
              <a:t> </a:t>
            </a:r>
            <a:r>
              <a:rPr sz="4000" spc="-20" dirty="0">
                <a:latin typeface="Calibri Light"/>
                <a:cs typeface="Calibri Light"/>
              </a:rPr>
              <a:t>Sina</a:t>
            </a:r>
            <a:endParaRPr sz="4000">
              <a:latin typeface="Calibri Light"/>
              <a:cs typeface="Calibri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9552" y="796670"/>
            <a:ext cx="10429875" cy="3416300"/>
          </a:xfrm>
          <a:custGeom>
            <a:avLst/>
            <a:gdLst/>
            <a:ahLst/>
            <a:cxnLst/>
            <a:rect l="l" t="t" r="r" b="b"/>
            <a:pathLst>
              <a:path w="10429875" h="3416300">
                <a:moveTo>
                  <a:pt x="0" y="3416300"/>
                </a:moveTo>
                <a:lnTo>
                  <a:pt x="10429875" y="3416300"/>
                </a:lnTo>
                <a:lnTo>
                  <a:pt x="10429875" y="0"/>
                </a:lnTo>
                <a:lnTo>
                  <a:pt x="0" y="0"/>
                </a:lnTo>
                <a:lnTo>
                  <a:pt x="0" y="3416300"/>
                </a:lnTo>
                <a:close/>
              </a:path>
            </a:pathLst>
          </a:custGeom>
          <a:ln w="9525">
            <a:solidFill>
              <a:srgbClr val="001F5F"/>
            </a:solidFill>
          </a:ln>
        </p:spPr>
        <p:txBody>
          <a:bodyPr wrap="square" lIns="0" tIns="0" rIns="0" bIns="0" rtlCol="0"/>
          <a:lstStyle/>
          <a:p>
            <a:endParaRPr/>
          </a:p>
        </p:txBody>
      </p:sp>
      <p:sp>
        <p:nvSpPr>
          <p:cNvPr id="3" name="object 3"/>
          <p:cNvSpPr txBox="1">
            <a:spLocks noGrp="1"/>
          </p:cNvSpPr>
          <p:nvPr>
            <p:ph type="title"/>
          </p:nvPr>
        </p:nvSpPr>
        <p:spPr>
          <a:xfrm>
            <a:off x="1780158" y="785571"/>
            <a:ext cx="9525000" cy="3317875"/>
          </a:xfrm>
          <a:prstGeom prst="rect">
            <a:avLst/>
          </a:prstGeom>
        </p:spPr>
        <p:txBody>
          <a:bodyPr vert="horz" wrap="square" lIns="0" tIns="12700" rIns="0" bIns="0" rtlCol="0">
            <a:spAutoFit/>
          </a:bodyPr>
          <a:lstStyle/>
          <a:p>
            <a:pPr marR="146685" algn="ctr">
              <a:lnSpc>
                <a:spcPct val="100000"/>
              </a:lnSpc>
              <a:spcBef>
                <a:spcPts val="100"/>
              </a:spcBef>
            </a:pPr>
            <a:r>
              <a:rPr sz="5400" b="1" dirty="0">
                <a:latin typeface="Calibri"/>
                <a:cs typeface="Calibri"/>
              </a:rPr>
              <a:t>İki</a:t>
            </a:r>
            <a:r>
              <a:rPr sz="5400" b="1" spc="-135" dirty="0">
                <a:latin typeface="Calibri"/>
                <a:cs typeface="Calibri"/>
              </a:rPr>
              <a:t> </a:t>
            </a:r>
            <a:r>
              <a:rPr sz="5400" b="1" dirty="0">
                <a:latin typeface="Calibri"/>
                <a:cs typeface="Calibri"/>
              </a:rPr>
              <a:t>şey</a:t>
            </a:r>
            <a:r>
              <a:rPr sz="5400" b="1" spc="-125" dirty="0">
                <a:latin typeface="Calibri"/>
                <a:cs typeface="Calibri"/>
              </a:rPr>
              <a:t> </a:t>
            </a:r>
            <a:r>
              <a:rPr sz="5400" b="1" spc="-35" dirty="0">
                <a:latin typeface="Calibri"/>
                <a:cs typeface="Calibri"/>
              </a:rPr>
              <a:t>dünyaya</a:t>
            </a:r>
            <a:r>
              <a:rPr sz="5400" b="1" spc="-95" dirty="0">
                <a:latin typeface="Calibri"/>
                <a:cs typeface="Calibri"/>
              </a:rPr>
              <a:t> </a:t>
            </a:r>
            <a:r>
              <a:rPr sz="5400" b="1" spc="-10" dirty="0">
                <a:latin typeface="Calibri"/>
                <a:cs typeface="Calibri"/>
              </a:rPr>
              <a:t>hükmeder;</a:t>
            </a:r>
            <a:endParaRPr sz="5400">
              <a:latin typeface="Calibri"/>
              <a:cs typeface="Calibri"/>
            </a:endParaRPr>
          </a:p>
          <a:p>
            <a:pPr marL="12065" marR="5080" algn="ctr">
              <a:lnSpc>
                <a:spcPct val="99600"/>
              </a:lnSpc>
              <a:spcBef>
                <a:spcPts val="75"/>
              </a:spcBef>
            </a:pPr>
            <a:r>
              <a:rPr sz="5400" b="1" dirty="0">
                <a:latin typeface="Calibri"/>
                <a:cs typeface="Calibri"/>
              </a:rPr>
              <a:t>biri</a:t>
            </a:r>
            <a:r>
              <a:rPr sz="5400" b="1" spc="-95" dirty="0">
                <a:latin typeface="Calibri"/>
                <a:cs typeface="Calibri"/>
              </a:rPr>
              <a:t> </a:t>
            </a:r>
            <a:r>
              <a:rPr sz="5400" b="1" dirty="0">
                <a:latin typeface="Calibri"/>
                <a:cs typeface="Calibri"/>
              </a:rPr>
              <a:t>kılıç</a:t>
            </a:r>
            <a:r>
              <a:rPr sz="5400" b="1" spc="-100" dirty="0">
                <a:latin typeface="Calibri"/>
                <a:cs typeface="Calibri"/>
              </a:rPr>
              <a:t> </a:t>
            </a:r>
            <a:r>
              <a:rPr sz="5400" b="1" dirty="0">
                <a:latin typeface="Calibri"/>
                <a:cs typeface="Calibri"/>
              </a:rPr>
              <a:t>diğeri</a:t>
            </a:r>
            <a:r>
              <a:rPr sz="5400" b="1" spc="-90" dirty="0">
                <a:latin typeface="Calibri"/>
                <a:cs typeface="Calibri"/>
              </a:rPr>
              <a:t> </a:t>
            </a:r>
            <a:r>
              <a:rPr sz="5400" b="1" dirty="0">
                <a:latin typeface="Calibri"/>
                <a:cs typeface="Calibri"/>
              </a:rPr>
              <a:t>düşünce</a:t>
            </a:r>
            <a:r>
              <a:rPr sz="5400" b="1" spc="-80" dirty="0">
                <a:latin typeface="Calibri"/>
                <a:cs typeface="Calibri"/>
              </a:rPr>
              <a:t> </a:t>
            </a:r>
            <a:r>
              <a:rPr sz="5400" b="1" spc="-10" dirty="0">
                <a:latin typeface="Calibri"/>
                <a:cs typeface="Calibri"/>
              </a:rPr>
              <a:t>(BİLİM</a:t>
            </a:r>
            <a:r>
              <a:rPr sz="5400" spc="-10" dirty="0">
                <a:latin typeface="Wingdings"/>
                <a:cs typeface="Wingdings"/>
              </a:rPr>
              <a:t></a:t>
            </a:r>
            <a:r>
              <a:rPr sz="5400" b="1" spc="-10" dirty="0">
                <a:latin typeface="Calibri"/>
                <a:cs typeface="Calibri"/>
              </a:rPr>
              <a:t>)</a:t>
            </a:r>
            <a:r>
              <a:rPr sz="5400" spc="-10" dirty="0">
                <a:latin typeface="Calibri"/>
                <a:cs typeface="Calibri"/>
              </a:rPr>
              <a:t>, </a:t>
            </a:r>
            <a:r>
              <a:rPr sz="5400" dirty="0">
                <a:latin typeface="Calibri"/>
                <a:cs typeface="Calibri"/>
              </a:rPr>
              <a:t>kılıç</a:t>
            </a:r>
            <a:r>
              <a:rPr sz="5400" spc="-50" dirty="0">
                <a:latin typeface="Calibri"/>
                <a:cs typeface="Calibri"/>
              </a:rPr>
              <a:t> </a:t>
            </a:r>
            <a:r>
              <a:rPr sz="5400" dirty="0">
                <a:latin typeface="Calibri"/>
                <a:cs typeface="Calibri"/>
              </a:rPr>
              <a:t>eninde</a:t>
            </a:r>
            <a:r>
              <a:rPr sz="5400" spc="-25" dirty="0">
                <a:latin typeface="Calibri"/>
                <a:cs typeface="Calibri"/>
              </a:rPr>
              <a:t> </a:t>
            </a:r>
            <a:r>
              <a:rPr sz="5400" dirty="0">
                <a:latin typeface="Calibri"/>
                <a:cs typeface="Calibri"/>
              </a:rPr>
              <a:t>sonunda</a:t>
            </a:r>
            <a:r>
              <a:rPr sz="5400" spc="-15" dirty="0">
                <a:latin typeface="Calibri"/>
                <a:cs typeface="Calibri"/>
              </a:rPr>
              <a:t> </a:t>
            </a:r>
            <a:r>
              <a:rPr sz="5400" spc="-10" dirty="0">
                <a:latin typeface="Calibri"/>
                <a:cs typeface="Calibri"/>
              </a:rPr>
              <a:t>düşünceye </a:t>
            </a:r>
            <a:r>
              <a:rPr sz="5400" dirty="0">
                <a:latin typeface="Calibri"/>
                <a:cs typeface="Calibri"/>
              </a:rPr>
              <a:t>yenilir</a:t>
            </a:r>
            <a:r>
              <a:rPr sz="5400" spc="-135" dirty="0">
                <a:latin typeface="Calibri"/>
                <a:cs typeface="Calibri"/>
              </a:rPr>
              <a:t> </a:t>
            </a:r>
            <a:r>
              <a:rPr sz="5400" spc="-25" dirty="0">
                <a:latin typeface="Calibri"/>
                <a:cs typeface="Calibri"/>
              </a:rPr>
              <a:t>….</a:t>
            </a:r>
            <a:endParaRPr sz="5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25</a:t>
            </a:fld>
            <a:endParaRPr spc="-25" dirty="0"/>
          </a:p>
        </p:txBody>
      </p:sp>
      <p:sp>
        <p:nvSpPr>
          <p:cNvPr id="4" name="object 4"/>
          <p:cNvSpPr txBox="1"/>
          <p:nvPr/>
        </p:nvSpPr>
        <p:spPr>
          <a:xfrm>
            <a:off x="7605776" y="5539536"/>
            <a:ext cx="1174750" cy="36068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Times New Roman"/>
                <a:cs typeface="Times New Roman"/>
              </a:rPr>
              <a:t>Napolyon</a:t>
            </a:r>
            <a:endParaRPr sz="22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28092"/>
            <a:ext cx="1980564" cy="635000"/>
          </a:xfrm>
          <a:prstGeom prst="rect">
            <a:avLst/>
          </a:prstGeom>
        </p:spPr>
        <p:txBody>
          <a:bodyPr vert="horz" wrap="square" lIns="0" tIns="12065" rIns="0" bIns="0" rtlCol="0">
            <a:spAutoFit/>
          </a:bodyPr>
          <a:lstStyle/>
          <a:p>
            <a:pPr marL="12700">
              <a:lnSpc>
                <a:spcPct val="100000"/>
              </a:lnSpc>
              <a:spcBef>
                <a:spcPts val="95"/>
              </a:spcBef>
            </a:pPr>
            <a:r>
              <a:rPr sz="4000" spc="-20" dirty="0"/>
              <a:t>Kaynaklar</a:t>
            </a:r>
            <a:endParaRPr sz="4000"/>
          </a:p>
        </p:txBody>
      </p:sp>
      <p:sp>
        <p:nvSpPr>
          <p:cNvPr id="3" name="object 3"/>
          <p:cNvSpPr/>
          <p:nvPr/>
        </p:nvSpPr>
        <p:spPr>
          <a:xfrm>
            <a:off x="3520440" y="3657219"/>
            <a:ext cx="100965" cy="10795"/>
          </a:xfrm>
          <a:custGeom>
            <a:avLst/>
            <a:gdLst/>
            <a:ahLst/>
            <a:cxnLst/>
            <a:rect l="l" t="t" r="r" b="b"/>
            <a:pathLst>
              <a:path w="100964" h="10795">
                <a:moveTo>
                  <a:pt x="100584" y="0"/>
                </a:moveTo>
                <a:lnTo>
                  <a:pt x="0" y="0"/>
                </a:lnTo>
                <a:lnTo>
                  <a:pt x="0" y="10667"/>
                </a:lnTo>
                <a:lnTo>
                  <a:pt x="100584" y="10667"/>
                </a:lnTo>
                <a:lnTo>
                  <a:pt x="100584" y="0"/>
                </a:lnTo>
                <a:close/>
              </a:path>
            </a:pathLst>
          </a:custGeom>
          <a:solidFill>
            <a:srgbClr val="000000"/>
          </a:solidFill>
        </p:spPr>
        <p:txBody>
          <a:bodyPr wrap="square" lIns="0" tIns="0" rIns="0" bIns="0" rtlCol="0"/>
          <a:lstStyle/>
          <a:p>
            <a:endParaRPr/>
          </a:p>
        </p:txBody>
      </p:sp>
      <p:sp>
        <p:nvSpPr>
          <p:cNvPr id="4" name="object 4"/>
          <p:cNvSpPr txBox="1"/>
          <p:nvPr/>
        </p:nvSpPr>
        <p:spPr>
          <a:xfrm>
            <a:off x="383540" y="959358"/>
            <a:ext cx="11464925" cy="51492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İslam</a:t>
            </a:r>
            <a:r>
              <a:rPr sz="1200" spc="-20" dirty="0">
                <a:latin typeface="Calibri"/>
                <a:cs typeface="Calibri"/>
              </a:rPr>
              <a:t> </a:t>
            </a:r>
            <a:r>
              <a:rPr sz="1200" spc="-10" dirty="0">
                <a:latin typeface="Calibri"/>
                <a:cs typeface="Calibri"/>
              </a:rPr>
              <a:t>Dünyasında</a:t>
            </a:r>
            <a:r>
              <a:rPr sz="1200" spc="-55" dirty="0">
                <a:latin typeface="Calibri"/>
                <a:cs typeface="Calibri"/>
              </a:rPr>
              <a:t> </a:t>
            </a:r>
            <a:r>
              <a:rPr sz="1200" spc="-10" dirty="0">
                <a:latin typeface="Calibri"/>
                <a:cs typeface="Calibri"/>
              </a:rPr>
              <a:t>Kimya</a:t>
            </a:r>
            <a:r>
              <a:rPr sz="1200" spc="-35" dirty="0">
                <a:latin typeface="Calibri"/>
                <a:cs typeface="Calibri"/>
              </a:rPr>
              <a:t> </a:t>
            </a:r>
            <a:r>
              <a:rPr sz="1200" spc="-10" dirty="0">
                <a:latin typeface="Calibri"/>
                <a:cs typeface="Calibri"/>
              </a:rPr>
              <a:t>(Prof.</a:t>
            </a:r>
            <a:r>
              <a:rPr sz="1200" spc="-30" dirty="0">
                <a:latin typeface="Calibri"/>
                <a:cs typeface="Calibri"/>
              </a:rPr>
              <a:t> </a:t>
            </a:r>
            <a:r>
              <a:rPr sz="1200" spc="-35" dirty="0">
                <a:latin typeface="Calibri"/>
                <a:cs typeface="Calibri"/>
              </a:rPr>
              <a:t>Dr. </a:t>
            </a:r>
            <a:r>
              <a:rPr sz="1200" dirty="0">
                <a:latin typeface="Calibri"/>
                <a:cs typeface="Calibri"/>
              </a:rPr>
              <a:t>Hüseyin</a:t>
            </a:r>
            <a:r>
              <a:rPr sz="1200" spc="-30" dirty="0">
                <a:latin typeface="Calibri"/>
                <a:cs typeface="Calibri"/>
              </a:rPr>
              <a:t> </a:t>
            </a:r>
            <a:r>
              <a:rPr sz="1200" dirty="0">
                <a:latin typeface="Calibri"/>
                <a:cs typeface="Calibri"/>
              </a:rPr>
              <a:t>Sami</a:t>
            </a:r>
            <a:r>
              <a:rPr sz="1200" spc="-10" dirty="0">
                <a:latin typeface="Calibri"/>
                <a:cs typeface="Calibri"/>
              </a:rPr>
              <a:t> Topdemir),</a:t>
            </a:r>
            <a:r>
              <a:rPr sz="1200" spc="-40" dirty="0">
                <a:latin typeface="Calibri"/>
                <a:cs typeface="Calibri"/>
              </a:rPr>
              <a:t> </a:t>
            </a:r>
            <a:r>
              <a:rPr sz="1200" dirty="0">
                <a:latin typeface="Calibri"/>
                <a:cs typeface="Calibri"/>
              </a:rPr>
              <a:t>Bilim</a:t>
            </a:r>
            <a:r>
              <a:rPr sz="1200" spc="-25" dirty="0">
                <a:latin typeface="Calibri"/>
                <a:cs typeface="Calibri"/>
              </a:rPr>
              <a:t> </a:t>
            </a:r>
            <a:r>
              <a:rPr sz="1200" dirty="0">
                <a:latin typeface="Calibri"/>
                <a:cs typeface="Calibri"/>
              </a:rPr>
              <a:t>ve</a:t>
            </a:r>
            <a:r>
              <a:rPr sz="1200" spc="-25" dirty="0">
                <a:latin typeface="Calibri"/>
                <a:cs typeface="Calibri"/>
              </a:rPr>
              <a:t> </a:t>
            </a:r>
            <a:r>
              <a:rPr sz="1200" spc="-20" dirty="0">
                <a:latin typeface="Calibri"/>
                <a:cs typeface="Calibri"/>
              </a:rPr>
              <a:t>Teknik</a:t>
            </a:r>
            <a:r>
              <a:rPr sz="1200" spc="-25" dirty="0">
                <a:latin typeface="Calibri"/>
                <a:cs typeface="Calibri"/>
              </a:rPr>
              <a:t> </a:t>
            </a:r>
            <a:r>
              <a:rPr sz="1200" dirty="0">
                <a:latin typeface="Calibri"/>
                <a:cs typeface="Calibri"/>
              </a:rPr>
              <a:t>dergisi,</a:t>
            </a:r>
            <a:r>
              <a:rPr sz="1200" spc="-35" dirty="0">
                <a:latin typeface="Calibri"/>
                <a:cs typeface="Calibri"/>
              </a:rPr>
              <a:t> </a:t>
            </a:r>
            <a:r>
              <a:rPr sz="1200" dirty="0">
                <a:latin typeface="Calibri"/>
                <a:cs typeface="Calibri"/>
              </a:rPr>
              <a:t>Mayıs</a:t>
            </a:r>
            <a:r>
              <a:rPr sz="1200" spc="-35" dirty="0">
                <a:latin typeface="Calibri"/>
                <a:cs typeface="Calibri"/>
              </a:rPr>
              <a:t> </a:t>
            </a:r>
            <a:r>
              <a:rPr sz="1200" spc="-20" dirty="0">
                <a:latin typeface="Calibri"/>
                <a:cs typeface="Calibri"/>
              </a:rPr>
              <a:t>2012</a:t>
            </a:r>
            <a:endParaRPr sz="1200">
              <a:latin typeface="Calibri"/>
              <a:cs typeface="Calibri"/>
            </a:endParaRPr>
          </a:p>
          <a:p>
            <a:pPr>
              <a:lnSpc>
                <a:spcPct val="100000"/>
              </a:lnSpc>
              <a:spcBef>
                <a:spcPts val="250"/>
              </a:spcBef>
            </a:pPr>
            <a:endParaRPr sz="1200">
              <a:latin typeface="Calibri"/>
              <a:cs typeface="Calibri"/>
            </a:endParaRPr>
          </a:p>
          <a:p>
            <a:pPr marL="12700">
              <a:lnSpc>
                <a:spcPct val="100000"/>
              </a:lnSpc>
            </a:pPr>
            <a:r>
              <a:rPr sz="1200" dirty="0">
                <a:latin typeface="Calibri"/>
                <a:cs typeface="Calibri"/>
              </a:rPr>
              <a:t>İslam</a:t>
            </a:r>
            <a:r>
              <a:rPr sz="1200" spc="-25" dirty="0">
                <a:latin typeface="Calibri"/>
                <a:cs typeface="Calibri"/>
              </a:rPr>
              <a:t> </a:t>
            </a:r>
            <a:r>
              <a:rPr sz="1200" dirty="0">
                <a:latin typeface="Calibri"/>
                <a:cs typeface="Calibri"/>
              </a:rPr>
              <a:t>Ansiklopedisi,</a:t>
            </a:r>
            <a:r>
              <a:rPr sz="1200" spc="-40" dirty="0">
                <a:latin typeface="Calibri"/>
                <a:cs typeface="Calibri"/>
              </a:rPr>
              <a:t> </a:t>
            </a:r>
            <a:r>
              <a:rPr sz="1200" dirty="0">
                <a:latin typeface="Calibri"/>
                <a:cs typeface="Calibri"/>
              </a:rPr>
              <a:t>6.</a:t>
            </a:r>
            <a:r>
              <a:rPr sz="1200" spc="-35" dirty="0">
                <a:latin typeface="Calibri"/>
                <a:cs typeface="Calibri"/>
              </a:rPr>
              <a:t> </a:t>
            </a:r>
            <a:r>
              <a:rPr sz="1200" dirty="0">
                <a:latin typeface="Calibri"/>
                <a:cs typeface="Calibri"/>
              </a:rPr>
              <a:t>Cilt,</a:t>
            </a:r>
            <a:r>
              <a:rPr sz="1200" spc="-35" dirty="0">
                <a:latin typeface="Calibri"/>
                <a:cs typeface="Calibri"/>
              </a:rPr>
              <a:t> </a:t>
            </a:r>
            <a:r>
              <a:rPr sz="1200" spc="-10" dirty="0">
                <a:latin typeface="Calibri"/>
                <a:cs typeface="Calibri"/>
              </a:rPr>
              <a:t>Türkiye</a:t>
            </a:r>
            <a:r>
              <a:rPr sz="1200" spc="-50" dirty="0">
                <a:latin typeface="Calibri"/>
                <a:cs typeface="Calibri"/>
              </a:rPr>
              <a:t> </a:t>
            </a:r>
            <a:r>
              <a:rPr sz="1200" dirty="0">
                <a:latin typeface="Calibri"/>
                <a:cs typeface="Calibri"/>
              </a:rPr>
              <a:t>diyanet</a:t>
            </a:r>
            <a:r>
              <a:rPr sz="1200" spc="-60" dirty="0">
                <a:latin typeface="Calibri"/>
                <a:cs typeface="Calibri"/>
              </a:rPr>
              <a:t> </a:t>
            </a:r>
            <a:r>
              <a:rPr sz="1200" spc="-10" dirty="0">
                <a:latin typeface="Calibri"/>
                <a:cs typeface="Calibri"/>
              </a:rPr>
              <a:t>Vakfı,</a:t>
            </a:r>
            <a:r>
              <a:rPr sz="1200" spc="-35" dirty="0">
                <a:latin typeface="Calibri"/>
                <a:cs typeface="Calibri"/>
              </a:rPr>
              <a:t> </a:t>
            </a:r>
            <a:r>
              <a:rPr sz="1200" dirty="0">
                <a:latin typeface="Calibri"/>
                <a:cs typeface="Calibri"/>
              </a:rPr>
              <a:t>sayfa;</a:t>
            </a:r>
            <a:r>
              <a:rPr sz="1200" spc="-30" dirty="0">
                <a:latin typeface="Calibri"/>
                <a:cs typeface="Calibri"/>
              </a:rPr>
              <a:t> </a:t>
            </a:r>
            <a:r>
              <a:rPr sz="1200" dirty="0">
                <a:latin typeface="Calibri"/>
                <a:cs typeface="Calibri"/>
              </a:rPr>
              <a:t>533-</a:t>
            </a:r>
            <a:r>
              <a:rPr sz="1200" spc="-20" dirty="0">
                <a:latin typeface="Calibri"/>
                <a:cs typeface="Calibri"/>
              </a:rPr>
              <a:t>537.</a:t>
            </a:r>
            <a:endParaRPr sz="1200">
              <a:latin typeface="Calibri"/>
              <a:cs typeface="Calibri"/>
            </a:endParaRPr>
          </a:p>
          <a:p>
            <a:pPr>
              <a:lnSpc>
                <a:spcPct val="100000"/>
              </a:lnSpc>
              <a:spcBef>
                <a:spcPts val="265"/>
              </a:spcBef>
            </a:pPr>
            <a:endParaRPr sz="1200">
              <a:latin typeface="Calibri"/>
              <a:cs typeface="Calibri"/>
            </a:endParaRPr>
          </a:p>
          <a:p>
            <a:pPr marL="12700">
              <a:lnSpc>
                <a:spcPct val="100000"/>
              </a:lnSpc>
            </a:pPr>
            <a:r>
              <a:rPr sz="1200" spc="-20" dirty="0">
                <a:latin typeface="Calibri"/>
                <a:cs typeface="Calibri"/>
              </a:rPr>
              <a:t>İslam’da</a:t>
            </a:r>
            <a:r>
              <a:rPr sz="1200" spc="-45" dirty="0">
                <a:latin typeface="Calibri"/>
                <a:cs typeface="Calibri"/>
              </a:rPr>
              <a:t> </a:t>
            </a:r>
            <a:r>
              <a:rPr sz="1200" dirty="0">
                <a:latin typeface="Calibri"/>
                <a:cs typeface="Calibri"/>
              </a:rPr>
              <a:t>Bilim</a:t>
            </a:r>
            <a:r>
              <a:rPr sz="1200" spc="-20" dirty="0">
                <a:latin typeface="Calibri"/>
                <a:cs typeface="Calibri"/>
              </a:rPr>
              <a:t> </a:t>
            </a:r>
            <a:r>
              <a:rPr sz="1200" dirty="0">
                <a:latin typeface="Calibri"/>
                <a:cs typeface="Calibri"/>
              </a:rPr>
              <a:t>ve</a:t>
            </a:r>
            <a:r>
              <a:rPr sz="1200" spc="-10" dirty="0">
                <a:latin typeface="Calibri"/>
                <a:cs typeface="Calibri"/>
              </a:rPr>
              <a:t> </a:t>
            </a:r>
            <a:r>
              <a:rPr sz="1200" spc="-20" dirty="0">
                <a:latin typeface="Calibri"/>
                <a:cs typeface="Calibri"/>
              </a:rPr>
              <a:t>Teknik,</a:t>
            </a:r>
            <a:r>
              <a:rPr sz="1200" spc="-5" dirty="0">
                <a:latin typeface="Calibri"/>
                <a:cs typeface="Calibri"/>
              </a:rPr>
              <a:t> </a:t>
            </a:r>
            <a:r>
              <a:rPr sz="1200" dirty="0">
                <a:latin typeface="Calibri"/>
                <a:cs typeface="Calibri"/>
              </a:rPr>
              <a:t>(</a:t>
            </a:r>
            <a:r>
              <a:rPr sz="1200" spc="-25" dirty="0">
                <a:latin typeface="Calibri"/>
                <a:cs typeface="Calibri"/>
              </a:rPr>
              <a:t> </a:t>
            </a:r>
            <a:r>
              <a:rPr sz="1200" spc="-10" dirty="0">
                <a:latin typeface="Calibri"/>
                <a:cs typeface="Calibri"/>
              </a:rPr>
              <a:t>Prof.</a:t>
            </a:r>
            <a:r>
              <a:rPr sz="1200" spc="-25" dirty="0">
                <a:latin typeface="Calibri"/>
                <a:cs typeface="Calibri"/>
              </a:rPr>
              <a:t> </a:t>
            </a:r>
            <a:r>
              <a:rPr sz="1200" spc="-40" dirty="0">
                <a:latin typeface="Calibri"/>
                <a:cs typeface="Calibri"/>
              </a:rPr>
              <a:t>Dr.</a:t>
            </a:r>
            <a:r>
              <a:rPr sz="1200" spc="-30" dirty="0">
                <a:latin typeface="Calibri"/>
                <a:cs typeface="Calibri"/>
              </a:rPr>
              <a:t> </a:t>
            </a:r>
            <a:r>
              <a:rPr sz="1200" dirty="0">
                <a:latin typeface="Calibri"/>
                <a:cs typeface="Calibri"/>
              </a:rPr>
              <a:t>Fuat</a:t>
            </a:r>
            <a:r>
              <a:rPr sz="1200" spc="-30" dirty="0">
                <a:latin typeface="Calibri"/>
                <a:cs typeface="Calibri"/>
              </a:rPr>
              <a:t> </a:t>
            </a:r>
            <a:r>
              <a:rPr sz="1200" dirty="0">
                <a:latin typeface="Calibri"/>
                <a:cs typeface="Calibri"/>
              </a:rPr>
              <a:t>Sezgin),</a:t>
            </a:r>
            <a:r>
              <a:rPr sz="1200" spc="-30" dirty="0">
                <a:latin typeface="Calibri"/>
                <a:cs typeface="Calibri"/>
              </a:rPr>
              <a:t> </a:t>
            </a:r>
            <a:r>
              <a:rPr sz="1200" dirty="0">
                <a:latin typeface="Calibri"/>
                <a:cs typeface="Calibri"/>
              </a:rPr>
              <a:t>Cilt</a:t>
            </a:r>
            <a:r>
              <a:rPr sz="1200" spc="-20" dirty="0">
                <a:latin typeface="Calibri"/>
                <a:cs typeface="Calibri"/>
              </a:rPr>
              <a:t> </a:t>
            </a:r>
            <a:r>
              <a:rPr sz="1200" spc="-25" dirty="0">
                <a:latin typeface="Calibri"/>
                <a:cs typeface="Calibri"/>
              </a:rPr>
              <a:t>IV,</a:t>
            </a:r>
            <a:r>
              <a:rPr sz="1200" spc="-30" dirty="0">
                <a:latin typeface="Calibri"/>
                <a:cs typeface="Calibri"/>
              </a:rPr>
              <a:t> </a:t>
            </a:r>
            <a:r>
              <a:rPr sz="1200" dirty="0">
                <a:latin typeface="Calibri"/>
                <a:cs typeface="Calibri"/>
              </a:rPr>
              <a:t>İkinci</a:t>
            </a:r>
            <a:r>
              <a:rPr sz="1200" spc="-5" dirty="0">
                <a:latin typeface="Calibri"/>
                <a:cs typeface="Calibri"/>
              </a:rPr>
              <a:t> </a:t>
            </a:r>
            <a:r>
              <a:rPr sz="1200" dirty="0">
                <a:latin typeface="Calibri"/>
                <a:cs typeface="Calibri"/>
              </a:rPr>
              <a:t>Baskı,</a:t>
            </a:r>
            <a:r>
              <a:rPr sz="1200" spc="20" dirty="0">
                <a:latin typeface="Calibri"/>
                <a:cs typeface="Calibri"/>
              </a:rPr>
              <a:t> </a:t>
            </a:r>
            <a:r>
              <a:rPr sz="1200" spc="-20" dirty="0">
                <a:latin typeface="Calibri"/>
                <a:cs typeface="Calibri"/>
              </a:rPr>
              <a:t>2008</a:t>
            </a:r>
            <a:endParaRPr sz="1200">
              <a:latin typeface="Calibri"/>
              <a:cs typeface="Calibri"/>
            </a:endParaRPr>
          </a:p>
          <a:p>
            <a:pPr>
              <a:lnSpc>
                <a:spcPct val="100000"/>
              </a:lnSpc>
              <a:spcBef>
                <a:spcPts val="250"/>
              </a:spcBef>
            </a:pPr>
            <a:endParaRPr sz="1200">
              <a:latin typeface="Calibri"/>
              <a:cs typeface="Calibri"/>
            </a:endParaRPr>
          </a:p>
          <a:p>
            <a:pPr marL="12700">
              <a:lnSpc>
                <a:spcPct val="100000"/>
              </a:lnSpc>
            </a:pPr>
            <a:r>
              <a:rPr sz="1200" dirty="0">
                <a:latin typeface="Calibri"/>
                <a:cs typeface="Calibri"/>
              </a:rPr>
              <a:t>Modern</a:t>
            </a:r>
            <a:r>
              <a:rPr sz="1200" spc="-45" dirty="0">
                <a:latin typeface="Calibri"/>
                <a:cs typeface="Calibri"/>
              </a:rPr>
              <a:t> </a:t>
            </a:r>
            <a:r>
              <a:rPr sz="1200" spc="-10" dirty="0">
                <a:latin typeface="Calibri"/>
                <a:cs typeface="Calibri"/>
              </a:rPr>
              <a:t>Kimyanın</a:t>
            </a:r>
            <a:r>
              <a:rPr sz="1200" spc="-35" dirty="0">
                <a:latin typeface="Calibri"/>
                <a:cs typeface="Calibri"/>
              </a:rPr>
              <a:t> </a:t>
            </a:r>
            <a:r>
              <a:rPr sz="1200" spc="-10" dirty="0">
                <a:latin typeface="Calibri"/>
                <a:cs typeface="Calibri"/>
              </a:rPr>
              <a:t>Kurucusu</a:t>
            </a:r>
            <a:r>
              <a:rPr sz="1200" spc="-45" dirty="0">
                <a:latin typeface="Calibri"/>
                <a:cs typeface="Calibri"/>
              </a:rPr>
              <a:t> </a:t>
            </a:r>
            <a:r>
              <a:rPr sz="1200" dirty="0">
                <a:latin typeface="Calibri"/>
                <a:cs typeface="Calibri"/>
              </a:rPr>
              <a:t>Cabir</a:t>
            </a:r>
            <a:r>
              <a:rPr sz="1200" spc="-40" dirty="0">
                <a:latin typeface="Calibri"/>
                <a:cs typeface="Calibri"/>
              </a:rPr>
              <a:t> </a:t>
            </a:r>
            <a:r>
              <a:rPr sz="1200" dirty="0">
                <a:latin typeface="Calibri"/>
                <a:cs typeface="Calibri"/>
              </a:rPr>
              <a:t>b.</a:t>
            </a:r>
            <a:r>
              <a:rPr sz="1200" spc="-10" dirty="0">
                <a:latin typeface="Calibri"/>
                <a:cs typeface="Calibri"/>
              </a:rPr>
              <a:t> </a:t>
            </a:r>
            <a:r>
              <a:rPr sz="1200" dirty="0">
                <a:latin typeface="Calibri"/>
                <a:cs typeface="Calibri"/>
              </a:rPr>
              <a:t>Hayyan,</a:t>
            </a:r>
            <a:r>
              <a:rPr sz="1200" spc="-25" dirty="0">
                <a:latin typeface="Calibri"/>
                <a:cs typeface="Calibri"/>
              </a:rPr>
              <a:t> </a:t>
            </a:r>
            <a:r>
              <a:rPr sz="1200" spc="-10" dirty="0">
                <a:latin typeface="Calibri"/>
                <a:cs typeface="Calibri"/>
              </a:rPr>
              <a:t>(Prof.</a:t>
            </a:r>
            <a:r>
              <a:rPr sz="1200" spc="-25" dirty="0">
                <a:latin typeface="Calibri"/>
                <a:cs typeface="Calibri"/>
              </a:rPr>
              <a:t> </a:t>
            </a:r>
            <a:r>
              <a:rPr sz="1200" spc="-35" dirty="0">
                <a:latin typeface="Calibri"/>
                <a:cs typeface="Calibri"/>
              </a:rPr>
              <a:t>Dr. </a:t>
            </a:r>
            <a:r>
              <a:rPr sz="1200" dirty="0">
                <a:latin typeface="Calibri"/>
                <a:cs typeface="Calibri"/>
              </a:rPr>
              <a:t>Esin</a:t>
            </a:r>
            <a:r>
              <a:rPr sz="1200" spc="-25" dirty="0">
                <a:latin typeface="Calibri"/>
                <a:cs typeface="Calibri"/>
              </a:rPr>
              <a:t> </a:t>
            </a:r>
            <a:r>
              <a:rPr sz="1200" spc="-10" dirty="0">
                <a:latin typeface="Calibri"/>
                <a:cs typeface="Calibri"/>
              </a:rPr>
              <a:t>Kahya,)</a:t>
            </a:r>
            <a:r>
              <a:rPr sz="1200" spc="-25" dirty="0">
                <a:latin typeface="Calibri"/>
                <a:cs typeface="Calibri"/>
              </a:rPr>
              <a:t> </a:t>
            </a:r>
            <a:r>
              <a:rPr sz="1200" spc="-10" dirty="0">
                <a:latin typeface="Calibri"/>
                <a:cs typeface="Calibri"/>
              </a:rPr>
              <a:t>Türkiye</a:t>
            </a:r>
            <a:r>
              <a:rPr sz="1200" spc="-25" dirty="0">
                <a:latin typeface="Calibri"/>
                <a:cs typeface="Calibri"/>
              </a:rPr>
              <a:t> </a:t>
            </a:r>
            <a:r>
              <a:rPr sz="1200" dirty="0">
                <a:latin typeface="Calibri"/>
                <a:cs typeface="Calibri"/>
              </a:rPr>
              <a:t>Diyanet</a:t>
            </a:r>
            <a:r>
              <a:rPr sz="1200" spc="-45" dirty="0">
                <a:latin typeface="Calibri"/>
                <a:cs typeface="Calibri"/>
              </a:rPr>
              <a:t> </a:t>
            </a:r>
            <a:r>
              <a:rPr sz="1200" spc="-10" dirty="0">
                <a:latin typeface="Calibri"/>
                <a:cs typeface="Calibri"/>
              </a:rPr>
              <a:t>Vakfı</a:t>
            </a:r>
            <a:r>
              <a:rPr sz="1200" spc="-30" dirty="0">
                <a:latin typeface="Calibri"/>
                <a:cs typeface="Calibri"/>
              </a:rPr>
              <a:t> </a:t>
            </a:r>
            <a:r>
              <a:rPr sz="1200" spc="-10" dirty="0">
                <a:latin typeface="Calibri"/>
                <a:cs typeface="Calibri"/>
              </a:rPr>
              <a:t>Yayınları</a:t>
            </a:r>
            <a:r>
              <a:rPr sz="1200" spc="-25" dirty="0">
                <a:latin typeface="Calibri"/>
                <a:cs typeface="Calibri"/>
              </a:rPr>
              <a:t> </a:t>
            </a:r>
            <a:r>
              <a:rPr sz="1200" dirty="0">
                <a:latin typeface="Calibri"/>
                <a:cs typeface="Calibri"/>
              </a:rPr>
              <a:t>,</a:t>
            </a:r>
            <a:r>
              <a:rPr sz="1200" spc="-20" dirty="0">
                <a:latin typeface="Calibri"/>
                <a:cs typeface="Calibri"/>
              </a:rPr>
              <a:t> 2020</a:t>
            </a:r>
            <a:endParaRPr sz="1200">
              <a:latin typeface="Calibri"/>
              <a:cs typeface="Calibri"/>
            </a:endParaRPr>
          </a:p>
          <a:p>
            <a:pPr>
              <a:lnSpc>
                <a:spcPct val="100000"/>
              </a:lnSpc>
              <a:spcBef>
                <a:spcPts val="1405"/>
              </a:spcBef>
            </a:pPr>
            <a:endParaRPr sz="1200">
              <a:latin typeface="Calibri"/>
              <a:cs typeface="Calibri"/>
            </a:endParaRPr>
          </a:p>
          <a:p>
            <a:pPr marL="47625">
              <a:lnSpc>
                <a:spcPct val="100000"/>
              </a:lnSpc>
            </a:pPr>
            <a:r>
              <a:rPr sz="1200" spc="-10" dirty="0">
                <a:latin typeface="Calibri"/>
                <a:cs typeface="Calibri"/>
              </a:rPr>
              <a:t>İnternet</a:t>
            </a:r>
            <a:r>
              <a:rPr sz="1200" spc="-5" dirty="0">
                <a:latin typeface="Calibri"/>
                <a:cs typeface="Calibri"/>
              </a:rPr>
              <a:t> </a:t>
            </a:r>
            <a:r>
              <a:rPr sz="1200" spc="-10" dirty="0">
                <a:latin typeface="Calibri"/>
                <a:cs typeface="Calibri"/>
              </a:rPr>
              <a:t>Kaynakları</a:t>
            </a:r>
            <a:endParaRPr sz="1200">
              <a:latin typeface="Calibri"/>
              <a:cs typeface="Calibri"/>
            </a:endParaRPr>
          </a:p>
          <a:p>
            <a:pPr marL="240665" indent="-227965">
              <a:lnSpc>
                <a:spcPct val="100000"/>
              </a:lnSpc>
              <a:spcBef>
                <a:spcPts val="565"/>
              </a:spcBef>
              <a:buClr>
                <a:srgbClr val="000000"/>
              </a:buClr>
              <a:buFont typeface="Arial MT"/>
              <a:buChar char="•"/>
              <a:tabLst>
                <a:tab pos="240665" algn="l"/>
              </a:tabLst>
            </a:pPr>
            <a:r>
              <a:rPr sz="1200" u="sng" spc="-10" dirty="0">
                <a:solidFill>
                  <a:srgbClr val="0462C1"/>
                </a:solidFill>
                <a:uFill>
                  <a:solidFill>
                    <a:srgbClr val="0462C1"/>
                  </a:solidFill>
                </a:uFill>
                <a:latin typeface="Calibri"/>
                <a:cs typeface="Calibri"/>
                <a:hlinkClick r:id="rId2"/>
              </a:rPr>
              <a:t>https://www.gercekbilim.com/ebu-musa-cabir-bin-hayyan-</a:t>
            </a:r>
            <a:r>
              <a:rPr sz="1200" u="sng" dirty="0">
                <a:solidFill>
                  <a:srgbClr val="0462C1"/>
                </a:solidFill>
                <a:uFill>
                  <a:solidFill>
                    <a:srgbClr val="0462C1"/>
                  </a:solidFill>
                </a:uFill>
                <a:latin typeface="Calibri"/>
                <a:cs typeface="Calibri"/>
                <a:hlinkClick r:id="rId2"/>
              </a:rPr>
              <a:t>kimya/</a:t>
            </a:r>
            <a:r>
              <a:rPr sz="1200" spc="275" dirty="0">
                <a:solidFill>
                  <a:srgbClr val="0462C1"/>
                </a:solidFill>
                <a:latin typeface="Calibri"/>
                <a:cs typeface="Calibri"/>
              </a:rPr>
              <a:t> </a:t>
            </a:r>
            <a:r>
              <a:rPr sz="1200" spc="-10" dirty="0">
                <a:latin typeface="Calibri"/>
                <a:cs typeface="Calibri"/>
              </a:rPr>
              <a:t>(02.10.2023)</a:t>
            </a:r>
            <a:endParaRPr sz="1200">
              <a:latin typeface="Calibri"/>
              <a:cs typeface="Calibri"/>
            </a:endParaRPr>
          </a:p>
          <a:p>
            <a:pPr>
              <a:lnSpc>
                <a:spcPct val="100000"/>
              </a:lnSpc>
              <a:spcBef>
                <a:spcPts val="1115"/>
              </a:spcBef>
              <a:buFont typeface="Arial MT"/>
              <a:buChar char="•"/>
            </a:pPr>
            <a:endParaRPr sz="1200">
              <a:latin typeface="Calibri"/>
              <a:cs typeface="Calibri"/>
            </a:endParaRPr>
          </a:p>
          <a:p>
            <a:pPr marL="240665" indent="-227965">
              <a:lnSpc>
                <a:spcPct val="100000"/>
              </a:lnSpc>
              <a:buClr>
                <a:srgbClr val="000000"/>
              </a:buClr>
              <a:buFont typeface="Arial MT"/>
              <a:buChar char="•"/>
              <a:tabLst>
                <a:tab pos="240665" algn="l"/>
              </a:tabLst>
            </a:pPr>
            <a:r>
              <a:rPr sz="1200" u="sng" spc="-10" dirty="0">
                <a:solidFill>
                  <a:srgbClr val="0462C1"/>
                </a:solidFill>
                <a:uFill>
                  <a:solidFill>
                    <a:srgbClr val="0462C1"/>
                  </a:solidFill>
                </a:uFill>
                <a:latin typeface="Calibri"/>
                <a:cs typeface="Calibri"/>
                <a:hlinkClick r:id="rId3"/>
              </a:rPr>
              <a:t>https://gelisenbeyin.net/cabir-bin-</a:t>
            </a:r>
            <a:r>
              <a:rPr sz="1200" u="sng" dirty="0">
                <a:solidFill>
                  <a:srgbClr val="0462C1"/>
                </a:solidFill>
                <a:uFill>
                  <a:solidFill>
                    <a:srgbClr val="0462C1"/>
                  </a:solidFill>
                </a:uFill>
                <a:latin typeface="Calibri"/>
                <a:cs typeface="Calibri"/>
                <a:hlinkClick r:id="rId3"/>
              </a:rPr>
              <a:t>hayyan.html</a:t>
            </a:r>
            <a:r>
              <a:rPr sz="1200" spc="484" dirty="0">
                <a:solidFill>
                  <a:srgbClr val="0462C1"/>
                </a:solidFill>
                <a:latin typeface="Calibri"/>
                <a:cs typeface="Calibri"/>
              </a:rPr>
              <a:t> </a:t>
            </a:r>
            <a:r>
              <a:rPr sz="1200" spc="-10" dirty="0">
                <a:latin typeface="Calibri"/>
                <a:cs typeface="Calibri"/>
              </a:rPr>
              <a:t>(25.09.2023)</a:t>
            </a:r>
            <a:endParaRPr sz="1200">
              <a:latin typeface="Calibri"/>
              <a:cs typeface="Calibri"/>
            </a:endParaRPr>
          </a:p>
          <a:p>
            <a:pPr marL="12700">
              <a:lnSpc>
                <a:spcPct val="100000"/>
              </a:lnSpc>
              <a:spcBef>
                <a:spcPts val="565"/>
              </a:spcBef>
            </a:pPr>
            <a:r>
              <a:rPr sz="1200" spc="-50" dirty="0">
                <a:latin typeface="Arial MT"/>
                <a:cs typeface="Arial MT"/>
              </a:rPr>
              <a:t>•</a:t>
            </a:r>
            <a:endParaRPr sz="1200">
              <a:latin typeface="Arial MT"/>
              <a:cs typeface="Arial MT"/>
            </a:endParaRPr>
          </a:p>
          <a:p>
            <a:pPr marL="240665" indent="-227965">
              <a:lnSpc>
                <a:spcPct val="100000"/>
              </a:lnSpc>
              <a:spcBef>
                <a:spcPts val="565"/>
              </a:spcBef>
              <a:buClr>
                <a:srgbClr val="000000"/>
              </a:buClr>
              <a:buFont typeface="Arial MT"/>
              <a:buChar char="•"/>
              <a:tabLst>
                <a:tab pos="240665" algn="l"/>
              </a:tabLst>
            </a:pPr>
            <a:r>
              <a:rPr sz="1200" u="sng" spc="-10" dirty="0">
                <a:solidFill>
                  <a:srgbClr val="0462C1"/>
                </a:solidFill>
                <a:uFill>
                  <a:solidFill>
                    <a:srgbClr val="0462C1"/>
                  </a:solidFill>
                </a:uFill>
                <a:latin typeface="Calibri"/>
                <a:cs typeface="Calibri"/>
                <a:hlinkClick r:id="rId2"/>
              </a:rPr>
              <a:t>https://www.gercekbilim.com/ebu-musa-cabir-bin-hayyan-kimya/</a:t>
            </a:r>
            <a:r>
              <a:rPr sz="1200" spc="55" dirty="0">
                <a:solidFill>
                  <a:srgbClr val="0462C1"/>
                </a:solidFill>
                <a:latin typeface="Calibri"/>
                <a:cs typeface="Calibri"/>
              </a:rPr>
              <a:t> </a:t>
            </a:r>
            <a:r>
              <a:rPr sz="1200" spc="-10" dirty="0">
                <a:latin typeface="Calibri"/>
                <a:cs typeface="Calibri"/>
              </a:rPr>
              <a:t>(25.09.2023)</a:t>
            </a:r>
            <a:endParaRPr sz="1200">
              <a:latin typeface="Calibri"/>
              <a:cs typeface="Calibri"/>
            </a:endParaRPr>
          </a:p>
          <a:p>
            <a:pPr>
              <a:lnSpc>
                <a:spcPct val="100000"/>
              </a:lnSpc>
              <a:buFont typeface="Arial MT"/>
              <a:buChar char="•"/>
            </a:pPr>
            <a:endParaRPr sz="1200">
              <a:latin typeface="Calibri"/>
              <a:cs typeface="Calibri"/>
            </a:endParaRPr>
          </a:p>
          <a:p>
            <a:pPr>
              <a:lnSpc>
                <a:spcPct val="100000"/>
              </a:lnSpc>
              <a:spcBef>
                <a:spcPts val="85"/>
              </a:spcBef>
              <a:buFont typeface="Arial MT"/>
              <a:buChar char="•"/>
            </a:pPr>
            <a:endParaRPr sz="1200">
              <a:latin typeface="Calibri"/>
              <a:cs typeface="Calibri"/>
            </a:endParaRPr>
          </a:p>
          <a:p>
            <a:pPr marL="241300" marR="438150" indent="-228600">
              <a:lnSpc>
                <a:spcPct val="70000"/>
              </a:lnSpc>
              <a:buClr>
                <a:srgbClr val="000000"/>
              </a:buClr>
              <a:buFont typeface="Arial MT"/>
              <a:buChar char="•"/>
              <a:tabLst>
                <a:tab pos="241300" algn="l"/>
              </a:tabLst>
            </a:pPr>
            <a:r>
              <a:rPr sz="1200" u="sng" spc="-10" dirty="0">
                <a:solidFill>
                  <a:srgbClr val="0462C1"/>
                </a:solidFill>
                <a:uFill>
                  <a:solidFill>
                    <a:srgbClr val="0462C1"/>
                  </a:solidFill>
                </a:uFill>
                <a:latin typeface="Calibri"/>
                <a:cs typeface="Calibri"/>
                <a:hlinkClick r:id="rId4"/>
              </a:rPr>
              <a:t>https://tr.wikipedia.org/wiki/Kral_suyu#:~:text=Kral%20suyu%2C%20asitlerin%20az%20etki,Hayyan%20taraf%C4%B1ndan%20bulundu%C4%9Fu%20tahmin%20edilmektedir./</a:t>
            </a:r>
            <a:r>
              <a:rPr sz="1200" spc="-10" dirty="0">
                <a:solidFill>
                  <a:srgbClr val="0462C1"/>
                </a:solidFill>
                <a:latin typeface="Calibri"/>
                <a:cs typeface="Calibri"/>
              </a:rPr>
              <a:t> </a:t>
            </a:r>
            <a:r>
              <a:rPr sz="1200" spc="-10" dirty="0">
                <a:latin typeface="Calibri"/>
                <a:cs typeface="Calibri"/>
              </a:rPr>
              <a:t>(25.09.2023)</a:t>
            </a:r>
            <a:endParaRPr sz="1200">
              <a:latin typeface="Calibri"/>
              <a:cs typeface="Calibri"/>
            </a:endParaRPr>
          </a:p>
          <a:p>
            <a:pPr>
              <a:lnSpc>
                <a:spcPct val="100000"/>
              </a:lnSpc>
              <a:spcBef>
                <a:spcPts val="1115"/>
              </a:spcBef>
              <a:buFont typeface="Arial MT"/>
              <a:buChar char="•"/>
            </a:pPr>
            <a:endParaRPr sz="1200">
              <a:latin typeface="Calibri"/>
              <a:cs typeface="Calibri"/>
            </a:endParaRPr>
          </a:p>
          <a:p>
            <a:pPr marL="240665" indent="-227965">
              <a:lnSpc>
                <a:spcPct val="100000"/>
              </a:lnSpc>
              <a:buClr>
                <a:srgbClr val="000000"/>
              </a:buClr>
              <a:buFont typeface="Arial MT"/>
              <a:buChar char="•"/>
              <a:tabLst>
                <a:tab pos="240665" algn="l"/>
              </a:tabLst>
            </a:pPr>
            <a:r>
              <a:rPr sz="1200" u="sng" spc="-20" dirty="0">
                <a:solidFill>
                  <a:srgbClr val="0462C1"/>
                </a:solidFill>
                <a:uFill>
                  <a:solidFill>
                    <a:srgbClr val="0462C1"/>
                  </a:solidFill>
                </a:uFill>
                <a:latin typeface="Calibri"/>
                <a:cs typeface="Calibri"/>
                <a:hlinkClick r:id="rId5"/>
              </a:rPr>
              <a:t>https://www.uralakbulut.com.tr/wp-</a:t>
            </a:r>
            <a:r>
              <a:rPr sz="1200" u="sng" spc="-10" dirty="0">
                <a:solidFill>
                  <a:srgbClr val="0462C1"/>
                </a:solidFill>
                <a:uFill>
                  <a:solidFill>
                    <a:srgbClr val="0462C1"/>
                  </a:solidFill>
                </a:uFill>
                <a:latin typeface="Calibri"/>
                <a:cs typeface="Calibri"/>
                <a:hlinkClick r:id="rId5"/>
              </a:rPr>
              <a:t>content/uploads/2014/06/CAB%C4%B0R-B%C4%B0N-</a:t>
            </a:r>
            <a:r>
              <a:rPr sz="1200" u="sng" spc="-35" dirty="0">
                <a:solidFill>
                  <a:srgbClr val="0462C1"/>
                </a:solidFill>
                <a:uFill>
                  <a:solidFill>
                    <a:srgbClr val="0462C1"/>
                  </a:solidFill>
                </a:uFill>
                <a:latin typeface="Calibri"/>
                <a:cs typeface="Calibri"/>
                <a:hlinkClick r:id="rId5"/>
              </a:rPr>
              <a:t>HAYYAN-</a:t>
            </a:r>
            <a:r>
              <a:rPr sz="1200" u="sng" spc="-45" dirty="0">
                <a:solidFill>
                  <a:srgbClr val="0462C1"/>
                </a:solidFill>
                <a:uFill>
                  <a:solidFill>
                    <a:srgbClr val="0462C1"/>
                  </a:solidFill>
                </a:uFill>
                <a:latin typeface="Calibri"/>
                <a:cs typeface="Calibri"/>
                <a:hlinkClick r:id="rId5"/>
              </a:rPr>
              <a:t>AVRUPAYA-</a:t>
            </a:r>
            <a:r>
              <a:rPr sz="1200" u="sng" spc="-25" dirty="0">
                <a:solidFill>
                  <a:srgbClr val="0462C1"/>
                </a:solidFill>
                <a:uFill>
                  <a:solidFill>
                    <a:srgbClr val="0462C1"/>
                  </a:solidFill>
                </a:uFill>
                <a:latin typeface="Calibri"/>
                <a:cs typeface="Calibri"/>
                <a:hlinkClick r:id="rId5"/>
              </a:rPr>
              <a:t>K%C4%B0MYA-</a:t>
            </a:r>
            <a:r>
              <a:rPr sz="1200" u="sng" spc="-10" dirty="0">
                <a:solidFill>
                  <a:srgbClr val="0462C1"/>
                </a:solidFill>
                <a:uFill>
                  <a:solidFill>
                    <a:srgbClr val="0462C1"/>
                  </a:solidFill>
                </a:uFill>
                <a:latin typeface="Calibri"/>
                <a:cs typeface="Calibri"/>
                <a:hlinkClick r:id="rId5"/>
              </a:rPr>
              <a:t>%C3%96%C4%9ERETEN-AL%C4%B0M.pdf</a:t>
            </a:r>
            <a:r>
              <a:rPr sz="1200" spc="225" dirty="0">
                <a:solidFill>
                  <a:srgbClr val="0462C1"/>
                </a:solidFill>
                <a:latin typeface="Calibri"/>
                <a:cs typeface="Calibri"/>
              </a:rPr>
              <a:t>  </a:t>
            </a:r>
            <a:r>
              <a:rPr sz="1200" spc="-10" dirty="0">
                <a:latin typeface="Calibri"/>
                <a:cs typeface="Calibri"/>
              </a:rPr>
              <a:t>(01.10.2023)</a:t>
            </a:r>
            <a:endParaRPr sz="1200">
              <a:latin typeface="Calibri"/>
              <a:cs typeface="Calibri"/>
            </a:endParaRPr>
          </a:p>
          <a:p>
            <a:pPr marL="240665" indent="-227965">
              <a:lnSpc>
                <a:spcPct val="100000"/>
              </a:lnSpc>
              <a:spcBef>
                <a:spcPts val="565"/>
              </a:spcBef>
              <a:buClr>
                <a:srgbClr val="000000"/>
              </a:buClr>
              <a:buFont typeface="Arial MT"/>
              <a:buChar char="•"/>
              <a:tabLst>
                <a:tab pos="240665" algn="l"/>
              </a:tabLst>
            </a:pPr>
            <a:r>
              <a:rPr sz="1200" u="sng" spc="-10" dirty="0">
                <a:solidFill>
                  <a:srgbClr val="0462C1"/>
                </a:solidFill>
                <a:uFill>
                  <a:solidFill>
                    <a:srgbClr val="0462C1"/>
                  </a:solidFill>
                </a:uFill>
                <a:latin typeface="Calibri"/>
                <a:cs typeface="Calibri"/>
                <a:hlinkClick r:id="rId6"/>
              </a:rPr>
              <a:t>https://ectal.meb.k12.tr/icerikler/islami-bilim-adamlari-ebu-musa-cbir-bin-hayyan_10829861.html</a:t>
            </a:r>
            <a:r>
              <a:rPr sz="1200" spc="340" dirty="0">
                <a:solidFill>
                  <a:srgbClr val="0462C1"/>
                </a:solidFill>
                <a:latin typeface="Calibri"/>
                <a:cs typeface="Calibri"/>
              </a:rPr>
              <a:t> </a:t>
            </a:r>
            <a:r>
              <a:rPr sz="1200" spc="-10" dirty="0">
                <a:latin typeface="Calibri"/>
                <a:cs typeface="Calibri"/>
              </a:rPr>
              <a:t>(25.09.2023)</a:t>
            </a:r>
            <a:endParaRPr sz="1200">
              <a:latin typeface="Calibri"/>
              <a:cs typeface="Calibri"/>
            </a:endParaRPr>
          </a:p>
          <a:p>
            <a:pPr>
              <a:lnSpc>
                <a:spcPct val="100000"/>
              </a:lnSpc>
              <a:spcBef>
                <a:spcPts val="1115"/>
              </a:spcBef>
              <a:buFont typeface="Arial MT"/>
              <a:buChar char="•"/>
            </a:pPr>
            <a:endParaRPr sz="1200">
              <a:latin typeface="Calibri"/>
              <a:cs typeface="Calibri"/>
            </a:endParaRPr>
          </a:p>
          <a:p>
            <a:pPr marL="240665" indent="-227965">
              <a:lnSpc>
                <a:spcPct val="100000"/>
              </a:lnSpc>
              <a:buClr>
                <a:srgbClr val="000000"/>
              </a:buClr>
              <a:buFont typeface="Arial MT"/>
              <a:buChar char="•"/>
              <a:tabLst>
                <a:tab pos="240665" algn="l"/>
              </a:tabLst>
            </a:pPr>
            <a:r>
              <a:rPr sz="1200" u="sng" spc="-20" dirty="0">
                <a:solidFill>
                  <a:srgbClr val="0462C1"/>
                </a:solidFill>
                <a:uFill>
                  <a:solidFill>
                    <a:srgbClr val="0462C1"/>
                  </a:solidFill>
                </a:uFill>
                <a:latin typeface="Calibri"/>
                <a:cs typeface="Calibri"/>
                <a:hlinkClick r:id="rId7"/>
              </a:rPr>
              <a:t>https://www.fikriyat.com/galeri/tarih/modern-</a:t>
            </a:r>
            <a:r>
              <a:rPr sz="1200" u="sng" spc="-10" dirty="0">
                <a:solidFill>
                  <a:srgbClr val="0462C1"/>
                </a:solidFill>
                <a:uFill>
                  <a:solidFill>
                    <a:srgbClr val="0462C1"/>
                  </a:solidFill>
                </a:uFill>
                <a:latin typeface="Calibri"/>
                <a:cs typeface="Calibri"/>
                <a:hlinkClick r:id="rId7"/>
              </a:rPr>
              <a:t>kimyanin-kurucusu-cabir-bin-hayyan/9</a:t>
            </a:r>
            <a:r>
              <a:rPr sz="1200" spc="470" dirty="0">
                <a:solidFill>
                  <a:srgbClr val="0462C1"/>
                </a:solidFill>
                <a:latin typeface="Calibri"/>
                <a:cs typeface="Calibri"/>
              </a:rPr>
              <a:t> </a:t>
            </a:r>
            <a:r>
              <a:rPr sz="1200" spc="-10" dirty="0">
                <a:latin typeface="Calibri"/>
                <a:cs typeface="Calibri"/>
              </a:rPr>
              <a:t>(26.09.2023</a:t>
            </a:r>
            <a:r>
              <a:rPr sz="900" spc="-10" dirty="0">
                <a:latin typeface="Calibri"/>
                <a:cs typeface="Calibri"/>
              </a:rPr>
              <a:t>)</a:t>
            </a:r>
            <a:endParaRPr sz="9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2945" y="2267457"/>
            <a:ext cx="6703695" cy="696595"/>
          </a:xfrm>
          <a:prstGeom prst="rect">
            <a:avLst/>
          </a:prstGeom>
        </p:spPr>
        <p:txBody>
          <a:bodyPr vert="horz" wrap="square" lIns="0" tIns="13335" rIns="0" bIns="0" rtlCol="0">
            <a:spAutoFit/>
          </a:bodyPr>
          <a:lstStyle/>
          <a:p>
            <a:pPr marL="12700">
              <a:lnSpc>
                <a:spcPct val="100000"/>
              </a:lnSpc>
              <a:spcBef>
                <a:spcPts val="105"/>
              </a:spcBef>
            </a:pPr>
            <a:r>
              <a:rPr spc="-30" dirty="0">
                <a:latin typeface="Calibri"/>
                <a:cs typeface="Calibri"/>
              </a:rPr>
              <a:t>KATILIMINIZ</a:t>
            </a:r>
            <a:r>
              <a:rPr spc="-90" dirty="0">
                <a:latin typeface="Calibri"/>
                <a:cs typeface="Calibri"/>
              </a:rPr>
              <a:t> </a:t>
            </a:r>
            <a:r>
              <a:rPr dirty="0">
                <a:latin typeface="Calibri"/>
                <a:cs typeface="Calibri"/>
              </a:rPr>
              <a:t>ve</a:t>
            </a:r>
            <a:r>
              <a:rPr spc="-105" dirty="0">
                <a:latin typeface="Calibri"/>
                <a:cs typeface="Calibri"/>
              </a:rPr>
              <a:t> </a:t>
            </a:r>
            <a:r>
              <a:rPr dirty="0">
                <a:latin typeface="Calibri"/>
                <a:cs typeface="Calibri"/>
              </a:rPr>
              <a:t>SABRINIZ</a:t>
            </a:r>
            <a:r>
              <a:rPr spc="-114" dirty="0">
                <a:latin typeface="Calibri"/>
                <a:cs typeface="Calibri"/>
              </a:rPr>
              <a:t> </a:t>
            </a:r>
            <a:r>
              <a:rPr spc="-20" dirty="0">
                <a:latin typeface="Calibri"/>
                <a:cs typeface="Calibri"/>
              </a:rPr>
              <a:t>İÇİN</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27</a:t>
            </a:fld>
            <a:endParaRPr spc="-25" dirty="0"/>
          </a:p>
        </p:txBody>
      </p:sp>
      <p:sp>
        <p:nvSpPr>
          <p:cNvPr id="3" name="object 3"/>
          <p:cNvSpPr txBox="1"/>
          <p:nvPr/>
        </p:nvSpPr>
        <p:spPr>
          <a:xfrm>
            <a:off x="3759453" y="3727830"/>
            <a:ext cx="4798695" cy="696595"/>
          </a:xfrm>
          <a:prstGeom prst="rect">
            <a:avLst/>
          </a:prstGeom>
        </p:spPr>
        <p:txBody>
          <a:bodyPr vert="horz" wrap="square" lIns="0" tIns="12700" rIns="0" bIns="0" rtlCol="0">
            <a:spAutoFit/>
          </a:bodyPr>
          <a:lstStyle/>
          <a:p>
            <a:pPr marL="12700">
              <a:lnSpc>
                <a:spcPct val="100000"/>
              </a:lnSpc>
              <a:spcBef>
                <a:spcPts val="100"/>
              </a:spcBef>
            </a:pPr>
            <a:r>
              <a:rPr sz="4400" dirty="0">
                <a:latin typeface="Calibri"/>
                <a:cs typeface="Calibri"/>
              </a:rPr>
              <a:t>TEŞEKKÜR</a:t>
            </a:r>
            <a:r>
              <a:rPr sz="4400" spc="-245" dirty="0">
                <a:latin typeface="Calibri"/>
                <a:cs typeface="Calibri"/>
              </a:rPr>
              <a:t> </a:t>
            </a:r>
            <a:r>
              <a:rPr sz="4400" spc="-10" dirty="0">
                <a:latin typeface="Calibri"/>
                <a:cs typeface="Calibri"/>
              </a:rPr>
              <a:t>EDERİM….</a:t>
            </a:r>
            <a:endParaRPr sz="4400">
              <a:latin typeface="Calibri"/>
              <a:cs typeface="Calibri"/>
            </a:endParaRPr>
          </a:p>
        </p:txBody>
      </p:sp>
      <p:sp>
        <p:nvSpPr>
          <p:cNvPr id="4" name="object 4"/>
          <p:cNvSpPr txBox="1"/>
          <p:nvPr/>
        </p:nvSpPr>
        <p:spPr>
          <a:xfrm>
            <a:off x="7981568" y="5521858"/>
            <a:ext cx="3292475" cy="452120"/>
          </a:xfrm>
          <a:prstGeom prst="rect">
            <a:avLst/>
          </a:prstGeom>
        </p:spPr>
        <p:txBody>
          <a:bodyPr vert="horz" wrap="square" lIns="0" tIns="12065" rIns="0" bIns="0" rtlCol="0">
            <a:spAutoFit/>
          </a:bodyPr>
          <a:lstStyle/>
          <a:p>
            <a:pPr marL="12700">
              <a:lnSpc>
                <a:spcPct val="100000"/>
              </a:lnSpc>
              <a:spcBef>
                <a:spcPts val="95"/>
              </a:spcBef>
            </a:pPr>
            <a:r>
              <a:rPr sz="2800" b="1" spc="-20" dirty="0">
                <a:latin typeface="Calibri"/>
                <a:cs typeface="Calibri"/>
              </a:rPr>
              <a:t>Varsa</a:t>
            </a:r>
            <a:r>
              <a:rPr sz="2800" b="1" spc="-120" dirty="0">
                <a:latin typeface="Calibri"/>
                <a:cs typeface="Calibri"/>
              </a:rPr>
              <a:t> </a:t>
            </a:r>
            <a:r>
              <a:rPr sz="2800" b="1" dirty="0">
                <a:latin typeface="Calibri"/>
                <a:cs typeface="Calibri"/>
              </a:rPr>
              <a:t>lütfen</a:t>
            </a:r>
            <a:r>
              <a:rPr sz="2800" b="1" spc="-120" dirty="0">
                <a:latin typeface="Calibri"/>
                <a:cs typeface="Calibri"/>
              </a:rPr>
              <a:t> </a:t>
            </a:r>
            <a:r>
              <a:rPr sz="2800" b="1" dirty="0">
                <a:latin typeface="Calibri"/>
                <a:cs typeface="Calibri"/>
              </a:rPr>
              <a:t>sorular</a:t>
            </a:r>
            <a:r>
              <a:rPr sz="2800" b="1" spc="-90" dirty="0">
                <a:latin typeface="Calibri"/>
                <a:cs typeface="Calibri"/>
              </a:rPr>
              <a:t> </a:t>
            </a:r>
            <a:r>
              <a:rPr sz="2800" spc="-50" dirty="0">
                <a:latin typeface="Wingdings"/>
                <a:cs typeface="Wingdings"/>
              </a:rPr>
              <a:t></a:t>
            </a:r>
            <a:endParaRPr sz="2800">
              <a:latin typeface="Wingdings"/>
              <a:cs typeface="Wingding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37938" y="4801412"/>
            <a:ext cx="3403600" cy="1266190"/>
          </a:xfrm>
          <a:prstGeom prst="rect">
            <a:avLst/>
          </a:prstGeom>
        </p:spPr>
        <p:txBody>
          <a:bodyPr vert="horz" wrap="square" lIns="0" tIns="12700" rIns="0" bIns="0" rtlCol="0">
            <a:spAutoFit/>
          </a:bodyPr>
          <a:lstStyle/>
          <a:p>
            <a:pPr marL="786765" marR="5080" indent="-774700">
              <a:lnSpc>
                <a:spcPct val="112999"/>
              </a:lnSpc>
              <a:spcBef>
                <a:spcPts val="100"/>
              </a:spcBef>
            </a:pPr>
            <a:r>
              <a:rPr sz="3600" b="1" i="1" dirty="0">
                <a:solidFill>
                  <a:srgbClr val="1F3863"/>
                </a:solidFill>
                <a:latin typeface="Times New Roman"/>
                <a:cs typeface="Times New Roman"/>
              </a:rPr>
              <a:t>Câbir</a:t>
            </a:r>
            <a:r>
              <a:rPr sz="3600" b="1" i="1" spc="-10" dirty="0">
                <a:solidFill>
                  <a:srgbClr val="1F3863"/>
                </a:solidFill>
                <a:latin typeface="Times New Roman"/>
                <a:cs typeface="Times New Roman"/>
              </a:rPr>
              <a:t> </a:t>
            </a:r>
            <a:r>
              <a:rPr sz="3600" b="1" i="1" dirty="0">
                <a:solidFill>
                  <a:srgbClr val="1F3863"/>
                </a:solidFill>
                <a:latin typeface="Times New Roman"/>
                <a:cs typeface="Times New Roman"/>
              </a:rPr>
              <a:t>bin</a:t>
            </a:r>
            <a:r>
              <a:rPr sz="3600" b="1" i="1" spc="-15" dirty="0">
                <a:solidFill>
                  <a:srgbClr val="1F3863"/>
                </a:solidFill>
                <a:latin typeface="Times New Roman"/>
                <a:cs typeface="Times New Roman"/>
              </a:rPr>
              <a:t> </a:t>
            </a:r>
            <a:r>
              <a:rPr sz="3600" b="1" i="1" spc="-10" dirty="0">
                <a:solidFill>
                  <a:srgbClr val="1F3863"/>
                </a:solidFill>
                <a:latin typeface="Times New Roman"/>
                <a:cs typeface="Times New Roman"/>
              </a:rPr>
              <a:t>Hayyân </a:t>
            </a:r>
            <a:r>
              <a:rPr sz="3600" b="1" i="1" spc="-25" dirty="0">
                <a:solidFill>
                  <a:srgbClr val="1F3863"/>
                </a:solidFill>
                <a:latin typeface="Times New Roman"/>
                <a:cs typeface="Times New Roman"/>
              </a:rPr>
              <a:t>(721-</a:t>
            </a:r>
            <a:r>
              <a:rPr sz="3600" b="1" i="1" spc="-20" dirty="0">
                <a:solidFill>
                  <a:srgbClr val="1F3863"/>
                </a:solidFill>
                <a:latin typeface="Times New Roman"/>
                <a:cs typeface="Times New Roman"/>
              </a:rPr>
              <a:t>815)</a:t>
            </a:r>
            <a:endParaRPr sz="3600">
              <a:latin typeface="Times New Roman"/>
              <a:cs typeface="Times New Roman"/>
            </a:endParaRPr>
          </a:p>
        </p:txBody>
      </p:sp>
      <p:grpSp>
        <p:nvGrpSpPr>
          <p:cNvPr id="3" name="object 3"/>
          <p:cNvGrpSpPr/>
          <p:nvPr/>
        </p:nvGrpSpPr>
        <p:grpSpPr>
          <a:xfrm>
            <a:off x="3485388" y="1237488"/>
            <a:ext cx="6002020" cy="3965575"/>
            <a:chOff x="3485388" y="1237488"/>
            <a:chExt cx="6002020" cy="3965575"/>
          </a:xfrm>
        </p:grpSpPr>
        <p:pic>
          <p:nvPicPr>
            <p:cNvPr id="4" name="object 4"/>
            <p:cNvPicPr/>
            <p:nvPr/>
          </p:nvPicPr>
          <p:blipFill>
            <a:blip r:embed="rId2" cstate="print"/>
            <a:stretch>
              <a:fillRect/>
            </a:stretch>
          </p:blipFill>
          <p:spPr>
            <a:xfrm>
              <a:off x="3485388" y="1237488"/>
              <a:ext cx="6001512" cy="3965448"/>
            </a:xfrm>
            <a:prstGeom prst="rect">
              <a:avLst/>
            </a:prstGeom>
          </p:spPr>
        </p:pic>
        <p:pic>
          <p:nvPicPr>
            <p:cNvPr id="5" name="object 5"/>
            <p:cNvPicPr/>
            <p:nvPr/>
          </p:nvPicPr>
          <p:blipFill>
            <a:blip r:embed="rId3" cstate="print"/>
            <a:stretch>
              <a:fillRect/>
            </a:stretch>
          </p:blipFill>
          <p:spPr>
            <a:xfrm>
              <a:off x="3678936" y="1431036"/>
              <a:ext cx="5416296" cy="3380232"/>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844039">
              <a:lnSpc>
                <a:spcPct val="100000"/>
              </a:lnSpc>
              <a:spcBef>
                <a:spcPts val="100"/>
              </a:spcBef>
            </a:pPr>
            <a:r>
              <a:rPr sz="3600" b="1" i="1" dirty="0">
                <a:solidFill>
                  <a:srgbClr val="1F3863"/>
                </a:solidFill>
                <a:latin typeface="Times New Roman"/>
                <a:cs typeface="Times New Roman"/>
              </a:rPr>
              <a:t>MODERN</a:t>
            </a:r>
            <a:r>
              <a:rPr sz="3600" b="1" i="1" spc="-95" dirty="0">
                <a:solidFill>
                  <a:srgbClr val="1F3863"/>
                </a:solidFill>
                <a:latin typeface="Times New Roman"/>
                <a:cs typeface="Times New Roman"/>
              </a:rPr>
              <a:t> </a:t>
            </a:r>
            <a:r>
              <a:rPr sz="3600" b="1" i="1" spc="-45" dirty="0">
                <a:solidFill>
                  <a:srgbClr val="1F3863"/>
                </a:solidFill>
                <a:latin typeface="Times New Roman"/>
                <a:cs typeface="Times New Roman"/>
              </a:rPr>
              <a:t>KİMYA’NIN</a:t>
            </a:r>
            <a:r>
              <a:rPr sz="3600" b="1" i="1" spc="-100" dirty="0">
                <a:solidFill>
                  <a:srgbClr val="1F3863"/>
                </a:solidFill>
                <a:latin typeface="Times New Roman"/>
                <a:cs typeface="Times New Roman"/>
              </a:rPr>
              <a:t> </a:t>
            </a:r>
            <a:r>
              <a:rPr sz="3600" b="1" i="1" spc="-10" dirty="0">
                <a:solidFill>
                  <a:srgbClr val="1F3863"/>
                </a:solidFill>
                <a:latin typeface="Times New Roman"/>
                <a:cs typeface="Times New Roman"/>
              </a:rPr>
              <a:t>KURUCUSU</a:t>
            </a:r>
            <a:endParaRPr sz="36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5326" y="698372"/>
            <a:ext cx="1642110" cy="574040"/>
          </a:xfrm>
          <a:prstGeom prst="rect">
            <a:avLst/>
          </a:prstGeom>
        </p:spPr>
        <p:txBody>
          <a:bodyPr vert="horz" wrap="square" lIns="0" tIns="12700" rIns="0" bIns="0" rtlCol="0">
            <a:spAutoFit/>
          </a:bodyPr>
          <a:lstStyle/>
          <a:p>
            <a:pPr marL="12700">
              <a:lnSpc>
                <a:spcPct val="100000"/>
              </a:lnSpc>
              <a:spcBef>
                <a:spcPts val="100"/>
              </a:spcBef>
            </a:pPr>
            <a:r>
              <a:rPr sz="3600" b="1" i="1" spc="-110" dirty="0">
                <a:solidFill>
                  <a:srgbClr val="1F3863"/>
                </a:solidFill>
                <a:latin typeface="Times New Roman"/>
                <a:cs typeface="Times New Roman"/>
              </a:rPr>
              <a:t>HAYATI</a:t>
            </a:r>
            <a:endParaRPr sz="360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a:t>
            </a:fld>
            <a:endParaRPr spc="-25" dirty="0"/>
          </a:p>
        </p:txBody>
      </p:sp>
      <p:sp>
        <p:nvSpPr>
          <p:cNvPr id="3" name="object 3"/>
          <p:cNvSpPr txBox="1"/>
          <p:nvPr/>
        </p:nvSpPr>
        <p:spPr>
          <a:xfrm>
            <a:off x="916939" y="1514601"/>
            <a:ext cx="10353040" cy="4693920"/>
          </a:xfrm>
          <a:prstGeom prst="rect">
            <a:avLst/>
          </a:prstGeom>
        </p:spPr>
        <p:txBody>
          <a:bodyPr vert="horz" wrap="square" lIns="0" tIns="47625" rIns="0" bIns="0" rtlCol="0">
            <a:spAutoFit/>
          </a:bodyPr>
          <a:lstStyle/>
          <a:p>
            <a:pPr marL="241300" marR="146685" indent="-228600">
              <a:lnSpc>
                <a:spcPts val="2160"/>
              </a:lnSpc>
              <a:spcBef>
                <a:spcPts val="375"/>
              </a:spcBef>
              <a:buFont typeface="Arial MT"/>
              <a:buChar char="•"/>
              <a:tabLst>
                <a:tab pos="241300" algn="l"/>
              </a:tabLst>
            </a:pPr>
            <a:r>
              <a:rPr sz="2000" dirty="0">
                <a:latin typeface="Times New Roman"/>
                <a:cs typeface="Times New Roman"/>
              </a:rPr>
              <a:t>Cabir</a:t>
            </a:r>
            <a:r>
              <a:rPr sz="2000" spc="-35" dirty="0">
                <a:latin typeface="Times New Roman"/>
                <a:cs typeface="Times New Roman"/>
              </a:rPr>
              <a:t> </a:t>
            </a:r>
            <a:r>
              <a:rPr sz="2000" dirty="0">
                <a:latin typeface="Times New Roman"/>
                <a:cs typeface="Times New Roman"/>
              </a:rPr>
              <a:t>b.</a:t>
            </a:r>
            <a:r>
              <a:rPr sz="2000" spc="-10" dirty="0">
                <a:latin typeface="Times New Roman"/>
                <a:cs typeface="Times New Roman"/>
              </a:rPr>
              <a:t> </a:t>
            </a:r>
            <a:r>
              <a:rPr sz="2000" dirty="0">
                <a:latin typeface="Times New Roman"/>
                <a:cs typeface="Times New Roman"/>
              </a:rPr>
              <a:t>Hayyan</a:t>
            </a:r>
            <a:r>
              <a:rPr sz="2000" spc="-5" dirty="0">
                <a:latin typeface="Times New Roman"/>
                <a:cs typeface="Times New Roman"/>
              </a:rPr>
              <a:t> </a:t>
            </a:r>
            <a:r>
              <a:rPr sz="2000" dirty="0">
                <a:latin typeface="Times New Roman"/>
                <a:cs typeface="Times New Roman"/>
              </a:rPr>
              <a:t>(Ebu</a:t>
            </a:r>
            <a:r>
              <a:rPr sz="2000" spc="-40" dirty="0">
                <a:latin typeface="Times New Roman"/>
                <a:cs typeface="Times New Roman"/>
              </a:rPr>
              <a:t> </a:t>
            </a:r>
            <a:r>
              <a:rPr sz="2000" dirty="0">
                <a:latin typeface="Times New Roman"/>
                <a:cs typeface="Times New Roman"/>
              </a:rPr>
              <a:t>Musa</a:t>
            </a:r>
            <a:r>
              <a:rPr sz="2000" spc="-20" dirty="0">
                <a:latin typeface="Times New Roman"/>
                <a:cs typeface="Times New Roman"/>
              </a:rPr>
              <a:t> </a:t>
            </a:r>
            <a:r>
              <a:rPr sz="2000" dirty="0">
                <a:latin typeface="Times New Roman"/>
                <a:cs typeface="Times New Roman"/>
              </a:rPr>
              <a:t>Cabir</a:t>
            </a:r>
            <a:r>
              <a:rPr sz="2000" spc="-25" dirty="0">
                <a:latin typeface="Times New Roman"/>
                <a:cs typeface="Times New Roman"/>
              </a:rPr>
              <a:t> </a:t>
            </a:r>
            <a:r>
              <a:rPr sz="2000" dirty="0">
                <a:latin typeface="Times New Roman"/>
                <a:cs typeface="Times New Roman"/>
              </a:rPr>
              <a:t>b. Hayyan)</a:t>
            </a:r>
            <a:r>
              <a:rPr sz="2000" spc="-25" dirty="0">
                <a:latin typeface="Times New Roman"/>
                <a:cs typeface="Times New Roman"/>
              </a:rPr>
              <a:t> </a:t>
            </a:r>
            <a:r>
              <a:rPr sz="2000" dirty="0">
                <a:latin typeface="Times New Roman"/>
                <a:cs typeface="Times New Roman"/>
              </a:rPr>
              <a:t>bilimsel</a:t>
            </a:r>
            <a:r>
              <a:rPr sz="2000" spc="-25" dirty="0">
                <a:latin typeface="Times New Roman"/>
                <a:cs typeface="Times New Roman"/>
              </a:rPr>
              <a:t> </a:t>
            </a:r>
            <a:r>
              <a:rPr sz="2000" dirty="0">
                <a:latin typeface="Times New Roman"/>
                <a:cs typeface="Times New Roman"/>
              </a:rPr>
              <a:t>bilgiye</a:t>
            </a:r>
            <a:r>
              <a:rPr sz="2000" spc="-20" dirty="0">
                <a:latin typeface="Times New Roman"/>
                <a:cs typeface="Times New Roman"/>
              </a:rPr>
              <a:t> </a:t>
            </a:r>
            <a:r>
              <a:rPr sz="2000" dirty="0">
                <a:latin typeface="Times New Roman"/>
                <a:cs typeface="Times New Roman"/>
              </a:rPr>
              <a:t>ulaşmada</a:t>
            </a:r>
            <a:r>
              <a:rPr sz="2000" spc="-30" dirty="0">
                <a:latin typeface="Times New Roman"/>
                <a:cs typeface="Times New Roman"/>
              </a:rPr>
              <a:t> </a:t>
            </a:r>
            <a:r>
              <a:rPr sz="2000" dirty="0">
                <a:latin typeface="Times New Roman"/>
                <a:cs typeface="Times New Roman"/>
              </a:rPr>
              <a:t>deneysel</a:t>
            </a:r>
            <a:r>
              <a:rPr sz="2000" spc="-30" dirty="0">
                <a:latin typeface="Times New Roman"/>
                <a:cs typeface="Times New Roman"/>
              </a:rPr>
              <a:t> </a:t>
            </a:r>
            <a:r>
              <a:rPr sz="2000" spc="-10" dirty="0">
                <a:latin typeface="Times New Roman"/>
                <a:cs typeface="Times New Roman"/>
              </a:rPr>
              <a:t>modellemeleri </a:t>
            </a:r>
            <a:r>
              <a:rPr sz="2000" dirty="0">
                <a:latin typeface="Times New Roman"/>
                <a:cs typeface="Times New Roman"/>
              </a:rPr>
              <a:t>ilk</a:t>
            </a:r>
            <a:r>
              <a:rPr sz="2000" spc="-15" dirty="0">
                <a:latin typeface="Times New Roman"/>
                <a:cs typeface="Times New Roman"/>
              </a:rPr>
              <a:t> </a:t>
            </a:r>
            <a:r>
              <a:rPr sz="2000" dirty="0">
                <a:latin typeface="Times New Roman"/>
                <a:cs typeface="Times New Roman"/>
              </a:rPr>
              <a:t>kullananan</a:t>
            </a:r>
            <a:r>
              <a:rPr sz="2000" spc="-45" dirty="0">
                <a:latin typeface="Times New Roman"/>
                <a:cs typeface="Times New Roman"/>
              </a:rPr>
              <a:t> </a:t>
            </a:r>
            <a:r>
              <a:rPr sz="2000" dirty="0">
                <a:latin typeface="Times New Roman"/>
                <a:cs typeface="Times New Roman"/>
              </a:rPr>
              <a:t>böylelikle</a:t>
            </a:r>
            <a:r>
              <a:rPr sz="2000" spc="-45" dirty="0">
                <a:latin typeface="Times New Roman"/>
                <a:cs typeface="Times New Roman"/>
              </a:rPr>
              <a:t> </a:t>
            </a:r>
            <a:r>
              <a:rPr sz="2000" dirty="0">
                <a:latin typeface="Times New Roman"/>
                <a:cs typeface="Times New Roman"/>
              </a:rPr>
              <a:t>fen</a:t>
            </a:r>
            <a:r>
              <a:rPr sz="2000" spc="-25" dirty="0">
                <a:latin typeface="Times New Roman"/>
                <a:cs typeface="Times New Roman"/>
              </a:rPr>
              <a:t> </a:t>
            </a:r>
            <a:r>
              <a:rPr sz="2000" dirty="0">
                <a:latin typeface="Times New Roman"/>
                <a:cs typeface="Times New Roman"/>
              </a:rPr>
              <a:t>bilimlerinin</a:t>
            </a:r>
            <a:r>
              <a:rPr sz="2000" spc="-35" dirty="0">
                <a:latin typeface="Times New Roman"/>
                <a:cs typeface="Times New Roman"/>
              </a:rPr>
              <a:t> </a:t>
            </a:r>
            <a:r>
              <a:rPr sz="2000" dirty="0">
                <a:latin typeface="Times New Roman"/>
                <a:cs typeface="Times New Roman"/>
              </a:rPr>
              <a:t>ve</a:t>
            </a:r>
            <a:r>
              <a:rPr sz="2000" spc="-10" dirty="0">
                <a:latin typeface="Times New Roman"/>
                <a:cs typeface="Times New Roman"/>
              </a:rPr>
              <a:t> </a:t>
            </a:r>
            <a:r>
              <a:rPr sz="2000" dirty="0">
                <a:latin typeface="Times New Roman"/>
                <a:cs typeface="Times New Roman"/>
              </a:rPr>
              <a:t>modern</a:t>
            </a:r>
            <a:r>
              <a:rPr sz="2000" spc="-25" dirty="0">
                <a:latin typeface="Times New Roman"/>
                <a:cs typeface="Times New Roman"/>
              </a:rPr>
              <a:t> </a:t>
            </a:r>
            <a:r>
              <a:rPr sz="2000" dirty="0">
                <a:latin typeface="Times New Roman"/>
                <a:cs typeface="Times New Roman"/>
              </a:rPr>
              <a:t>kimyanın</a:t>
            </a:r>
            <a:r>
              <a:rPr sz="2000" spc="-10" dirty="0">
                <a:latin typeface="Times New Roman"/>
                <a:cs typeface="Times New Roman"/>
              </a:rPr>
              <a:t> </a:t>
            </a:r>
            <a:r>
              <a:rPr sz="2000" dirty="0">
                <a:latin typeface="Times New Roman"/>
                <a:cs typeface="Times New Roman"/>
              </a:rPr>
              <a:t>temelini</a:t>
            </a:r>
            <a:r>
              <a:rPr sz="2000" spc="-25" dirty="0">
                <a:latin typeface="Times New Roman"/>
                <a:cs typeface="Times New Roman"/>
              </a:rPr>
              <a:t> </a:t>
            </a:r>
            <a:r>
              <a:rPr sz="2000" dirty="0">
                <a:latin typeface="Times New Roman"/>
                <a:cs typeface="Times New Roman"/>
              </a:rPr>
              <a:t>atan</a:t>
            </a:r>
            <a:r>
              <a:rPr sz="2000" spc="-5" dirty="0">
                <a:latin typeface="Times New Roman"/>
                <a:cs typeface="Times New Roman"/>
              </a:rPr>
              <a:t> </a:t>
            </a:r>
            <a:r>
              <a:rPr sz="2000" spc="-25" dirty="0">
                <a:latin typeface="Times New Roman"/>
                <a:cs typeface="Times New Roman"/>
              </a:rPr>
              <a:t>alimdir.</a:t>
            </a:r>
            <a:r>
              <a:rPr sz="2000" spc="-130" dirty="0">
                <a:latin typeface="Times New Roman"/>
                <a:cs typeface="Times New Roman"/>
              </a:rPr>
              <a:t> </a:t>
            </a:r>
            <a:r>
              <a:rPr sz="2000" dirty="0">
                <a:latin typeface="Times New Roman"/>
                <a:cs typeface="Times New Roman"/>
              </a:rPr>
              <a:t>Alim</a:t>
            </a:r>
            <a:r>
              <a:rPr sz="2000" spc="-40" dirty="0">
                <a:latin typeface="Times New Roman"/>
                <a:cs typeface="Times New Roman"/>
              </a:rPr>
              <a:t> </a:t>
            </a:r>
            <a:r>
              <a:rPr sz="2000" spc="-10" dirty="0">
                <a:latin typeface="Times New Roman"/>
                <a:cs typeface="Times New Roman"/>
              </a:rPr>
              <a:t>diyoruz </a:t>
            </a:r>
            <a:r>
              <a:rPr sz="2000" dirty="0">
                <a:latin typeface="Times New Roman"/>
                <a:cs typeface="Times New Roman"/>
              </a:rPr>
              <a:t>çünkü</a:t>
            </a:r>
            <a:r>
              <a:rPr sz="2000" spc="-30" dirty="0">
                <a:latin typeface="Times New Roman"/>
                <a:cs typeface="Times New Roman"/>
              </a:rPr>
              <a:t> </a:t>
            </a:r>
            <a:r>
              <a:rPr sz="2000" dirty="0">
                <a:latin typeface="Times New Roman"/>
                <a:cs typeface="Times New Roman"/>
              </a:rPr>
              <a:t>Cabir</a:t>
            </a:r>
            <a:r>
              <a:rPr sz="2000" spc="-20" dirty="0">
                <a:latin typeface="Times New Roman"/>
                <a:cs typeface="Times New Roman"/>
              </a:rPr>
              <a:t> </a:t>
            </a:r>
            <a:r>
              <a:rPr sz="2000" dirty="0">
                <a:latin typeface="Times New Roman"/>
                <a:cs typeface="Times New Roman"/>
              </a:rPr>
              <a:t>b. Hayyan sadece</a:t>
            </a:r>
            <a:r>
              <a:rPr sz="2000" spc="-30" dirty="0">
                <a:latin typeface="Times New Roman"/>
                <a:cs typeface="Times New Roman"/>
              </a:rPr>
              <a:t> </a:t>
            </a:r>
            <a:r>
              <a:rPr sz="2000" dirty="0">
                <a:latin typeface="Times New Roman"/>
                <a:cs typeface="Times New Roman"/>
              </a:rPr>
              <a:t>kimyada değil</a:t>
            </a:r>
            <a:r>
              <a:rPr sz="2000" spc="-50" dirty="0">
                <a:latin typeface="Times New Roman"/>
                <a:cs typeface="Times New Roman"/>
              </a:rPr>
              <a:t> </a:t>
            </a:r>
            <a:r>
              <a:rPr sz="2000" dirty="0">
                <a:latin typeface="Times New Roman"/>
                <a:cs typeface="Times New Roman"/>
              </a:rPr>
              <a:t>daha</a:t>
            </a:r>
            <a:r>
              <a:rPr sz="2000" spc="-15" dirty="0">
                <a:latin typeface="Times New Roman"/>
                <a:cs typeface="Times New Roman"/>
              </a:rPr>
              <a:t> </a:t>
            </a:r>
            <a:r>
              <a:rPr sz="2000" dirty="0">
                <a:latin typeface="Times New Roman"/>
                <a:cs typeface="Times New Roman"/>
              </a:rPr>
              <a:t>bir</a:t>
            </a:r>
            <a:r>
              <a:rPr sz="2000" spc="-20" dirty="0">
                <a:latin typeface="Times New Roman"/>
                <a:cs typeface="Times New Roman"/>
              </a:rPr>
              <a:t> </a:t>
            </a:r>
            <a:r>
              <a:rPr sz="2000" dirty="0">
                <a:latin typeface="Times New Roman"/>
                <a:cs typeface="Times New Roman"/>
              </a:rPr>
              <a:t>çok</a:t>
            </a:r>
            <a:r>
              <a:rPr sz="2000" spc="-20" dirty="0">
                <a:latin typeface="Times New Roman"/>
                <a:cs typeface="Times New Roman"/>
              </a:rPr>
              <a:t> </a:t>
            </a:r>
            <a:r>
              <a:rPr sz="2000" dirty="0">
                <a:latin typeface="Times New Roman"/>
                <a:cs typeface="Times New Roman"/>
              </a:rPr>
              <a:t>alanda</a:t>
            </a:r>
            <a:r>
              <a:rPr sz="2000" spc="-30" dirty="0">
                <a:latin typeface="Times New Roman"/>
                <a:cs typeface="Times New Roman"/>
              </a:rPr>
              <a:t> </a:t>
            </a:r>
            <a:r>
              <a:rPr sz="2000" dirty="0">
                <a:latin typeface="Times New Roman"/>
                <a:cs typeface="Times New Roman"/>
              </a:rPr>
              <a:t>(tıp,</a:t>
            </a:r>
            <a:r>
              <a:rPr sz="2000" spc="-25" dirty="0">
                <a:latin typeface="Times New Roman"/>
                <a:cs typeface="Times New Roman"/>
              </a:rPr>
              <a:t> </a:t>
            </a:r>
            <a:r>
              <a:rPr sz="2000" dirty="0">
                <a:latin typeface="Times New Roman"/>
                <a:cs typeface="Times New Roman"/>
              </a:rPr>
              <a:t>astronomi,</a:t>
            </a:r>
            <a:r>
              <a:rPr sz="2000" spc="-25" dirty="0">
                <a:latin typeface="Times New Roman"/>
                <a:cs typeface="Times New Roman"/>
              </a:rPr>
              <a:t> </a:t>
            </a:r>
            <a:r>
              <a:rPr sz="2000" dirty="0">
                <a:latin typeface="Times New Roman"/>
                <a:cs typeface="Times New Roman"/>
              </a:rPr>
              <a:t>felsefe</a:t>
            </a:r>
            <a:r>
              <a:rPr sz="2000" spc="-40" dirty="0">
                <a:latin typeface="Times New Roman"/>
                <a:cs typeface="Times New Roman"/>
              </a:rPr>
              <a:t> </a:t>
            </a:r>
            <a:r>
              <a:rPr sz="2000" spc="-50" dirty="0">
                <a:latin typeface="Times New Roman"/>
                <a:cs typeface="Times New Roman"/>
              </a:rPr>
              <a:t>,</a:t>
            </a:r>
            <a:endParaRPr sz="2000">
              <a:latin typeface="Times New Roman"/>
              <a:cs typeface="Times New Roman"/>
            </a:endParaRPr>
          </a:p>
          <a:p>
            <a:pPr marL="241300" marR="320675">
              <a:lnSpc>
                <a:spcPts val="2160"/>
              </a:lnSpc>
            </a:pPr>
            <a:r>
              <a:rPr sz="2000" dirty="0">
                <a:latin typeface="Times New Roman"/>
                <a:cs typeface="Times New Roman"/>
              </a:rPr>
              <a:t>matematik</a:t>
            </a:r>
            <a:r>
              <a:rPr sz="2000" spc="-10" dirty="0">
                <a:latin typeface="Times New Roman"/>
                <a:cs typeface="Times New Roman"/>
              </a:rPr>
              <a:t> </a:t>
            </a:r>
            <a:r>
              <a:rPr sz="2000" dirty="0">
                <a:latin typeface="Times New Roman"/>
                <a:cs typeface="Times New Roman"/>
              </a:rPr>
              <a:t>vb.)</a:t>
            </a:r>
            <a:r>
              <a:rPr sz="2000" spc="-40" dirty="0">
                <a:latin typeface="Times New Roman"/>
                <a:cs typeface="Times New Roman"/>
              </a:rPr>
              <a:t> </a:t>
            </a:r>
            <a:r>
              <a:rPr sz="2000" dirty="0">
                <a:latin typeface="Times New Roman"/>
                <a:cs typeface="Times New Roman"/>
              </a:rPr>
              <a:t>çalışarak</a:t>
            </a:r>
            <a:r>
              <a:rPr sz="2000" spc="-45" dirty="0">
                <a:latin typeface="Times New Roman"/>
                <a:cs typeface="Times New Roman"/>
              </a:rPr>
              <a:t> </a:t>
            </a:r>
            <a:r>
              <a:rPr sz="2000" dirty="0">
                <a:latin typeface="Times New Roman"/>
                <a:cs typeface="Times New Roman"/>
              </a:rPr>
              <a:t>eserler</a:t>
            </a:r>
            <a:r>
              <a:rPr sz="2000" spc="-35" dirty="0">
                <a:latin typeface="Times New Roman"/>
                <a:cs typeface="Times New Roman"/>
              </a:rPr>
              <a:t> </a:t>
            </a:r>
            <a:r>
              <a:rPr sz="2000" dirty="0">
                <a:latin typeface="Times New Roman"/>
                <a:cs typeface="Times New Roman"/>
              </a:rPr>
              <a:t>oluşturarak</a:t>
            </a:r>
            <a:r>
              <a:rPr sz="2000" spc="-50" dirty="0">
                <a:latin typeface="Times New Roman"/>
                <a:cs typeface="Times New Roman"/>
              </a:rPr>
              <a:t> </a:t>
            </a:r>
            <a:r>
              <a:rPr sz="2000" dirty="0">
                <a:latin typeface="Times New Roman"/>
                <a:cs typeface="Times New Roman"/>
              </a:rPr>
              <a:t>adını</a:t>
            </a:r>
            <a:r>
              <a:rPr sz="2000" spc="-35" dirty="0">
                <a:latin typeface="Times New Roman"/>
                <a:cs typeface="Times New Roman"/>
              </a:rPr>
              <a:t> </a:t>
            </a:r>
            <a:r>
              <a:rPr sz="2000" dirty="0">
                <a:latin typeface="Times New Roman"/>
                <a:cs typeface="Times New Roman"/>
              </a:rPr>
              <a:t>yaşadığı</a:t>
            </a:r>
            <a:r>
              <a:rPr sz="2000" spc="-30" dirty="0">
                <a:latin typeface="Times New Roman"/>
                <a:cs typeface="Times New Roman"/>
              </a:rPr>
              <a:t> </a:t>
            </a:r>
            <a:r>
              <a:rPr sz="2000" dirty="0">
                <a:latin typeface="Times New Roman"/>
                <a:cs typeface="Times New Roman"/>
              </a:rPr>
              <a:t>çağın</a:t>
            </a:r>
            <a:r>
              <a:rPr sz="2000" spc="-30" dirty="0">
                <a:latin typeface="Times New Roman"/>
                <a:cs typeface="Times New Roman"/>
              </a:rPr>
              <a:t> </a:t>
            </a:r>
            <a:r>
              <a:rPr sz="2000" dirty="0">
                <a:latin typeface="Times New Roman"/>
                <a:cs typeface="Times New Roman"/>
              </a:rPr>
              <a:t>ötesine</a:t>
            </a:r>
            <a:r>
              <a:rPr sz="2000" spc="-40" dirty="0">
                <a:latin typeface="Times New Roman"/>
                <a:cs typeface="Times New Roman"/>
              </a:rPr>
              <a:t> </a:t>
            </a:r>
            <a:r>
              <a:rPr sz="2000" dirty="0">
                <a:latin typeface="Times New Roman"/>
                <a:cs typeface="Times New Roman"/>
              </a:rPr>
              <a:t>yazdıran</a:t>
            </a:r>
            <a:r>
              <a:rPr sz="2000" spc="-40" dirty="0">
                <a:latin typeface="Times New Roman"/>
                <a:cs typeface="Times New Roman"/>
              </a:rPr>
              <a:t> </a:t>
            </a:r>
            <a:r>
              <a:rPr sz="2000" dirty="0">
                <a:latin typeface="Times New Roman"/>
                <a:cs typeface="Times New Roman"/>
              </a:rPr>
              <a:t>bilim</a:t>
            </a:r>
            <a:r>
              <a:rPr sz="2000" spc="-35" dirty="0">
                <a:latin typeface="Times New Roman"/>
                <a:cs typeface="Times New Roman"/>
              </a:rPr>
              <a:t> </a:t>
            </a:r>
            <a:r>
              <a:rPr sz="2000" spc="-10" dirty="0">
                <a:latin typeface="Times New Roman"/>
                <a:cs typeface="Times New Roman"/>
              </a:rPr>
              <a:t>insanları </a:t>
            </a:r>
            <a:r>
              <a:rPr sz="2000" dirty="0">
                <a:latin typeface="Times New Roman"/>
                <a:cs typeface="Times New Roman"/>
              </a:rPr>
              <a:t>arasına</a:t>
            </a:r>
            <a:r>
              <a:rPr sz="2000" spc="-35" dirty="0">
                <a:latin typeface="Times New Roman"/>
                <a:cs typeface="Times New Roman"/>
              </a:rPr>
              <a:t> </a:t>
            </a:r>
            <a:r>
              <a:rPr sz="2000" dirty="0">
                <a:latin typeface="Times New Roman"/>
                <a:cs typeface="Times New Roman"/>
              </a:rPr>
              <a:t>adını</a:t>
            </a:r>
            <a:r>
              <a:rPr sz="2000" spc="-20" dirty="0">
                <a:latin typeface="Times New Roman"/>
                <a:cs typeface="Times New Roman"/>
              </a:rPr>
              <a:t> </a:t>
            </a:r>
            <a:r>
              <a:rPr sz="2000" spc="-10" dirty="0">
                <a:latin typeface="Times New Roman"/>
                <a:cs typeface="Times New Roman"/>
              </a:rPr>
              <a:t>yazdırmıştır.</a:t>
            </a:r>
            <a:endParaRPr sz="2000">
              <a:latin typeface="Times New Roman"/>
              <a:cs typeface="Times New Roman"/>
            </a:endParaRPr>
          </a:p>
          <a:p>
            <a:pPr marL="241300" marR="626110" indent="-228600">
              <a:lnSpc>
                <a:spcPts val="2160"/>
              </a:lnSpc>
              <a:spcBef>
                <a:spcPts val="940"/>
              </a:spcBef>
              <a:buFont typeface="Arial MT"/>
              <a:buChar char="•"/>
              <a:tabLst>
                <a:tab pos="241300" algn="l"/>
              </a:tabLst>
            </a:pPr>
            <a:r>
              <a:rPr sz="2000" dirty="0">
                <a:latin typeface="Calibri"/>
                <a:cs typeface="Calibri"/>
              </a:rPr>
              <a:t>Cabirin</a:t>
            </a:r>
            <a:r>
              <a:rPr sz="2000" spc="-40" dirty="0">
                <a:latin typeface="Calibri"/>
                <a:cs typeface="Calibri"/>
              </a:rPr>
              <a:t> </a:t>
            </a:r>
            <a:r>
              <a:rPr sz="2000" spc="-10" dirty="0">
                <a:latin typeface="Calibri"/>
                <a:cs typeface="Calibri"/>
              </a:rPr>
              <a:t>hayatı</a:t>
            </a:r>
            <a:r>
              <a:rPr sz="2000" spc="-45" dirty="0">
                <a:latin typeface="Calibri"/>
                <a:cs typeface="Calibri"/>
              </a:rPr>
              <a:t> </a:t>
            </a:r>
            <a:r>
              <a:rPr sz="2000" dirty="0">
                <a:latin typeface="Calibri"/>
                <a:cs typeface="Calibri"/>
              </a:rPr>
              <a:t>hakkında</a:t>
            </a:r>
            <a:r>
              <a:rPr sz="2000" spc="-55" dirty="0">
                <a:latin typeface="Calibri"/>
                <a:cs typeface="Calibri"/>
              </a:rPr>
              <a:t> </a:t>
            </a:r>
            <a:r>
              <a:rPr sz="2000" dirty="0">
                <a:latin typeface="Calibri"/>
                <a:cs typeface="Calibri"/>
              </a:rPr>
              <a:t>çok</a:t>
            </a:r>
            <a:r>
              <a:rPr sz="2000" spc="-60" dirty="0">
                <a:latin typeface="Calibri"/>
                <a:cs typeface="Calibri"/>
              </a:rPr>
              <a:t> </a:t>
            </a:r>
            <a:r>
              <a:rPr sz="2000" dirty="0">
                <a:latin typeface="Calibri"/>
                <a:cs typeface="Calibri"/>
              </a:rPr>
              <a:t>ayrıntılı</a:t>
            </a:r>
            <a:r>
              <a:rPr sz="2000" spc="-30" dirty="0">
                <a:latin typeface="Calibri"/>
                <a:cs typeface="Calibri"/>
              </a:rPr>
              <a:t> </a:t>
            </a:r>
            <a:r>
              <a:rPr sz="2000" dirty="0">
                <a:latin typeface="Calibri"/>
                <a:cs typeface="Calibri"/>
              </a:rPr>
              <a:t>bilgiler</a:t>
            </a:r>
            <a:r>
              <a:rPr sz="2000" spc="-35" dirty="0">
                <a:latin typeface="Calibri"/>
                <a:cs typeface="Calibri"/>
              </a:rPr>
              <a:t> </a:t>
            </a:r>
            <a:r>
              <a:rPr sz="2000" dirty="0">
                <a:latin typeface="Calibri"/>
                <a:cs typeface="Calibri"/>
              </a:rPr>
              <a:t>olmamakla</a:t>
            </a:r>
            <a:r>
              <a:rPr sz="2000" spc="-35" dirty="0">
                <a:latin typeface="Calibri"/>
                <a:cs typeface="Calibri"/>
              </a:rPr>
              <a:t> </a:t>
            </a:r>
            <a:r>
              <a:rPr sz="2000" dirty="0">
                <a:latin typeface="Calibri"/>
                <a:cs typeface="Calibri"/>
              </a:rPr>
              <a:t>beraber</a:t>
            </a:r>
            <a:r>
              <a:rPr sz="2000" spc="-45" dirty="0">
                <a:latin typeface="Calibri"/>
                <a:cs typeface="Calibri"/>
              </a:rPr>
              <a:t> </a:t>
            </a:r>
            <a:r>
              <a:rPr sz="2000" dirty="0">
                <a:latin typeface="Calibri"/>
                <a:cs typeface="Calibri"/>
              </a:rPr>
              <a:t>,</a:t>
            </a:r>
            <a:r>
              <a:rPr sz="2000" spc="-45" dirty="0">
                <a:latin typeface="Calibri"/>
                <a:cs typeface="Calibri"/>
              </a:rPr>
              <a:t> </a:t>
            </a:r>
            <a:r>
              <a:rPr sz="2000" dirty="0">
                <a:latin typeface="Calibri"/>
                <a:cs typeface="Calibri"/>
              </a:rPr>
              <a:t>721</a:t>
            </a:r>
            <a:r>
              <a:rPr sz="2000" spc="-65" dirty="0">
                <a:latin typeface="Calibri"/>
                <a:cs typeface="Calibri"/>
              </a:rPr>
              <a:t> </a:t>
            </a:r>
            <a:r>
              <a:rPr sz="2000" dirty="0">
                <a:latin typeface="Calibri"/>
                <a:cs typeface="Calibri"/>
              </a:rPr>
              <a:t>yılında</a:t>
            </a:r>
            <a:r>
              <a:rPr sz="2000" spc="-45" dirty="0">
                <a:latin typeface="Calibri"/>
                <a:cs typeface="Calibri"/>
              </a:rPr>
              <a:t> </a:t>
            </a:r>
            <a:r>
              <a:rPr sz="2000" dirty="0">
                <a:latin typeface="Calibri"/>
                <a:cs typeface="Calibri"/>
              </a:rPr>
              <a:t>doğduğu</a:t>
            </a:r>
            <a:r>
              <a:rPr sz="2000" spc="-85" dirty="0">
                <a:latin typeface="Calibri"/>
                <a:cs typeface="Calibri"/>
              </a:rPr>
              <a:t> </a:t>
            </a:r>
            <a:r>
              <a:rPr sz="2000" dirty="0">
                <a:latin typeface="Calibri"/>
                <a:cs typeface="Calibri"/>
              </a:rPr>
              <a:t>ve</a:t>
            </a:r>
            <a:r>
              <a:rPr sz="2000" spc="-35" dirty="0">
                <a:latin typeface="Calibri"/>
                <a:cs typeface="Calibri"/>
              </a:rPr>
              <a:t> </a:t>
            </a:r>
            <a:r>
              <a:rPr sz="2000" spc="-25" dirty="0">
                <a:latin typeface="Calibri"/>
                <a:cs typeface="Calibri"/>
              </a:rPr>
              <a:t>815 </a:t>
            </a:r>
            <a:r>
              <a:rPr sz="2000" dirty="0">
                <a:latin typeface="Calibri"/>
                <a:cs typeface="Calibri"/>
              </a:rPr>
              <a:t>yılında</a:t>
            </a:r>
            <a:r>
              <a:rPr sz="2000" spc="-90" dirty="0">
                <a:latin typeface="Calibri"/>
                <a:cs typeface="Calibri"/>
              </a:rPr>
              <a:t> </a:t>
            </a:r>
            <a:r>
              <a:rPr sz="2000" spc="-10" dirty="0">
                <a:latin typeface="Calibri"/>
                <a:cs typeface="Calibri"/>
              </a:rPr>
              <a:t>vefat</a:t>
            </a:r>
            <a:r>
              <a:rPr sz="2000" spc="-70" dirty="0">
                <a:latin typeface="Calibri"/>
                <a:cs typeface="Calibri"/>
              </a:rPr>
              <a:t> </a:t>
            </a:r>
            <a:r>
              <a:rPr sz="2000" dirty="0">
                <a:latin typeface="Calibri"/>
                <a:cs typeface="Calibri"/>
              </a:rPr>
              <a:t>ettiği</a:t>
            </a:r>
            <a:r>
              <a:rPr sz="2000" spc="-75" dirty="0">
                <a:latin typeface="Calibri"/>
                <a:cs typeface="Calibri"/>
              </a:rPr>
              <a:t> </a:t>
            </a:r>
            <a:r>
              <a:rPr sz="2000" dirty="0">
                <a:latin typeface="Calibri"/>
                <a:cs typeface="Calibri"/>
              </a:rPr>
              <a:t>kabul</a:t>
            </a:r>
            <a:r>
              <a:rPr sz="2000" spc="-80" dirty="0">
                <a:latin typeface="Calibri"/>
                <a:cs typeface="Calibri"/>
              </a:rPr>
              <a:t> </a:t>
            </a:r>
            <a:r>
              <a:rPr sz="2000" dirty="0">
                <a:latin typeface="Calibri"/>
                <a:cs typeface="Calibri"/>
              </a:rPr>
              <a:t>edilir.</a:t>
            </a:r>
            <a:r>
              <a:rPr sz="2000" spc="295" dirty="0">
                <a:latin typeface="Calibri"/>
                <a:cs typeface="Calibri"/>
              </a:rPr>
              <a:t> </a:t>
            </a:r>
            <a:r>
              <a:rPr sz="2000" dirty="0">
                <a:latin typeface="Calibri"/>
                <a:cs typeface="Calibri"/>
              </a:rPr>
              <a:t>Babası</a:t>
            </a:r>
            <a:r>
              <a:rPr sz="2000" spc="-80" dirty="0">
                <a:latin typeface="Calibri"/>
                <a:cs typeface="Calibri"/>
              </a:rPr>
              <a:t> </a:t>
            </a:r>
            <a:r>
              <a:rPr sz="2000" dirty="0">
                <a:latin typeface="Calibri"/>
                <a:cs typeface="Calibri"/>
              </a:rPr>
              <a:t>(Hayyan</a:t>
            </a:r>
            <a:r>
              <a:rPr sz="2000" spc="-90" dirty="0">
                <a:latin typeface="Calibri"/>
                <a:cs typeface="Calibri"/>
              </a:rPr>
              <a:t> </a:t>
            </a:r>
            <a:r>
              <a:rPr sz="2000" dirty="0">
                <a:latin typeface="Calibri"/>
                <a:cs typeface="Calibri"/>
              </a:rPr>
              <a:t>el</a:t>
            </a:r>
            <a:r>
              <a:rPr sz="2000" spc="-75" dirty="0">
                <a:latin typeface="Calibri"/>
                <a:cs typeface="Calibri"/>
              </a:rPr>
              <a:t> </a:t>
            </a:r>
            <a:r>
              <a:rPr sz="2000" dirty="0">
                <a:latin typeface="Calibri"/>
                <a:cs typeface="Calibri"/>
              </a:rPr>
              <a:t>Azdi)</a:t>
            </a:r>
            <a:r>
              <a:rPr sz="2000" spc="-80" dirty="0">
                <a:latin typeface="Calibri"/>
                <a:cs typeface="Calibri"/>
              </a:rPr>
              <a:t> </a:t>
            </a:r>
            <a:r>
              <a:rPr sz="2000" dirty="0">
                <a:latin typeface="Calibri"/>
                <a:cs typeface="Calibri"/>
              </a:rPr>
              <a:t>zamanının</a:t>
            </a:r>
            <a:r>
              <a:rPr sz="2000" spc="-75" dirty="0">
                <a:latin typeface="Calibri"/>
                <a:cs typeface="Calibri"/>
              </a:rPr>
              <a:t> </a:t>
            </a:r>
            <a:r>
              <a:rPr sz="2000" dirty="0">
                <a:latin typeface="Calibri"/>
                <a:cs typeface="Calibri"/>
              </a:rPr>
              <a:t>eczacısı</a:t>
            </a:r>
            <a:r>
              <a:rPr sz="2000" spc="-75" dirty="0">
                <a:latin typeface="Calibri"/>
                <a:cs typeface="Calibri"/>
              </a:rPr>
              <a:t> </a:t>
            </a:r>
            <a:r>
              <a:rPr sz="2000" dirty="0">
                <a:latin typeface="Calibri"/>
                <a:cs typeface="Calibri"/>
              </a:rPr>
              <a:t>olarak</a:t>
            </a:r>
            <a:r>
              <a:rPr sz="2000" spc="-80" dirty="0">
                <a:latin typeface="Calibri"/>
                <a:cs typeface="Calibri"/>
              </a:rPr>
              <a:t> </a:t>
            </a:r>
            <a:r>
              <a:rPr sz="2000" spc="-10" dirty="0">
                <a:latin typeface="Calibri"/>
                <a:cs typeface="Calibri"/>
              </a:rPr>
              <a:t>kabul</a:t>
            </a:r>
            <a:endParaRPr sz="2000">
              <a:latin typeface="Calibri"/>
              <a:cs typeface="Calibri"/>
            </a:endParaRPr>
          </a:p>
          <a:p>
            <a:pPr marL="241300" marR="370840">
              <a:lnSpc>
                <a:spcPts val="2160"/>
              </a:lnSpc>
            </a:pPr>
            <a:r>
              <a:rPr sz="2000" dirty="0">
                <a:latin typeface="Calibri"/>
                <a:cs typeface="Calibri"/>
              </a:rPr>
              <a:t>edilebilecek</a:t>
            </a:r>
            <a:r>
              <a:rPr sz="2000" spc="-30" dirty="0">
                <a:latin typeface="Calibri"/>
                <a:cs typeface="Calibri"/>
              </a:rPr>
              <a:t> </a:t>
            </a:r>
            <a:r>
              <a:rPr sz="2000" dirty="0">
                <a:latin typeface="Calibri"/>
                <a:cs typeface="Calibri"/>
              </a:rPr>
              <a:t>bir</a:t>
            </a:r>
            <a:r>
              <a:rPr sz="2000" spc="-55" dirty="0">
                <a:latin typeface="Calibri"/>
                <a:cs typeface="Calibri"/>
              </a:rPr>
              <a:t> </a:t>
            </a:r>
            <a:r>
              <a:rPr sz="2000" dirty="0">
                <a:latin typeface="Calibri"/>
                <a:cs typeface="Calibri"/>
              </a:rPr>
              <a:t>meslek</a:t>
            </a:r>
            <a:r>
              <a:rPr sz="2000" spc="-40" dirty="0">
                <a:latin typeface="Calibri"/>
                <a:cs typeface="Calibri"/>
              </a:rPr>
              <a:t> </a:t>
            </a:r>
            <a:r>
              <a:rPr sz="2000" dirty="0">
                <a:latin typeface="Calibri"/>
                <a:cs typeface="Calibri"/>
              </a:rPr>
              <a:t>olan</a:t>
            </a:r>
            <a:r>
              <a:rPr sz="2000" spc="-55" dirty="0">
                <a:latin typeface="Calibri"/>
                <a:cs typeface="Calibri"/>
              </a:rPr>
              <a:t> </a:t>
            </a:r>
            <a:r>
              <a:rPr sz="2000" spc="-10" dirty="0">
                <a:latin typeface="Calibri"/>
                <a:cs typeface="Calibri"/>
              </a:rPr>
              <a:t>attarlık</a:t>
            </a:r>
            <a:r>
              <a:rPr sz="2000" spc="-30" dirty="0">
                <a:latin typeface="Calibri"/>
                <a:cs typeface="Calibri"/>
              </a:rPr>
              <a:t> </a:t>
            </a:r>
            <a:r>
              <a:rPr sz="2000" dirty="0">
                <a:latin typeface="Calibri"/>
                <a:cs typeface="Calibri"/>
              </a:rPr>
              <a:t>ile</a:t>
            </a:r>
            <a:r>
              <a:rPr sz="2000" spc="-40" dirty="0">
                <a:latin typeface="Calibri"/>
                <a:cs typeface="Calibri"/>
              </a:rPr>
              <a:t> </a:t>
            </a:r>
            <a:r>
              <a:rPr sz="2000" dirty="0">
                <a:latin typeface="Calibri"/>
                <a:cs typeface="Calibri"/>
              </a:rPr>
              <a:t>geçimini</a:t>
            </a:r>
            <a:r>
              <a:rPr sz="2000" spc="-65" dirty="0">
                <a:latin typeface="Calibri"/>
                <a:cs typeface="Calibri"/>
              </a:rPr>
              <a:t> </a:t>
            </a:r>
            <a:r>
              <a:rPr sz="2000" spc="-10" dirty="0">
                <a:latin typeface="Calibri"/>
                <a:cs typeface="Calibri"/>
              </a:rPr>
              <a:t>sağlıyordu.</a:t>
            </a:r>
            <a:r>
              <a:rPr sz="2000" spc="-75" dirty="0">
                <a:latin typeface="Calibri"/>
                <a:cs typeface="Calibri"/>
              </a:rPr>
              <a:t> </a:t>
            </a:r>
            <a:r>
              <a:rPr sz="2000" spc="-20" dirty="0">
                <a:latin typeface="Calibri"/>
                <a:cs typeface="Calibri"/>
              </a:rPr>
              <a:t>Yani</a:t>
            </a:r>
            <a:r>
              <a:rPr sz="2000" spc="-50" dirty="0">
                <a:latin typeface="Calibri"/>
                <a:cs typeface="Calibri"/>
              </a:rPr>
              <a:t> </a:t>
            </a:r>
            <a:r>
              <a:rPr sz="2000" dirty="0">
                <a:latin typeface="Calibri"/>
                <a:cs typeface="Calibri"/>
              </a:rPr>
              <a:t>şifalı</a:t>
            </a:r>
            <a:r>
              <a:rPr sz="2000" spc="-40" dirty="0">
                <a:latin typeface="Calibri"/>
                <a:cs typeface="Calibri"/>
              </a:rPr>
              <a:t> </a:t>
            </a:r>
            <a:r>
              <a:rPr sz="2000" dirty="0">
                <a:latin typeface="Calibri"/>
                <a:cs typeface="Calibri"/>
              </a:rPr>
              <a:t>bitkiler</a:t>
            </a:r>
            <a:r>
              <a:rPr sz="2000" spc="-35" dirty="0">
                <a:latin typeface="Calibri"/>
                <a:cs typeface="Calibri"/>
              </a:rPr>
              <a:t> </a:t>
            </a:r>
            <a:r>
              <a:rPr sz="2000" dirty="0">
                <a:latin typeface="Calibri"/>
                <a:cs typeface="Calibri"/>
              </a:rPr>
              <a:t>ve</a:t>
            </a:r>
            <a:r>
              <a:rPr sz="2000" spc="-50" dirty="0">
                <a:latin typeface="Calibri"/>
                <a:cs typeface="Calibri"/>
              </a:rPr>
              <a:t> </a:t>
            </a:r>
            <a:r>
              <a:rPr sz="2000" dirty="0">
                <a:latin typeface="Calibri"/>
                <a:cs typeface="Calibri"/>
              </a:rPr>
              <a:t>ilaç</a:t>
            </a:r>
            <a:r>
              <a:rPr sz="2000" spc="-45" dirty="0">
                <a:latin typeface="Calibri"/>
                <a:cs typeface="Calibri"/>
              </a:rPr>
              <a:t> </a:t>
            </a:r>
            <a:r>
              <a:rPr sz="2000" spc="-10" dirty="0">
                <a:latin typeface="Calibri"/>
                <a:cs typeface="Calibri"/>
              </a:rPr>
              <a:t>konusunda </a:t>
            </a:r>
            <a:r>
              <a:rPr sz="2000" dirty="0">
                <a:latin typeface="Calibri"/>
                <a:cs typeface="Calibri"/>
              </a:rPr>
              <a:t>bilgili</a:t>
            </a:r>
            <a:r>
              <a:rPr sz="2000" spc="-25" dirty="0">
                <a:latin typeface="Calibri"/>
                <a:cs typeface="Calibri"/>
              </a:rPr>
              <a:t> </a:t>
            </a:r>
            <a:r>
              <a:rPr sz="2000" dirty="0">
                <a:latin typeface="Calibri"/>
                <a:cs typeface="Calibri"/>
              </a:rPr>
              <a:t>idi.</a:t>
            </a:r>
            <a:r>
              <a:rPr sz="2000" spc="-40" dirty="0">
                <a:latin typeface="Calibri"/>
                <a:cs typeface="Calibri"/>
              </a:rPr>
              <a:t> </a:t>
            </a:r>
            <a:r>
              <a:rPr sz="2000" dirty="0">
                <a:latin typeface="Calibri"/>
                <a:cs typeface="Calibri"/>
              </a:rPr>
              <a:t>Bu</a:t>
            </a:r>
            <a:r>
              <a:rPr sz="2000" spc="-40" dirty="0">
                <a:latin typeface="Calibri"/>
                <a:cs typeface="Calibri"/>
              </a:rPr>
              <a:t> </a:t>
            </a:r>
            <a:r>
              <a:rPr sz="2000" dirty="0">
                <a:latin typeface="Calibri"/>
                <a:cs typeface="Calibri"/>
              </a:rPr>
              <a:t>sebeple</a:t>
            </a:r>
            <a:r>
              <a:rPr sz="2000" spc="-25" dirty="0">
                <a:latin typeface="Calibri"/>
                <a:cs typeface="Calibri"/>
              </a:rPr>
              <a:t> </a:t>
            </a:r>
            <a:r>
              <a:rPr sz="2000" dirty="0">
                <a:latin typeface="Calibri"/>
                <a:cs typeface="Calibri"/>
              </a:rPr>
              <a:t>daha</a:t>
            </a:r>
            <a:r>
              <a:rPr sz="2000" spc="-35" dirty="0">
                <a:latin typeface="Calibri"/>
                <a:cs typeface="Calibri"/>
              </a:rPr>
              <a:t> </a:t>
            </a:r>
            <a:r>
              <a:rPr sz="2000" dirty="0">
                <a:latin typeface="Calibri"/>
                <a:cs typeface="Calibri"/>
              </a:rPr>
              <a:t>küçük</a:t>
            </a:r>
            <a:r>
              <a:rPr sz="2000" spc="-40" dirty="0">
                <a:latin typeface="Calibri"/>
                <a:cs typeface="Calibri"/>
              </a:rPr>
              <a:t> </a:t>
            </a:r>
            <a:r>
              <a:rPr sz="2000" dirty="0">
                <a:latin typeface="Calibri"/>
                <a:cs typeface="Calibri"/>
              </a:rPr>
              <a:t>yaşlarda</a:t>
            </a:r>
            <a:r>
              <a:rPr sz="2000" spc="-15" dirty="0">
                <a:latin typeface="Calibri"/>
                <a:cs typeface="Calibri"/>
              </a:rPr>
              <a:t> </a:t>
            </a:r>
            <a:r>
              <a:rPr sz="2000" dirty="0">
                <a:latin typeface="Calibri"/>
                <a:cs typeface="Calibri"/>
              </a:rPr>
              <a:t>Cabir’in</a:t>
            </a:r>
            <a:r>
              <a:rPr sz="2000" spc="-35" dirty="0">
                <a:latin typeface="Calibri"/>
                <a:cs typeface="Calibri"/>
              </a:rPr>
              <a:t> </a:t>
            </a:r>
            <a:r>
              <a:rPr sz="2000" dirty="0">
                <a:latin typeface="Calibri"/>
                <a:cs typeface="Calibri"/>
              </a:rPr>
              <a:t>babasından</a:t>
            </a:r>
            <a:r>
              <a:rPr sz="2000" spc="-30" dirty="0">
                <a:latin typeface="Calibri"/>
                <a:cs typeface="Calibri"/>
              </a:rPr>
              <a:t> </a:t>
            </a:r>
            <a:r>
              <a:rPr sz="2000" dirty="0">
                <a:latin typeface="Calibri"/>
                <a:cs typeface="Calibri"/>
              </a:rPr>
              <a:t>etkilendiği</a:t>
            </a:r>
            <a:r>
              <a:rPr sz="2000" spc="-15" dirty="0">
                <a:latin typeface="Calibri"/>
                <a:cs typeface="Calibri"/>
              </a:rPr>
              <a:t> </a:t>
            </a:r>
            <a:r>
              <a:rPr sz="2000" spc="-10" dirty="0">
                <a:latin typeface="Calibri"/>
                <a:cs typeface="Calibri"/>
              </a:rPr>
              <a:t>düşünülebilir.</a:t>
            </a:r>
            <a:endParaRPr sz="2000">
              <a:latin typeface="Calibri"/>
              <a:cs typeface="Calibri"/>
            </a:endParaRPr>
          </a:p>
          <a:p>
            <a:pPr marL="241300" marR="231775" indent="-228600">
              <a:lnSpc>
                <a:spcPct val="90000"/>
              </a:lnSpc>
              <a:spcBef>
                <a:spcPts val="975"/>
              </a:spcBef>
              <a:buFont typeface="Arial MT"/>
              <a:buChar char="•"/>
              <a:tabLst>
                <a:tab pos="241300" algn="l"/>
              </a:tabLst>
            </a:pPr>
            <a:r>
              <a:rPr sz="2000" dirty="0">
                <a:latin typeface="Calibri"/>
                <a:cs typeface="Calibri"/>
              </a:rPr>
              <a:t>Cabir</a:t>
            </a:r>
            <a:r>
              <a:rPr sz="2000" spc="-55" dirty="0">
                <a:latin typeface="Calibri"/>
                <a:cs typeface="Calibri"/>
              </a:rPr>
              <a:t> </a:t>
            </a:r>
            <a:r>
              <a:rPr sz="2000" dirty="0">
                <a:latin typeface="Calibri"/>
                <a:cs typeface="Calibri"/>
              </a:rPr>
              <a:t>eserlerinde</a:t>
            </a:r>
            <a:r>
              <a:rPr sz="2000" spc="-30" dirty="0">
                <a:latin typeface="Calibri"/>
                <a:cs typeface="Calibri"/>
              </a:rPr>
              <a:t> </a:t>
            </a:r>
            <a:r>
              <a:rPr sz="2000" dirty="0">
                <a:latin typeface="Calibri"/>
                <a:cs typeface="Calibri"/>
              </a:rPr>
              <a:t>,</a:t>
            </a:r>
            <a:r>
              <a:rPr sz="2000" spc="-50" dirty="0">
                <a:latin typeface="Calibri"/>
                <a:cs typeface="Calibri"/>
              </a:rPr>
              <a:t> </a:t>
            </a:r>
            <a:r>
              <a:rPr sz="2000" dirty="0">
                <a:latin typeface="Calibri"/>
                <a:cs typeface="Calibri"/>
              </a:rPr>
              <a:t>öğrendiği</a:t>
            </a:r>
            <a:r>
              <a:rPr sz="2000" spc="-70" dirty="0">
                <a:latin typeface="Calibri"/>
                <a:cs typeface="Calibri"/>
              </a:rPr>
              <a:t> </a:t>
            </a:r>
            <a:r>
              <a:rPr sz="2000" dirty="0">
                <a:latin typeface="Calibri"/>
                <a:cs typeface="Calibri"/>
              </a:rPr>
              <a:t>bilgilerin</a:t>
            </a:r>
            <a:r>
              <a:rPr sz="2000" spc="-35" dirty="0">
                <a:latin typeface="Calibri"/>
                <a:cs typeface="Calibri"/>
              </a:rPr>
              <a:t> </a:t>
            </a:r>
            <a:r>
              <a:rPr sz="2000" dirty="0">
                <a:latin typeface="Calibri"/>
                <a:cs typeface="Calibri"/>
              </a:rPr>
              <a:t>çoğunluğunu</a:t>
            </a:r>
            <a:r>
              <a:rPr sz="2000" spc="-90" dirty="0">
                <a:latin typeface="Calibri"/>
                <a:cs typeface="Calibri"/>
              </a:rPr>
              <a:t> </a:t>
            </a:r>
            <a:r>
              <a:rPr sz="2000" dirty="0">
                <a:latin typeface="Calibri"/>
                <a:cs typeface="Calibri"/>
              </a:rPr>
              <a:t>hikmetin</a:t>
            </a:r>
            <a:r>
              <a:rPr sz="2000" spc="-40" dirty="0">
                <a:latin typeface="Calibri"/>
                <a:cs typeface="Calibri"/>
              </a:rPr>
              <a:t> </a:t>
            </a:r>
            <a:r>
              <a:rPr sz="2000" spc="-10" dirty="0">
                <a:latin typeface="Calibri"/>
                <a:cs typeface="Calibri"/>
              </a:rPr>
              <a:t>kaynağı</a:t>
            </a:r>
            <a:r>
              <a:rPr sz="2000" spc="-75" dirty="0">
                <a:latin typeface="Calibri"/>
                <a:cs typeface="Calibri"/>
              </a:rPr>
              <a:t> </a:t>
            </a:r>
            <a:r>
              <a:rPr sz="2000" dirty="0">
                <a:latin typeface="Calibri"/>
                <a:cs typeface="Calibri"/>
              </a:rPr>
              <a:t>olarak</a:t>
            </a:r>
            <a:r>
              <a:rPr sz="2000" spc="-50" dirty="0">
                <a:latin typeface="Calibri"/>
                <a:cs typeface="Calibri"/>
              </a:rPr>
              <a:t> </a:t>
            </a:r>
            <a:r>
              <a:rPr sz="2000" dirty="0">
                <a:latin typeface="Calibri"/>
                <a:cs typeface="Calibri"/>
              </a:rPr>
              <a:t>kabul</a:t>
            </a:r>
            <a:r>
              <a:rPr sz="2000" spc="-65" dirty="0">
                <a:latin typeface="Calibri"/>
                <a:cs typeface="Calibri"/>
              </a:rPr>
              <a:t> </a:t>
            </a:r>
            <a:r>
              <a:rPr sz="2000" dirty="0">
                <a:latin typeface="Calibri"/>
                <a:cs typeface="Calibri"/>
              </a:rPr>
              <a:t>ettiği</a:t>
            </a:r>
            <a:r>
              <a:rPr sz="2000" spc="-45" dirty="0">
                <a:latin typeface="Calibri"/>
                <a:cs typeface="Calibri"/>
              </a:rPr>
              <a:t> </a:t>
            </a:r>
            <a:r>
              <a:rPr sz="2000" spc="-10" dirty="0">
                <a:latin typeface="Calibri"/>
                <a:cs typeface="Calibri"/>
              </a:rPr>
              <a:t>hocası </a:t>
            </a:r>
            <a:r>
              <a:rPr sz="2000" dirty="0">
                <a:latin typeface="Calibri"/>
                <a:cs typeface="Calibri"/>
              </a:rPr>
              <a:t>Ca'fer</a:t>
            </a:r>
            <a:r>
              <a:rPr sz="2000" spc="-60" dirty="0">
                <a:latin typeface="Calibri"/>
                <a:cs typeface="Calibri"/>
              </a:rPr>
              <a:t> </a:t>
            </a:r>
            <a:r>
              <a:rPr sz="2000" spc="-20" dirty="0">
                <a:latin typeface="Calibri"/>
                <a:cs typeface="Calibri"/>
              </a:rPr>
              <a:t>es-</a:t>
            </a:r>
            <a:r>
              <a:rPr sz="2000" dirty="0">
                <a:latin typeface="Calibri"/>
                <a:cs typeface="Calibri"/>
              </a:rPr>
              <a:t>Sadık'tan</a:t>
            </a:r>
            <a:r>
              <a:rPr sz="2000" spc="370" dirty="0">
                <a:latin typeface="Calibri"/>
                <a:cs typeface="Calibri"/>
              </a:rPr>
              <a:t> </a:t>
            </a:r>
            <a:r>
              <a:rPr sz="2000" dirty="0">
                <a:latin typeface="Calibri"/>
                <a:cs typeface="Calibri"/>
              </a:rPr>
              <a:t>aldığını</a:t>
            </a:r>
            <a:r>
              <a:rPr sz="2000" spc="-45" dirty="0">
                <a:latin typeface="Calibri"/>
                <a:cs typeface="Calibri"/>
              </a:rPr>
              <a:t> </a:t>
            </a:r>
            <a:r>
              <a:rPr sz="2000" dirty="0">
                <a:latin typeface="Calibri"/>
                <a:cs typeface="Calibri"/>
              </a:rPr>
              <a:t>ifade</a:t>
            </a:r>
            <a:r>
              <a:rPr sz="2000" spc="-50" dirty="0">
                <a:latin typeface="Calibri"/>
                <a:cs typeface="Calibri"/>
              </a:rPr>
              <a:t> </a:t>
            </a:r>
            <a:r>
              <a:rPr sz="2000" spc="-30" dirty="0">
                <a:latin typeface="Calibri"/>
                <a:cs typeface="Calibri"/>
              </a:rPr>
              <a:t>etmektedir.</a:t>
            </a:r>
            <a:r>
              <a:rPr sz="2000" spc="-25" dirty="0">
                <a:latin typeface="Calibri"/>
                <a:cs typeface="Calibri"/>
              </a:rPr>
              <a:t> </a:t>
            </a:r>
            <a:r>
              <a:rPr sz="2000" dirty="0">
                <a:latin typeface="Calibri"/>
                <a:cs typeface="Calibri"/>
              </a:rPr>
              <a:t>Bununla</a:t>
            </a:r>
            <a:r>
              <a:rPr sz="2000" spc="-75" dirty="0">
                <a:latin typeface="Calibri"/>
                <a:cs typeface="Calibri"/>
              </a:rPr>
              <a:t> </a:t>
            </a:r>
            <a:r>
              <a:rPr sz="2000" dirty="0">
                <a:latin typeface="Calibri"/>
                <a:cs typeface="Calibri"/>
              </a:rPr>
              <a:t>beraber</a:t>
            </a:r>
            <a:r>
              <a:rPr sz="2000" spc="-50" dirty="0">
                <a:latin typeface="Calibri"/>
                <a:cs typeface="Calibri"/>
              </a:rPr>
              <a:t> </a:t>
            </a:r>
            <a:r>
              <a:rPr sz="2000" dirty="0">
                <a:latin typeface="Calibri"/>
                <a:cs typeface="Calibri"/>
              </a:rPr>
              <a:t>Harbi</a:t>
            </a:r>
            <a:r>
              <a:rPr sz="2000" spc="-50" dirty="0">
                <a:latin typeface="Calibri"/>
                <a:cs typeface="Calibri"/>
              </a:rPr>
              <a:t> </a:t>
            </a:r>
            <a:r>
              <a:rPr sz="2000" dirty="0">
                <a:latin typeface="Calibri"/>
                <a:cs typeface="Calibri"/>
              </a:rPr>
              <a:t>el</a:t>
            </a:r>
            <a:r>
              <a:rPr sz="2000" spc="-50" dirty="0">
                <a:latin typeface="Calibri"/>
                <a:cs typeface="Calibri"/>
              </a:rPr>
              <a:t> </a:t>
            </a:r>
            <a:r>
              <a:rPr sz="2000" spc="-10" dirty="0">
                <a:latin typeface="Calibri"/>
                <a:cs typeface="Calibri"/>
              </a:rPr>
              <a:t>Himyari</a:t>
            </a:r>
            <a:r>
              <a:rPr sz="2000" spc="-45" dirty="0">
                <a:latin typeface="Calibri"/>
                <a:cs typeface="Calibri"/>
              </a:rPr>
              <a:t> </a:t>
            </a:r>
            <a:r>
              <a:rPr sz="2000" dirty="0">
                <a:latin typeface="Calibri"/>
                <a:cs typeface="Calibri"/>
              </a:rPr>
              <a:t>ve</a:t>
            </a:r>
            <a:r>
              <a:rPr sz="2000" spc="-45" dirty="0">
                <a:latin typeface="Calibri"/>
                <a:cs typeface="Calibri"/>
              </a:rPr>
              <a:t> </a:t>
            </a:r>
            <a:r>
              <a:rPr sz="2000" dirty="0">
                <a:latin typeface="Calibri"/>
                <a:cs typeface="Calibri"/>
              </a:rPr>
              <a:t>Halit</a:t>
            </a:r>
            <a:r>
              <a:rPr sz="2000" spc="-25" dirty="0">
                <a:latin typeface="Calibri"/>
                <a:cs typeface="Calibri"/>
              </a:rPr>
              <a:t> </a:t>
            </a:r>
            <a:r>
              <a:rPr sz="2000" dirty="0">
                <a:latin typeface="Calibri"/>
                <a:cs typeface="Calibri"/>
              </a:rPr>
              <a:t>bin</a:t>
            </a:r>
            <a:r>
              <a:rPr sz="2000" spc="-50" dirty="0">
                <a:latin typeface="Calibri"/>
                <a:cs typeface="Calibri"/>
              </a:rPr>
              <a:t> </a:t>
            </a:r>
            <a:r>
              <a:rPr sz="2000" spc="-10" dirty="0">
                <a:latin typeface="Calibri"/>
                <a:cs typeface="Calibri"/>
              </a:rPr>
              <a:t>Yezid </a:t>
            </a:r>
            <a:r>
              <a:rPr sz="2000" dirty="0">
                <a:latin typeface="Calibri"/>
                <a:cs typeface="Calibri"/>
              </a:rPr>
              <a:t>isimli</a:t>
            </a:r>
            <a:r>
              <a:rPr sz="2000" spc="-15" dirty="0">
                <a:latin typeface="Calibri"/>
                <a:cs typeface="Calibri"/>
              </a:rPr>
              <a:t> </a:t>
            </a:r>
            <a:r>
              <a:rPr sz="2000" dirty="0">
                <a:latin typeface="Calibri"/>
                <a:cs typeface="Calibri"/>
              </a:rPr>
              <a:t>alimler</a:t>
            </a:r>
            <a:r>
              <a:rPr sz="2000" spc="-15" dirty="0">
                <a:latin typeface="Calibri"/>
                <a:cs typeface="Calibri"/>
              </a:rPr>
              <a:t> </a:t>
            </a:r>
            <a:r>
              <a:rPr sz="2000" dirty="0">
                <a:latin typeface="Calibri"/>
                <a:cs typeface="Calibri"/>
              </a:rPr>
              <a:t>de</a:t>
            </a:r>
            <a:r>
              <a:rPr sz="2000" spc="-45" dirty="0">
                <a:latin typeface="Calibri"/>
                <a:cs typeface="Calibri"/>
              </a:rPr>
              <a:t> </a:t>
            </a:r>
            <a:r>
              <a:rPr sz="2000" dirty="0">
                <a:latin typeface="Calibri"/>
                <a:cs typeface="Calibri"/>
              </a:rPr>
              <a:t>Cabir’in</a:t>
            </a:r>
            <a:r>
              <a:rPr sz="2000" spc="-35" dirty="0">
                <a:latin typeface="Calibri"/>
                <a:cs typeface="Calibri"/>
              </a:rPr>
              <a:t> </a:t>
            </a:r>
            <a:r>
              <a:rPr sz="2000" dirty="0">
                <a:latin typeface="Calibri"/>
                <a:cs typeface="Calibri"/>
              </a:rPr>
              <a:t>kendini</a:t>
            </a:r>
            <a:r>
              <a:rPr sz="2000" spc="-45" dirty="0">
                <a:latin typeface="Calibri"/>
                <a:cs typeface="Calibri"/>
              </a:rPr>
              <a:t> </a:t>
            </a:r>
            <a:r>
              <a:rPr sz="2000" spc="-10" dirty="0">
                <a:latin typeface="Calibri"/>
                <a:cs typeface="Calibri"/>
              </a:rPr>
              <a:t>yetiştirmesine</a:t>
            </a:r>
            <a:r>
              <a:rPr sz="2000" dirty="0">
                <a:latin typeface="Calibri"/>
                <a:cs typeface="Calibri"/>
              </a:rPr>
              <a:t> önemli</a:t>
            </a:r>
            <a:r>
              <a:rPr sz="2000" spc="-35" dirty="0">
                <a:latin typeface="Calibri"/>
                <a:cs typeface="Calibri"/>
              </a:rPr>
              <a:t> </a:t>
            </a:r>
            <a:r>
              <a:rPr sz="2000" dirty="0">
                <a:latin typeface="Calibri"/>
                <a:cs typeface="Calibri"/>
              </a:rPr>
              <a:t>katkılar</a:t>
            </a:r>
            <a:r>
              <a:rPr sz="2000" spc="-5" dirty="0">
                <a:latin typeface="Calibri"/>
                <a:cs typeface="Calibri"/>
              </a:rPr>
              <a:t> </a:t>
            </a:r>
            <a:r>
              <a:rPr sz="2000" spc="-25" dirty="0">
                <a:latin typeface="Calibri"/>
                <a:cs typeface="Calibri"/>
              </a:rPr>
              <a:t>sunmuştur.</a:t>
            </a:r>
            <a:r>
              <a:rPr sz="2000" spc="-50" dirty="0">
                <a:latin typeface="Calibri"/>
                <a:cs typeface="Calibri"/>
              </a:rPr>
              <a:t> </a:t>
            </a:r>
            <a:r>
              <a:rPr sz="2000" dirty="0">
                <a:latin typeface="Calibri"/>
                <a:cs typeface="Calibri"/>
              </a:rPr>
              <a:t>Cabir</a:t>
            </a:r>
            <a:r>
              <a:rPr sz="2000" spc="-35" dirty="0">
                <a:latin typeface="Calibri"/>
                <a:cs typeface="Calibri"/>
              </a:rPr>
              <a:t> </a:t>
            </a:r>
            <a:r>
              <a:rPr sz="2000" spc="-10" dirty="0">
                <a:latin typeface="Calibri"/>
                <a:cs typeface="Calibri"/>
              </a:rPr>
              <a:t>çalışmalarını </a:t>
            </a:r>
            <a:r>
              <a:rPr sz="2000" dirty="0">
                <a:latin typeface="Calibri"/>
                <a:cs typeface="Calibri"/>
              </a:rPr>
              <a:t>çoğunlukla</a:t>
            </a:r>
            <a:r>
              <a:rPr sz="2000" spc="-75" dirty="0">
                <a:latin typeface="Calibri"/>
                <a:cs typeface="Calibri"/>
              </a:rPr>
              <a:t> </a:t>
            </a:r>
            <a:r>
              <a:rPr sz="2000" spc="-10" dirty="0">
                <a:latin typeface="Calibri"/>
                <a:cs typeface="Calibri"/>
              </a:rPr>
              <a:t>Irak’ın</a:t>
            </a:r>
            <a:r>
              <a:rPr sz="2000" spc="-45" dirty="0">
                <a:latin typeface="Calibri"/>
                <a:cs typeface="Calibri"/>
              </a:rPr>
              <a:t> </a:t>
            </a:r>
            <a:r>
              <a:rPr sz="2000" dirty="0">
                <a:latin typeface="Calibri"/>
                <a:cs typeface="Calibri"/>
              </a:rPr>
              <a:t>bir</a:t>
            </a:r>
            <a:r>
              <a:rPr sz="2000" spc="-40" dirty="0">
                <a:latin typeface="Calibri"/>
                <a:cs typeface="Calibri"/>
              </a:rPr>
              <a:t> </a:t>
            </a:r>
            <a:r>
              <a:rPr sz="2000" dirty="0">
                <a:latin typeface="Calibri"/>
                <a:cs typeface="Calibri"/>
              </a:rPr>
              <a:t>Necef</a:t>
            </a:r>
            <a:r>
              <a:rPr sz="2000" spc="-50" dirty="0">
                <a:latin typeface="Calibri"/>
                <a:cs typeface="Calibri"/>
              </a:rPr>
              <a:t> </a:t>
            </a:r>
            <a:r>
              <a:rPr sz="2000" spc="-10" dirty="0">
                <a:latin typeface="Calibri"/>
                <a:cs typeface="Calibri"/>
              </a:rPr>
              <a:t>yakınlarındaki</a:t>
            </a:r>
            <a:r>
              <a:rPr sz="2000" spc="-45" dirty="0">
                <a:latin typeface="Calibri"/>
                <a:cs typeface="Calibri"/>
              </a:rPr>
              <a:t> </a:t>
            </a:r>
            <a:r>
              <a:rPr sz="2000" dirty="0">
                <a:latin typeface="Calibri"/>
                <a:cs typeface="Calibri"/>
              </a:rPr>
              <a:t>bir</a:t>
            </a:r>
            <a:r>
              <a:rPr sz="2000" spc="-40" dirty="0">
                <a:latin typeface="Calibri"/>
                <a:cs typeface="Calibri"/>
              </a:rPr>
              <a:t> </a:t>
            </a:r>
            <a:r>
              <a:rPr sz="2000" dirty="0">
                <a:latin typeface="Calibri"/>
                <a:cs typeface="Calibri"/>
              </a:rPr>
              <a:t>şehri</a:t>
            </a:r>
            <a:r>
              <a:rPr sz="2000" spc="-35" dirty="0">
                <a:latin typeface="Calibri"/>
                <a:cs typeface="Calibri"/>
              </a:rPr>
              <a:t> </a:t>
            </a:r>
            <a:r>
              <a:rPr sz="2000" dirty="0">
                <a:latin typeface="Calibri"/>
                <a:cs typeface="Calibri"/>
              </a:rPr>
              <a:t>olan</a:t>
            </a:r>
            <a:r>
              <a:rPr sz="2000" spc="-55" dirty="0">
                <a:latin typeface="Calibri"/>
                <a:cs typeface="Calibri"/>
              </a:rPr>
              <a:t> </a:t>
            </a:r>
            <a:r>
              <a:rPr sz="2000" spc="-25" dirty="0">
                <a:latin typeface="Calibri"/>
                <a:cs typeface="Calibri"/>
              </a:rPr>
              <a:t>Kufe’de</a:t>
            </a:r>
            <a:r>
              <a:rPr sz="2000" spc="-50" dirty="0">
                <a:latin typeface="Calibri"/>
                <a:cs typeface="Calibri"/>
              </a:rPr>
              <a:t> </a:t>
            </a:r>
            <a:r>
              <a:rPr sz="2000" dirty="0">
                <a:latin typeface="Calibri"/>
                <a:cs typeface="Calibri"/>
              </a:rPr>
              <a:t>kurduğu</a:t>
            </a:r>
            <a:r>
              <a:rPr sz="2000" spc="-70" dirty="0">
                <a:latin typeface="Calibri"/>
                <a:cs typeface="Calibri"/>
              </a:rPr>
              <a:t> </a:t>
            </a:r>
            <a:r>
              <a:rPr sz="2000" spc="-10" dirty="0">
                <a:latin typeface="Calibri"/>
                <a:cs typeface="Calibri"/>
              </a:rPr>
              <a:t>laboratuvarında</a:t>
            </a:r>
            <a:endParaRPr sz="2000">
              <a:latin typeface="Calibri"/>
              <a:cs typeface="Calibri"/>
            </a:endParaRPr>
          </a:p>
          <a:p>
            <a:pPr marL="241300" marR="5080" algn="just">
              <a:lnSpc>
                <a:spcPct val="90000"/>
              </a:lnSpc>
            </a:pPr>
            <a:r>
              <a:rPr sz="2000" spc="-30" dirty="0">
                <a:latin typeface="Calibri"/>
                <a:cs typeface="Calibri"/>
              </a:rPr>
              <a:t>yapmıştır.</a:t>
            </a:r>
            <a:r>
              <a:rPr sz="2000" spc="-35" dirty="0">
                <a:latin typeface="Calibri"/>
                <a:cs typeface="Calibri"/>
              </a:rPr>
              <a:t> </a:t>
            </a:r>
            <a:r>
              <a:rPr sz="2000" dirty="0">
                <a:latin typeface="Calibri"/>
                <a:cs typeface="Calibri"/>
              </a:rPr>
              <a:t>Cabir’in</a:t>
            </a:r>
            <a:r>
              <a:rPr sz="2000" spc="-45" dirty="0">
                <a:latin typeface="Calibri"/>
                <a:cs typeface="Calibri"/>
              </a:rPr>
              <a:t> </a:t>
            </a:r>
            <a:r>
              <a:rPr sz="2000" spc="-10" dirty="0">
                <a:latin typeface="Calibri"/>
                <a:cs typeface="Calibri"/>
              </a:rPr>
              <a:t>laboratuvarını</a:t>
            </a:r>
            <a:r>
              <a:rPr sz="2000" spc="-45" dirty="0">
                <a:latin typeface="Calibri"/>
                <a:cs typeface="Calibri"/>
              </a:rPr>
              <a:t> </a:t>
            </a:r>
            <a:r>
              <a:rPr sz="2000" dirty="0">
                <a:latin typeface="Calibri"/>
                <a:cs typeface="Calibri"/>
              </a:rPr>
              <a:t>burada</a:t>
            </a:r>
            <a:r>
              <a:rPr sz="2000" spc="-60" dirty="0">
                <a:latin typeface="Calibri"/>
                <a:cs typeface="Calibri"/>
              </a:rPr>
              <a:t> </a:t>
            </a:r>
            <a:r>
              <a:rPr sz="2000" spc="-10" dirty="0">
                <a:latin typeface="Calibri"/>
                <a:cs typeface="Calibri"/>
              </a:rPr>
              <a:t>kurmasının</a:t>
            </a:r>
            <a:r>
              <a:rPr sz="2000" spc="-35" dirty="0">
                <a:latin typeface="Calibri"/>
                <a:cs typeface="Calibri"/>
              </a:rPr>
              <a:t> </a:t>
            </a:r>
            <a:r>
              <a:rPr sz="2000" dirty="0">
                <a:latin typeface="Calibri"/>
                <a:cs typeface="Calibri"/>
              </a:rPr>
              <a:t>nedeni</a:t>
            </a:r>
            <a:r>
              <a:rPr sz="2000" spc="-55" dirty="0">
                <a:latin typeface="Calibri"/>
                <a:cs typeface="Calibri"/>
              </a:rPr>
              <a:t> </a:t>
            </a:r>
            <a:r>
              <a:rPr sz="2000" dirty="0">
                <a:latin typeface="Calibri"/>
                <a:cs typeface="Calibri"/>
              </a:rPr>
              <a:t>şehrin</a:t>
            </a:r>
            <a:r>
              <a:rPr sz="2000" spc="-45" dirty="0">
                <a:latin typeface="Calibri"/>
                <a:cs typeface="Calibri"/>
              </a:rPr>
              <a:t> </a:t>
            </a:r>
            <a:r>
              <a:rPr sz="2000" dirty="0">
                <a:latin typeface="Calibri"/>
                <a:cs typeface="Calibri"/>
              </a:rPr>
              <a:t>havasının</a:t>
            </a:r>
            <a:r>
              <a:rPr sz="2000" spc="-30" dirty="0">
                <a:latin typeface="Calibri"/>
                <a:cs typeface="Calibri"/>
              </a:rPr>
              <a:t> </a:t>
            </a:r>
            <a:r>
              <a:rPr sz="2000" dirty="0">
                <a:latin typeface="Calibri"/>
                <a:cs typeface="Calibri"/>
              </a:rPr>
              <a:t>yaptığı</a:t>
            </a:r>
            <a:r>
              <a:rPr sz="2000" spc="-40" dirty="0">
                <a:latin typeface="Calibri"/>
                <a:cs typeface="Calibri"/>
              </a:rPr>
              <a:t> </a:t>
            </a:r>
            <a:r>
              <a:rPr sz="2000" dirty="0">
                <a:latin typeface="Calibri"/>
                <a:cs typeface="Calibri"/>
              </a:rPr>
              <a:t>çalışmalar</a:t>
            </a:r>
            <a:r>
              <a:rPr sz="2000" spc="-30" dirty="0">
                <a:latin typeface="Calibri"/>
                <a:cs typeface="Calibri"/>
              </a:rPr>
              <a:t> </a:t>
            </a:r>
            <a:r>
              <a:rPr sz="2000" spc="-20" dirty="0">
                <a:latin typeface="Calibri"/>
                <a:cs typeface="Calibri"/>
              </a:rPr>
              <a:t>için </a:t>
            </a:r>
            <a:r>
              <a:rPr sz="2000" dirty="0">
                <a:latin typeface="Calibri"/>
                <a:cs typeface="Calibri"/>
              </a:rPr>
              <a:t>uygun</a:t>
            </a:r>
            <a:r>
              <a:rPr sz="2000" spc="-85" dirty="0">
                <a:latin typeface="Calibri"/>
                <a:cs typeface="Calibri"/>
              </a:rPr>
              <a:t> </a:t>
            </a:r>
            <a:r>
              <a:rPr sz="2000" dirty="0">
                <a:latin typeface="Calibri"/>
                <a:cs typeface="Calibri"/>
              </a:rPr>
              <a:t>şartlar</a:t>
            </a:r>
            <a:r>
              <a:rPr sz="2000" spc="-30" dirty="0">
                <a:latin typeface="Calibri"/>
                <a:cs typeface="Calibri"/>
              </a:rPr>
              <a:t> </a:t>
            </a:r>
            <a:r>
              <a:rPr sz="2000" dirty="0">
                <a:latin typeface="Calibri"/>
                <a:cs typeface="Calibri"/>
              </a:rPr>
              <a:t>sağlaması</a:t>
            </a:r>
            <a:r>
              <a:rPr sz="2000" spc="-30" dirty="0">
                <a:latin typeface="Calibri"/>
                <a:cs typeface="Calibri"/>
              </a:rPr>
              <a:t> </a:t>
            </a:r>
            <a:r>
              <a:rPr sz="2000" dirty="0">
                <a:latin typeface="Calibri"/>
                <a:cs typeface="Calibri"/>
              </a:rPr>
              <a:t>ile</a:t>
            </a:r>
            <a:r>
              <a:rPr sz="2000" spc="-35" dirty="0">
                <a:latin typeface="Calibri"/>
                <a:cs typeface="Calibri"/>
              </a:rPr>
              <a:t> </a:t>
            </a:r>
            <a:r>
              <a:rPr sz="2000" dirty="0">
                <a:latin typeface="Calibri"/>
                <a:cs typeface="Calibri"/>
              </a:rPr>
              <a:t>ilişkili</a:t>
            </a:r>
            <a:r>
              <a:rPr sz="2000" spc="-15" dirty="0">
                <a:latin typeface="Calibri"/>
                <a:cs typeface="Calibri"/>
              </a:rPr>
              <a:t> </a:t>
            </a:r>
            <a:r>
              <a:rPr sz="2000" dirty="0">
                <a:latin typeface="Calibri"/>
                <a:cs typeface="Calibri"/>
              </a:rPr>
              <a:t>olabileceği</a:t>
            </a:r>
            <a:r>
              <a:rPr sz="2000" spc="-35" dirty="0">
                <a:latin typeface="Calibri"/>
                <a:cs typeface="Calibri"/>
              </a:rPr>
              <a:t> </a:t>
            </a:r>
            <a:r>
              <a:rPr sz="2000" spc="-20" dirty="0">
                <a:latin typeface="Calibri"/>
                <a:cs typeface="Calibri"/>
              </a:rPr>
              <a:t>belirtilmektedir.</a:t>
            </a:r>
            <a:r>
              <a:rPr sz="2000" spc="-5" dirty="0">
                <a:latin typeface="Calibri"/>
                <a:cs typeface="Calibri"/>
              </a:rPr>
              <a:t> </a:t>
            </a:r>
            <a:r>
              <a:rPr sz="2000" dirty="0">
                <a:latin typeface="Calibri"/>
                <a:cs typeface="Calibri"/>
              </a:rPr>
              <a:t>Cabir’in</a:t>
            </a:r>
            <a:r>
              <a:rPr sz="2000" spc="-45" dirty="0">
                <a:latin typeface="Calibri"/>
                <a:cs typeface="Calibri"/>
              </a:rPr>
              <a:t> </a:t>
            </a:r>
            <a:r>
              <a:rPr sz="2000" spc="-25" dirty="0">
                <a:latin typeface="Calibri"/>
                <a:cs typeface="Calibri"/>
              </a:rPr>
              <a:t>Kufe’de</a:t>
            </a:r>
            <a:r>
              <a:rPr sz="2000" spc="-55" dirty="0">
                <a:latin typeface="Calibri"/>
                <a:cs typeface="Calibri"/>
              </a:rPr>
              <a:t> </a:t>
            </a:r>
            <a:r>
              <a:rPr sz="2000" dirty="0">
                <a:latin typeface="Calibri"/>
                <a:cs typeface="Calibri"/>
              </a:rPr>
              <a:t>uzun</a:t>
            </a:r>
            <a:r>
              <a:rPr sz="2000" spc="-55" dirty="0">
                <a:latin typeface="Calibri"/>
                <a:cs typeface="Calibri"/>
              </a:rPr>
              <a:t> </a:t>
            </a:r>
            <a:r>
              <a:rPr sz="2000" dirty="0">
                <a:latin typeface="Calibri"/>
                <a:cs typeface="Calibri"/>
              </a:rPr>
              <a:t>yıllar</a:t>
            </a:r>
            <a:r>
              <a:rPr sz="2000" spc="-45" dirty="0">
                <a:latin typeface="Calibri"/>
                <a:cs typeface="Calibri"/>
              </a:rPr>
              <a:t> </a:t>
            </a:r>
            <a:r>
              <a:rPr sz="2000" spc="-10" dirty="0">
                <a:latin typeface="Calibri"/>
                <a:cs typeface="Calibri"/>
              </a:rPr>
              <a:t>kimyager, </a:t>
            </a:r>
            <a:r>
              <a:rPr sz="2000" dirty="0">
                <a:latin typeface="Calibri"/>
                <a:cs typeface="Calibri"/>
              </a:rPr>
              <a:t>doktor</a:t>
            </a:r>
            <a:r>
              <a:rPr sz="2000" spc="-95" dirty="0">
                <a:latin typeface="Calibri"/>
                <a:cs typeface="Calibri"/>
              </a:rPr>
              <a:t> </a:t>
            </a:r>
            <a:r>
              <a:rPr sz="2000" dirty="0">
                <a:latin typeface="Calibri"/>
                <a:cs typeface="Calibri"/>
              </a:rPr>
              <a:t>ve</a:t>
            </a:r>
            <a:r>
              <a:rPr sz="2000" spc="-70" dirty="0">
                <a:latin typeface="Calibri"/>
                <a:cs typeface="Calibri"/>
              </a:rPr>
              <a:t> </a:t>
            </a:r>
            <a:r>
              <a:rPr sz="2000" dirty="0">
                <a:latin typeface="Calibri"/>
                <a:cs typeface="Calibri"/>
              </a:rPr>
              <a:t>eczacı</a:t>
            </a:r>
            <a:r>
              <a:rPr sz="2000" spc="-60" dirty="0">
                <a:latin typeface="Calibri"/>
                <a:cs typeface="Calibri"/>
              </a:rPr>
              <a:t> </a:t>
            </a:r>
            <a:r>
              <a:rPr sz="2000" dirty="0">
                <a:latin typeface="Calibri"/>
                <a:cs typeface="Calibri"/>
              </a:rPr>
              <a:t>olarak</a:t>
            </a:r>
            <a:r>
              <a:rPr sz="2000" spc="-80" dirty="0">
                <a:latin typeface="Calibri"/>
                <a:cs typeface="Calibri"/>
              </a:rPr>
              <a:t> </a:t>
            </a:r>
            <a:r>
              <a:rPr sz="2000" dirty="0">
                <a:latin typeface="Calibri"/>
                <a:cs typeface="Calibri"/>
              </a:rPr>
              <a:t>çalıştığı</a:t>
            </a:r>
            <a:r>
              <a:rPr sz="2000" spc="-60" dirty="0">
                <a:latin typeface="Calibri"/>
                <a:cs typeface="Calibri"/>
              </a:rPr>
              <a:t> </a:t>
            </a:r>
            <a:r>
              <a:rPr sz="2000" spc="-10" dirty="0">
                <a:latin typeface="Calibri"/>
                <a:cs typeface="Calibri"/>
              </a:rPr>
              <a:t>bilinmektedir.</a:t>
            </a:r>
            <a:endParaRPr sz="20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4888" y="491464"/>
            <a:ext cx="11117580" cy="3226435"/>
          </a:xfrm>
          <a:prstGeom prst="rect">
            <a:avLst/>
          </a:prstGeom>
        </p:spPr>
        <p:txBody>
          <a:bodyPr vert="horz" wrap="square" lIns="0" tIns="12700" rIns="0" bIns="0" rtlCol="0">
            <a:spAutoFit/>
          </a:bodyPr>
          <a:lstStyle/>
          <a:p>
            <a:pPr marL="241300" marR="280670" indent="-228600">
              <a:lnSpc>
                <a:spcPct val="150000"/>
              </a:lnSpc>
              <a:spcBef>
                <a:spcPts val="100"/>
              </a:spcBef>
              <a:buFont typeface="Arial MT"/>
              <a:buChar char="•"/>
              <a:tabLst>
                <a:tab pos="241300" algn="l"/>
              </a:tabLst>
            </a:pPr>
            <a:r>
              <a:rPr sz="2000" spc="-20" dirty="0">
                <a:solidFill>
                  <a:srgbClr val="2C2E34"/>
                </a:solidFill>
                <a:latin typeface="Times New Roman"/>
                <a:cs typeface="Times New Roman"/>
              </a:rPr>
              <a:t>Yaşadığı</a:t>
            </a:r>
            <a:r>
              <a:rPr sz="2000" spc="-65" dirty="0">
                <a:solidFill>
                  <a:srgbClr val="2C2E34"/>
                </a:solidFill>
                <a:latin typeface="Times New Roman"/>
                <a:cs typeface="Times New Roman"/>
              </a:rPr>
              <a:t> </a:t>
            </a:r>
            <a:r>
              <a:rPr sz="2000" dirty="0">
                <a:solidFill>
                  <a:srgbClr val="2C2E34"/>
                </a:solidFill>
                <a:latin typeface="Times New Roman"/>
                <a:cs typeface="Times New Roman"/>
              </a:rPr>
              <a:t>dönemde</a:t>
            </a:r>
            <a:r>
              <a:rPr sz="2000" spc="-35" dirty="0">
                <a:solidFill>
                  <a:srgbClr val="2C2E34"/>
                </a:solidFill>
                <a:latin typeface="Times New Roman"/>
                <a:cs typeface="Times New Roman"/>
              </a:rPr>
              <a:t> </a:t>
            </a:r>
            <a:r>
              <a:rPr sz="2000" dirty="0">
                <a:solidFill>
                  <a:srgbClr val="2C2E34"/>
                </a:solidFill>
                <a:latin typeface="Times New Roman"/>
                <a:cs typeface="Times New Roman"/>
              </a:rPr>
              <a:t>sahip</a:t>
            </a:r>
            <a:r>
              <a:rPr sz="2000" spc="-55" dirty="0">
                <a:solidFill>
                  <a:srgbClr val="2C2E34"/>
                </a:solidFill>
                <a:latin typeface="Times New Roman"/>
                <a:cs typeface="Times New Roman"/>
              </a:rPr>
              <a:t> </a:t>
            </a:r>
            <a:r>
              <a:rPr sz="2000" dirty="0">
                <a:solidFill>
                  <a:srgbClr val="2C2E34"/>
                </a:solidFill>
                <a:latin typeface="Times New Roman"/>
                <a:cs typeface="Times New Roman"/>
              </a:rPr>
              <a:t>olduğu</a:t>
            </a:r>
            <a:r>
              <a:rPr sz="2000" spc="-50" dirty="0">
                <a:solidFill>
                  <a:srgbClr val="2C2E34"/>
                </a:solidFill>
                <a:latin typeface="Times New Roman"/>
                <a:cs typeface="Times New Roman"/>
              </a:rPr>
              <a:t> </a:t>
            </a:r>
            <a:r>
              <a:rPr sz="2000" spc="-10" dirty="0">
                <a:solidFill>
                  <a:srgbClr val="2C2E34"/>
                </a:solidFill>
                <a:latin typeface="Times New Roman"/>
                <a:cs typeface="Times New Roman"/>
              </a:rPr>
              <a:t>ilimle</a:t>
            </a:r>
            <a:r>
              <a:rPr sz="2000" spc="-114" dirty="0">
                <a:solidFill>
                  <a:srgbClr val="2C2E34"/>
                </a:solidFill>
                <a:latin typeface="Times New Roman"/>
                <a:cs typeface="Times New Roman"/>
              </a:rPr>
              <a:t> </a:t>
            </a:r>
            <a:r>
              <a:rPr sz="2000" dirty="0">
                <a:solidFill>
                  <a:srgbClr val="2C2E34"/>
                </a:solidFill>
                <a:latin typeface="Times New Roman"/>
                <a:cs typeface="Times New Roman"/>
              </a:rPr>
              <a:t>Abbasi</a:t>
            </a:r>
            <a:r>
              <a:rPr sz="2000" spc="-55" dirty="0">
                <a:solidFill>
                  <a:srgbClr val="2C2E34"/>
                </a:solidFill>
                <a:latin typeface="Times New Roman"/>
                <a:cs typeface="Times New Roman"/>
              </a:rPr>
              <a:t> </a:t>
            </a:r>
            <a:r>
              <a:rPr sz="2000" dirty="0">
                <a:solidFill>
                  <a:srgbClr val="2C2E34"/>
                </a:solidFill>
                <a:latin typeface="Times New Roman"/>
                <a:cs typeface="Times New Roman"/>
              </a:rPr>
              <a:t>Halifesi</a:t>
            </a:r>
            <a:r>
              <a:rPr sz="2000" spc="-45" dirty="0">
                <a:solidFill>
                  <a:srgbClr val="2C2E34"/>
                </a:solidFill>
                <a:latin typeface="Times New Roman"/>
                <a:cs typeface="Times New Roman"/>
              </a:rPr>
              <a:t> </a:t>
            </a:r>
            <a:r>
              <a:rPr sz="2000" dirty="0">
                <a:latin typeface="Calibri"/>
                <a:cs typeface="Calibri"/>
              </a:rPr>
              <a:t>Harun</a:t>
            </a:r>
            <a:r>
              <a:rPr sz="2000" spc="-25" dirty="0">
                <a:latin typeface="Calibri"/>
                <a:cs typeface="Calibri"/>
              </a:rPr>
              <a:t> </a:t>
            </a:r>
            <a:r>
              <a:rPr sz="2000" dirty="0">
                <a:latin typeface="Calibri"/>
                <a:cs typeface="Calibri"/>
              </a:rPr>
              <a:t>Reşit’in</a:t>
            </a:r>
            <a:r>
              <a:rPr sz="2000" spc="-20" dirty="0">
                <a:latin typeface="Calibri"/>
                <a:cs typeface="Calibri"/>
              </a:rPr>
              <a:t> </a:t>
            </a:r>
            <a:r>
              <a:rPr sz="2000" dirty="0">
                <a:latin typeface="Calibri"/>
                <a:cs typeface="Calibri"/>
              </a:rPr>
              <a:t>veziri,</a:t>
            </a:r>
            <a:r>
              <a:rPr sz="2000" spc="-15" dirty="0">
                <a:latin typeface="Calibri"/>
                <a:cs typeface="Calibri"/>
              </a:rPr>
              <a:t> </a:t>
            </a:r>
            <a:r>
              <a:rPr sz="2000" spc="-30" dirty="0">
                <a:latin typeface="Calibri"/>
                <a:cs typeface="Calibri"/>
              </a:rPr>
              <a:t>Yahya</a:t>
            </a:r>
            <a:r>
              <a:rPr sz="2000" spc="-20" dirty="0">
                <a:latin typeface="Calibri"/>
                <a:cs typeface="Calibri"/>
              </a:rPr>
              <a:t> </a:t>
            </a:r>
            <a:r>
              <a:rPr sz="2000" dirty="0">
                <a:latin typeface="Calibri"/>
                <a:cs typeface="Calibri"/>
              </a:rPr>
              <a:t>bin</a:t>
            </a:r>
            <a:r>
              <a:rPr sz="2000" spc="-30" dirty="0">
                <a:latin typeface="Calibri"/>
                <a:cs typeface="Calibri"/>
              </a:rPr>
              <a:t> </a:t>
            </a:r>
            <a:r>
              <a:rPr sz="2000" dirty="0">
                <a:latin typeface="Calibri"/>
                <a:cs typeface="Calibri"/>
              </a:rPr>
              <a:t>Halit</a:t>
            </a:r>
            <a:r>
              <a:rPr sz="2000" spc="5" dirty="0">
                <a:latin typeface="Calibri"/>
                <a:cs typeface="Calibri"/>
              </a:rPr>
              <a:t> </a:t>
            </a:r>
            <a:r>
              <a:rPr sz="2000" spc="-10" dirty="0">
                <a:latin typeface="Calibri"/>
                <a:cs typeface="Calibri"/>
              </a:rPr>
              <a:t>Bermeki’nin </a:t>
            </a:r>
            <a:r>
              <a:rPr sz="2000" dirty="0">
                <a:latin typeface="Calibri"/>
                <a:cs typeface="Calibri"/>
              </a:rPr>
              <a:t>eşini</a:t>
            </a:r>
            <a:r>
              <a:rPr sz="2000" spc="-50" dirty="0">
                <a:latin typeface="Calibri"/>
                <a:cs typeface="Calibri"/>
              </a:rPr>
              <a:t> </a:t>
            </a:r>
            <a:r>
              <a:rPr sz="2000" dirty="0">
                <a:latin typeface="Calibri"/>
                <a:cs typeface="Calibri"/>
              </a:rPr>
              <a:t>tedavi</a:t>
            </a:r>
            <a:r>
              <a:rPr sz="2000" spc="-50" dirty="0">
                <a:latin typeface="Calibri"/>
                <a:cs typeface="Calibri"/>
              </a:rPr>
              <a:t> </a:t>
            </a:r>
            <a:r>
              <a:rPr sz="2000" dirty="0">
                <a:latin typeface="Calibri"/>
                <a:cs typeface="Calibri"/>
              </a:rPr>
              <a:t>eden</a:t>
            </a:r>
            <a:r>
              <a:rPr sz="2000" spc="-50" dirty="0">
                <a:latin typeface="Calibri"/>
                <a:cs typeface="Calibri"/>
              </a:rPr>
              <a:t> </a:t>
            </a:r>
            <a:r>
              <a:rPr sz="2000" spc="-20" dirty="0">
                <a:latin typeface="Calibri"/>
                <a:cs typeface="Calibri"/>
              </a:rPr>
              <a:t>Cabir,</a:t>
            </a:r>
            <a:r>
              <a:rPr sz="2000" spc="-60" dirty="0">
                <a:latin typeface="Calibri"/>
                <a:cs typeface="Calibri"/>
              </a:rPr>
              <a:t> </a:t>
            </a:r>
            <a:r>
              <a:rPr sz="2000" dirty="0">
                <a:latin typeface="Calibri"/>
                <a:cs typeface="Calibri"/>
              </a:rPr>
              <a:t>bir</a:t>
            </a:r>
            <a:r>
              <a:rPr sz="2000" spc="-55" dirty="0">
                <a:latin typeface="Calibri"/>
                <a:cs typeface="Calibri"/>
              </a:rPr>
              <a:t> </a:t>
            </a:r>
            <a:r>
              <a:rPr sz="2000" dirty="0">
                <a:latin typeface="Calibri"/>
                <a:cs typeface="Calibri"/>
              </a:rPr>
              <a:t>süre</a:t>
            </a:r>
            <a:r>
              <a:rPr sz="2000" spc="-55" dirty="0">
                <a:latin typeface="Calibri"/>
                <a:cs typeface="Calibri"/>
              </a:rPr>
              <a:t> </a:t>
            </a:r>
            <a:r>
              <a:rPr sz="2000" dirty="0">
                <a:latin typeface="Calibri"/>
                <a:cs typeface="Calibri"/>
              </a:rPr>
              <a:t>Bağdat’ta</a:t>
            </a:r>
            <a:r>
              <a:rPr sz="2000" spc="-65" dirty="0">
                <a:latin typeface="Calibri"/>
                <a:cs typeface="Calibri"/>
              </a:rPr>
              <a:t> </a:t>
            </a:r>
            <a:r>
              <a:rPr sz="2000" dirty="0">
                <a:latin typeface="Calibri"/>
                <a:cs typeface="Calibri"/>
              </a:rPr>
              <a:t>yaşamış</a:t>
            </a:r>
            <a:r>
              <a:rPr sz="2000" spc="-40" dirty="0">
                <a:latin typeface="Calibri"/>
                <a:cs typeface="Calibri"/>
              </a:rPr>
              <a:t> </a:t>
            </a:r>
            <a:r>
              <a:rPr sz="2000" dirty="0">
                <a:latin typeface="Calibri"/>
                <a:cs typeface="Calibri"/>
              </a:rPr>
              <a:t>ve</a:t>
            </a:r>
            <a:r>
              <a:rPr sz="2000" spc="-55" dirty="0">
                <a:latin typeface="Calibri"/>
                <a:cs typeface="Calibri"/>
              </a:rPr>
              <a:t> </a:t>
            </a:r>
            <a:r>
              <a:rPr sz="2000" spc="-10" dirty="0">
                <a:latin typeface="Calibri"/>
                <a:cs typeface="Calibri"/>
              </a:rPr>
              <a:t>sarayın</a:t>
            </a:r>
            <a:r>
              <a:rPr sz="2000" spc="-60" dirty="0">
                <a:latin typeface="Calibri"/>
                <a:cs typeface="Calibri"/>
              </a:rPr>
              <a:t> </a:t>
            </a:r>
            <a:r>
              <a:rPr sz="2000" spc="-10" dirty="0">
                <a:latin typeface="Calibri"/>
                <a:cs typeface="Calibri"/>
              </a:rPr>
              <a:t>kimyacısı</a:t>
            </a:r>
            <a:r>
              <a:rPr sz="2000" spc="-40" dirty="0">
                <a:latin typeface="Calibri"/>
                <a:cs typeface="Calibri"/>
              </a:rPr>
              <a:t> </a:t>
            </a:r>
            <a:r>
              <a:rPr sz="2000" dirty="0">
                <a:latin typeface="Calibri"/>
                <a:cs typeface="Calibri"/>
              </a:rPr>
              <a:t>olarak</a:t>
            </a:r>
            <a:r>
              <a:rPr sz="2000" spc="-55" dirty="0">
                <a:latin typeface="Calibri"/>
                <a:cs typeface="Calibri"/>
              </a:rPr>
              <a:t> </a:t>
            </a:r>
            <a:r>
              <a:rPr sz="2000" dirty="0">
                <a:latin typeface="Calibri"/>
                <a:cs typeface="Calibri"/>
              </a:rPr>
              <a:t>görev</a:t>
            </a:r>
            <a:r>
              <a:rPr sz="2000" spc="-80" dirty="0">
                <a:latin typeface="Calibri"/>
                <a:cs typeface="Calibri"/>
              </a:rPr>
              <a:t> </a:t>
            </a:r>
            <a:r>
              <a:rPr sz="2000" spc="-10" dirty="0">
                <a:latin typeface="Calibri"/>
                <a:cs typeface="Calibri"/>
              </a:rPr>
              <a:t>yapmıştır.</a:t>
            </a:r>
            <a:endParaRPr sz="2000">
              <a:latin typeface="Calibri"/>
              <a:cs typeface="Calibri"/>
            </a:endParaRPr>
          </a:p>
          <a:p>
            <a:pPr marL="241300" marR="5080" indent="-228600">
              <a:lnSpc>
                <a:spcPct val="150000"/>
              </a:lnSpc>
              <a:buFont typeface="Arial MT"/>
              <a:buChar char="•"/>
              <a:tabLst>
                <a:tab pos="241300" algn="l"/>
              </a:tabLst>
            </a:pPr>
            <a:r>
              <a:rPr sz="2000" dirty="0">
                <a:solidFill>
                  <a:srgbClr val="2C2E34"/>
                </a:solidFill>
                <a:latin typeface="Times New Roman"/>
                <a:cs typeface="Times New Roman"/>
              </a:rPr>
              <a:t>Câbir</a:t>
            </a:r>
            <a:r>
              <a:rPr sz="2000" spc="-35" dirty="0">
                <a:solidFill>
                  <a:srgbClr val="2C2E34"/>
                </a:solidFill>
                <a:latin typeface="Times New Roman"/>
                <a:cs typeface="Times New Roman"/>
              </a:rPr>
              <a:t> </a:t>
            </a:r>
            <a:r>
              <a:rPr sz="2000" dirty="0">
                <a:solidFill>
                  <a:srgbClr val="2C2E34"/>
                </a:solidFill>
                <a:latin typeface="Times New Roman"/>
                <a:cs typeface="Times New Roman"/>
              </a:rPr>
              <a:t>bin</a:t>
            </a:r>
            <a:r>
              <a:rPr sz="2000" spc="-30" dirty="0">
                <a:solidFill>
                  <a:srgbClr val="2C2E34"/>
                </a:solidFill>
                <a:latin typeface="Times New Roman"/>
                <a:cs typeface="Times New Roman"/>
              </a:rPr>
              <a:t> </a:t>
            </a:r>
            <a:r>
              <a:rPr sz="2000" dirty="0">
                <a:solidFill>
                  <a:srgbClr val="2C2E34"/>
                </a:solidFill>
                <a:latin typeface="Times New Roman"/>
                <a:cs typeface="Times New Roman"/>
              </a:rPr>
              <a:t>Hayyân,</a:t>
            </a:r>
            <a:r>
              <a:rPr sz="2000" spc="-60" dirty="0">
                <a:solidFill>
                  <a:srgbClr val="2C2E34"/>
                </a:solidFill>
                <a:latin typeface="Times New Roman"/>
                <a:cs typeface="Times New Roman"/>
              </a:rPr>
              <a:t> </a:t>
            </a:r>
            <a:r>
              <a:rPr sz="2000" spc="-20" dirty="0">
                <a:solidFill>
                  <a:srgbClr val="2C2E34"/>
                </a:solidFill>
                <a:latin typeface="Times New Roman"/>
                <a:cs typeface="Times New Roman"/>
              </a:rPr>
              <a:t>Temel</a:t>
            </a:r>
            <a:r>
              <a:rPr sz="2000" spc="-15" dirty="0">
                <a:solidFill>
                  <a:srgbClr val="2C2E34"/>
                </a:solidFill>
                <a:latin typeface="Times New Roman"/>
                <a:cs typeface="Times New Roman"/>
              </a:rPr>
              <a:t> </a:t>
            </a:r>
            <a:r>
              <a:rPr sz="2000" dirty="0">
                <a:solidFill>
                  <a:srgbClr val="2C2E34"/>
                </a:solidFill>
                <a:latin typeface="Times New Roman"/>
                <a:cs typeface="Times New Roman"/>
              </a:rPr>
              <a:t>din</a:t>
            </a:r>
            <a:r>
              <a:rPr sz="2000" spc="-35" dirty="0">
                <a:solidFill>
                  <a:srgbClr val="2C2E34"/>
                </a:solidFill>
                <a:latin typeface="Times New Roman"/>
                <a:cs typeface="Times New Roman"/>
              </a:rPr>
              <a:t> </a:t>
            </a:r>
            <a:r>
              <a:rPr sz="2000" dirty="0">
                <a:solidFill>
                  <a:srgbClr val="2C2E34"/>
                </a:solidFill>
                <a:latin typeface="Times New Roman"/>
                <a:cs typeface="Times New Roman"/>
              </a:rPr>
              <a:t>ilimlerini</a:t>
            </a:r>
            <a:r>
              <a:rPr sz="2000" spc="-40" dirty="0">
                <a:solidFill>
                  <a:srgbClr val="2C2E34"/>
                </a:solidFill>
                <a:latin typeface="Times New Roman"/>
                <a:cs typeface="Times New Roman"/>
              </a:rPr>
              <a:t> </a:t>
            </a:r>
            <a:r>
              <a:rPr sz="2000" dirty="0">
                <a:solidFill>
                  <a:srgbClr val="2C2E34"/>
                </a:solidFill>
                <a:latin typeface="Times New Roman"/>
                <a:cs typeface="Times New Roman"/>
              </a:rPr>
              <a:t>öğrendikten</a:t>
            </a:r>
            <a:r>
              <a:rPr sz="2000" spc="-60" dirty="0">
                <a:solidFill>
                  <a:srgbClr val="2C2E34"/>
                </a:solidFill>
                <a:latin typeface="Times New Roman"/>
                <a:cs typeface="Times New Roman"/>
              </a:rPr>
              <a:t> </a:t>
            </a:r>
            <a:r>
              <a:rPr sz="2000" dirty="0">
                <a:solidFill>
                  <a:srgbClr val="2C2E34"/>
                </a:solidFill>
                <a:latin typeface="Times New Roman"/>
                <a:cs typeface="Times New Roman"/>
              </a:rPr>
              <a:t>sonra</a:t>
            </a:r>
            <a:r>
              <a:rPr sz="2000" spc="-55" dirty="0">
                <a:solidFill>
                  <a:srgbClr val="2C2E34"/>
                </a:solidFill>
                <a:latin typeface="Times New Roman"/>
                <a:cs typeface="Times New Roman"/>
              </a:rPr>
              <a:t> </a:t>
            </a:r>
            <a:r>
              <a:rPr sz="2000" dirty="0">
                <a:solidFill>
                  <a:srgbClr val="2C2E34"/>
                </a:solidFill>
                <a:latin typeface="Times New Roman"/>
                <a:cs typeface="Times New Roman"/>
              </a:rPr>
              <a:t>bilimsel</a:t>
            </a:r>
            <a:r>
              <a:rPr sz="2000" spc="-20" dirty="0">
                <a:solidFill>
                  <a:srgbClr val="2C2E34"/>
                </a:solidFill>
                <a:latin typeface="Times New Roman"/>
                <a:cs typeface="Times New Roman"/>
              </a:rPr>
              <a:t> </a:t>
            </a:r>
            <a:r>
              <a:rPr sz="2000" dirty="0">
                <a:solidFill>
                  <a:srgbClr val="2C2E34"/>
                </a:solidFill>
                <a:latin typeface="Times New Roman"/>
                <a:cs typeface="Times New Roman"/>
              </a:rPr>
              <a:t>araştırmalarda</a:t>
            </a:r>
            <a:r>
              <a:rPr sz="2000" spc="-55" dirty="0">
                <a:solidFill>
                  <a:srgbClr val="2C2E34"/>
                </a:solidFill>
                <a:latin typeface="Times New Roman"/>
                <a:cs typeface="Times New Roman"/>
              </a:rPr>
              <a:t> </a:t>
            </a:r>
            <a:r>
              <a:rPr sz="2000" dirty="0">
                <a:solidFill>
                  <a:srgbClr val="2C2E34"/>
                </a:solidFill>
                <a:latin typeface="Times New Roman"/>
                <a:cs typeface="Times New Roman"/>
              </a:rPr>
              <a:t>özel</a:t>
            </a:r>
            <a:r>
              <a:rPr sz="2000" spc="-45" dirty="0">
                <a:solidFill>
                  <a:srgbClr val="2C2E34"/>
                </a:solidFill>
                <a:latin typeface="Times New Roman"/>
                <a:cs typeface="Times New Roman"/>
              </a:rPr>
              <a:t> </a:t>
            </a:r>
            <a:r>
              <a:rPr sz="2000" dirty="0">
                <a:solidFill>
                  <a:srgbClr val="2C2E34"/>
                </a:solidFill>
                <a:latin typeface="Times New Roman"/>
                <a:cs typeface="Times New Roman"/>
              </a:rPr>
              <a:t>yöntemler</a:t>
            </a:r>
            <a:r>
              <a:rPr sz="2000" spc="-25" dirty="0">
                <a:solidFill>
                  <a:srgbClr val="2C2E34"/>
                </a:solidFill>
                <a:latin typeface="Times New Roman"/>
                <a:cs typeface="Times New Roman"/>
              </a:rPr>
              <a:t> </a:t>
            </a:r>
            <a:r>
              <a:rPr sz="2000" spc="-10" dirty="0">
                <a:solidFill>
                  <a:srgbClr val="2C2E34"/>
                </a:solidFill>
                <a:latin typeface="Times New Roman"/>
                <a:cs typeface="Times New Roman"/>
              </a:rPr>
              <a:t>geliştirdi. </a:t>
            </a:r>
            <a:r>
              <a:rPr sz="2000" dirty="0">
                <a:solidFill>
                  <a:srgbClr val="2C2E34"/>
                </a:solidFill>
                <a:latin typeface="Times New Roman"/>
                <a:cs typeface="Times New Roman"/>
              </a:rPr>
              <a:t>Döneminde</a:t>
            </a:r>
            <a:r>
              <a:rPr sz="2000" spc="-40" dirty="0">
                <a:solidFill>
                  <a:srgbClr val="2C2E34"/>
                </a:solidFill>
                <a:latin typeface="Times New Roman"/>
                <a:cs typeface="Times New Roman"/>
              </a:rPr>
              <a:t> </a:t>
            </a:r>
            <a:r>
              <a:rPr sz="2000" dirty="0">
                <a:solidFill>
                  <a:srgbClr val="2C2E34"/>
                </a:solidFill>
                <a:latin typeface="Times New Roman"/>
                <a:cs typeface="Times New Roman"/>
              </a:rPr>
              <a:t>popüler</a:t>
            </a:r>
            <a:r>
              <a:rPr sz="2000" spc="-65" dirty="0">
                <a:solidFill>
                  <a:srgbClr val="2C2E34"/>
                </a:solidFill>
                <a:latin typeface="Times New Roman"/>
                <a:cs typeface="Times New Roman"/>
              </a:rPr>
              <a:t> </a:t>
            </a:r>
            <a:r>
              <a:rPr sz="2000" dirty="0">
                <a:solidFill>
                  <a:srgbClr val="2C2E34"/>
                </a:solidFill>
                <a:latin typeface="Times New Roman"/>
                <a:cs typeface="Times New Roman"/>
              </a:rPr>
              <a:t>olan</a:t>
            </a:r>
            <a:r>
              <a:rPr sz="2000" spc="-40" dirty="0">
                <a:solidFill>
                  <a:srgbClr val="2C2E34"/>
                </a:solidFill>
                <a:latin typeface="Times New Roman"/>
                <a:cs typeface="Times New Roman"/>
              </a:rPr>
              <a:t> </a:t>
            </a:r>
            <a:r>
              <a:rPr sz="2000" dirty="0">
                <a:solidFill>
                  <a:srgbClr val="2C2E34"/>
                </a:solidFill>
                <a:latin typeface="Times New Roman"/>
                <a:cs typeface="Times New Roman"/>
              </a:rPr>
              <a:t>simya</a:t>
            </a:r>
            <a:r>
              <a:rPr sz="2000" spc="-20" dirty="0">
                <a:solidFill>
                  <a:srgbClr val="2C2E34"/>
                </a:solidFill>
                <a:latin typeface="Times New Roman"/>
                <a:cs typeface="Times New Roman"/>
              </a:rPr>
              <a:t> </a:t>
            </a:r>
            <a:r>
              <a:rPr sz="2000" dirty="0">
                <a:solidFill>
                  <a:srgbClr val="2C2E34"/>
                </a:solidFill>
                <a:latin typeface="Times New Roman"/>
                <a:cs typeface="Times New Roman"/>
              </a:rPr>
              <a:t>(sihir</a:t>
            </a:r>
            <a:r>
              <a:rPr sz="2000" spc="-55" dirty="0">
                <a:solidFill>
                  <a:srgbClr val="2C2E34"/>
                </a:solidFill>
                <a:latin typeface="Times New Roman"/>
                <a:cs typeface="Times New Roman"/>
              </a:rPr>
              <a:t> </a:t>
            </a:r>
            <a:r>
              <a:rPr sz="2000" dirty="0">
                <a:solidFill>
                  <a:srgbClr val="2C2E34"/>
                </a:solidFill>
                <a:latin typeface="Times New Roman"/>
                <a:cs typeface="Times New Roman"/>
              </a:rPr>
              <a:t>ve</a:t>
            </a:r>
            <a:r>
              <a:rPr sz="2000" spc="-30" dirty="0">
                <a:solidFill>
                  <a:srgbClr val="2C2E34"/>
                </a:solidFill>
                <a:latin typeface="Times New Roman"/>
                <a:cs typeface="Times New Roman"/>
              </a:rPr>
              <a:t> </a:t>
            </a:r>
            <a:r>
              <a:rPr sz="2000" dirty="0">
                <a:solidFill>
                  <a:srgbClr val="2C2E34"/>
                </a:solidFill>
                <a:latin typeface="Times New Roman"/>
                <a:cs typeface="Times New Roman"/>
              </a:rPr>
              <a:t>büyücülerin,</a:t>
            </a:r>
            <a:r>
              <a:rPr sz="2000" spc="-65" dirty="0">
                <a:solidFill>
                  <a:srgbClr val="2C2E34"/>
                </a:solidFill>
                <a:latin typeface="Times New Roman"/>
                <a:cs typeface="Times New Roman"/>
              </a:rPr>
              <a:t> </a:t>
            </a:r>
            <a:r>
              <a:rPr sz="2000" dirty="0">
                <a:solidFill>
                  <a:srgbClr val="2C2E34"/>
                </a:solidFill>
                <a:latin typeface="Times New Roman"/>
                <a:cs typeface="Times New Roman"/>
              </a:rPr>
              <a:t>olması</a:t>
            </a:r>
            <a:r>
              <a:rPr sz="2000" spc="-30" dirty="0">
                <a:solidFill>
                  <a:srgbClr val="2C2E34"/>
                </a:solidFill>
                <a:latin typeface="Times New Roman"/>
                <a:cs typeface="Times New Roman"/>
              </a:rPr>
              <a:t> </a:t>
            </a:r>
            <a:r>
              <a:rPr sz="2000" dirty="0">
                <a:solidFill>
                  <a:srgbClr val="2C2E34"/>
                </a:solidFill>
                <a:latin typeface="Times New Roman"/>
                <a:cs typeface="Times New Roman"/>
              </a:rPr>
              <a:t>mümkün</a:t>
            </a:r>
            <a:r>
              <a:rPr sz="2000" spc="-20" dirty="0">
                <a:solidFill>
                  <a:srgbClr val="2C2E34"/>
                </a:solidFill>
                <a:latin typeface="Times New Roman"/>
                <a:cs typeface="Times New Roman"/>
              </a:rPr>
              <a:t> </a:t>
            </a:r>
            <a:r>
              <a:rPr sz="2000" dirty="0">
                <a:solidFill>
                  <a:srgbClr val="2C2E34"/>
                </a:solidFill>
                <a:latin typeface="Times New Roman"/>
                <a:cs typeface="Times New Roman"/>
              </a:rPr>
              <a:t>olmayacak</a:t>
            </a:r>
            <a:r>
              <a:rPr sz="2000" spc="-20" dirty="0">
                <a:solidFill>
                  <a:srgbClr val="2C2E34"/>
                </a:solidFill>
                <a:latin typeface="Times New Roman"/>
                <a:cs typeface="Times New Roman"/>
              </a:rPr>
              <a:t> </a:t>
            </a:r>
            <a:r>
              <a:rPr sz="2000" dirty="0">
                <a:solidFill>
                  <a:srgbClr val="2C2E34"/>
                </a:solidFill>
                <a:latin typeface="Times New Roman"/>
                <a:cs typeface="Times New Roman"/>
              </a:rPr>
              <a:t>şeyleri</a:t>
            </a:r>
            <a:r>
              <a:rPr sz="2000" spc="-40" dirty="0">
                <a:solidFill>
                  <a:srgbClr val="2C2E34"/>
                </a:solidFill>
                <a:latin typeface="Times New Roman"/>
                <a:cs typeface="Times New Roman"/>
              </a:rPr>
              <a:t> </a:t>
            </a:r>
            <a:r>
              <a:rPr sz="2000" dirty="0">
                <a:solidFill>
                  <a:srgbClr val="2C2E34"/>
                </a:solidFill>
                <a:latin typeface="Times New Roman"/>
                <a:cs typeface="Times New Roman"/>
              </a:rPr>
              <a:t>yapıyorlar</a:t>
            </a:r>
            <a:r>
              <a:rPr sz="2000" spc="-45" dirty="0">
                <a:solidFill>
                  <a:srgbClr val="2C2E34"/>
                </a:solidFill>
                <a:latin typeface="Times New Roman"/>
                <a:cs typeface="Times New Roman"/>
              </a:rPr>
              <a:t> </a:t>
            </a:r>
            <a:r>
              <a:rPr sz="2000" spc="-20" dirty="0">
                <a:solidFill>
                  <a:srgbClr val="2C2E34"/>
                </a:solidFill>
                <a:latin typeface="Times New Roman"/>
                <a:cs typeface="Times New Roman"/>
              </a:rPr>
              <a:t>gibi </a:t>
            </a:r>
            <a:r>
              <a:rPr sz="2000" dirty="0">
                <a:solidFill>
                  <a:srgbClr val="2C2E34"/>
                </a:solidFill>
                <a:latin typeface="Times New Roman"/>
                <a:cs typeface="Times New Roman"/>
              </a:rPr>
              <a:t>göstermeleri</a:t>
            </a:r>
            <a:r>
              <a:rPr sz="2000" spc="-60" dirty="0">
                <a:solidFill>
                  <a:srgbClr val="2C2E34"/>
                </a:solidFill>
                <a:latin typeface="Times New Roman"/>
                <a:cs typeface="Times New Roman"/>
              </a:rPr>
              <a:t> </a:t>
            </a:r>
            <a:r>
              <a:rPr sz="2000" dirty="0">
                <a:solidFill>
                  <a:srgbClr val="2C2E34"/>
                </a:solidFill>
                <a:latin typeface="Times New Roman"/>
                <a:cs typeface="Times New Roman"/>
              </a:rPr>
              <a:t>ve</a:t>
            </a:r>
            <a:r>
              <a:rPr sz="2000" spc="-25" dirty="0">
                <a:solidFill>
                  <a:srgbClr val="2C2E34"/>
                </a:solidFill>
                <a:latin typeface="Times New Roman"/>
                <a:cs typeface="Times New Roman"/>
              </a:rPr>
              <a:t> </a:t>
            </a:r>
            <a:r>
              <a:rPr sz="2000" dirty="0">
                <a:solidFill>
                  <a:srgbClr val="2C2E34"/>
                </a:solidFill>
                <a:latin typeface="Times New Roman"/>
                <a:cs typeface="Times New Roman"/>
              </a:rPr>
              <a:t>maddelerin</a:t>
            </a:r>
            <a:r>
              <a:rPr sz="2000" spc="-50" dirty="0">
                <a:solidFill>
                  <a:srgbClr val="2C2E34"/>
                </a:solidFill>
                <a:latin typeface="Times New Roman"/>
                <a:cs typeface="Times New Roman"/>
              </a:rPr>
              <a:t> </a:t>
            </a:r>
            <a:r>
              <a:rPr sz="2000" dirty="0">
                <a:solidFill>
                  <a:srgbClr val="2C2E34"/>
                </a:solidFill>
                <a:latin typeface="Times New Roman"/>
                <a:cs typeface="Times New Roman"/>
              </a:rPr>
              <a:t>altına</a:t>
            </a:r>
            <a:r>
              <a:rPr sz="2000" spc="-25" dirty="0">
                <a:solidFill>
                  <a:srgbClr val="2C2E34"/>
                </a:solidFill>
                <a:latin typeface="Times New Roman"/>
                <a:cs typeface="Times New Roman"/>
              </a:rPr>
              <a:t> </a:t>
            </a:r>
            <a:r>
              <a:rPr sz="2000" dirty="0">
                <a:solidFill>
                  <a:srgbClr val="2C2E34"/>
                </a:solidFill>
                <a:latin typeface="Times New Roman"/>
                <a:cs typeface="Times New Roman"/>
              </a:rPr>
              <a:t>dönüştürmeye</a:t>
            </a:r>
            <a:r>
              <a:rPr sz="2000" spc="-45" dirty="0">
                <a:solidFill>
                  <a:srgbClr val="2C2E34"/>
                </a:solidFill>
                <a:latin typeface="Times New Roman"/>
                <a:cs typeface="Times New Roman"/>
              </a:rPr>
              <a:t> </a:t>
            </a:r>
            <a:r>
              <a:rPr sz="2000" dirty="0">
                <a:solidFill>
                  <a:srgbClr val="2C2E34"/>
                </a:solidFill>
                <a:latin typeface="Times New Roman"/>
                <a:cs typeface="Times New Roman"/>
              </a:rPr>
              <a:t>çalışılması)</a:t>
            </a:r>
            <a:r>
              <a:rPr sz="2000" spc="-40" dirty="0">
                <a:solidFill>
                  <a:srgbClr val="2C2E34"/>
                </a:solidFill>
                <a:latin typeface="Times New Roman"/>
                <a:cs typeface="Times New Roman"/>
              </a:rPr>
              <a:t> </a:t>
            </a:r>
            <a:r>
              <a:rPr sz="2000" dirty="0">
                <a:solidFill>
                  <a:srgbClr val="2C2E34"/>
                </a:solidFill>
                <a:latin typeface="Times New Roman"/>
                <a:cs typeface="Times New Roman"/>
              </a:rPr>
              <a:t>ilminin</a:t>
            </a:r>
            <a:r>
              <a:rPr sz="2000" spc="-35" dirty="0">
                <a:solidFill>
                  <a:srgbClr val="2C2E34"/>
                </a:solidFill>
                <a:latin typeface="Times New Roman"/>
                <a:cs typeface="Times New Roman"/>
              </a:rPr>
              <a:t> </a:t>
            </a:r>
            <a:r>
              <a:rPr sz="2000" dirty="0">
                <a:solidFill>
                  <a:srgbClr val="2C2E34"/>
                </a:solidFill>
                <a:latin typeface="Times New Roman"/>
                <a:cs typeface="Times New Roman"/>
              </a:rPr>
              <a:t>bir</a:t>
            </a:r>
            <a:r>
              <a:rPr sz="2000" spc="-35" dirty="0">
                <a:solidFill>
                  <a:srgbClr val="2C2E34"/>
                </a:solidFill>
                <a:latin typeface="Times New Roman"/>
                <a:cs typeface="Times New Roman"/>
              </a:rPr>
              <a:t> </a:t>
            </a:r>
            <a:r>
              <a:rPr sz="2000" dirty="0">
                <a:solidFill>
                  <a:srgbClr val="2C2E34"/>
                </a:solidFill>
                <a:latin typeface="Times New Roman"/>
                <a:cs typeface="Times New Roman"/>
              </a:rPr>
              <a:t>fen</a:t>
            </a:r>
            <a:r>
              <a:rPr sz="2000" spc="-30" dirty="0">
                <a:solidFill>
                  <a:srgbClr val="2C2E34"/>
                </a:solidFill>
                <a:latin typeface="Times New Roman"/>
                <a:cs typeface="Times New Roman"/>
              </a:rPr>
              <a:t> </a:t>
            </a:r>
            <a:r>
              <a:rPr sz="2000" dirty="0">
                <a:solidFill>
                  <a:srgbClr val="2C2E34"/>
                </a:solidFill>
                <a:latin typeface="Times New Roman"/>
                <a:cs typeface="Times New Roman"/>
              </a:rPr>
              <a:t>bilimi</a:t>
            </a:r>
            <a:r>
              <a:rPr sz="2000" spc="-25" dirty="0">
                <a:solidFill>
                  <a:srgbClr val="2C2E34"/>
                </a:solidFill>
                <a:latin typeface="Times New Roman"/>
                <a:cs typeface="Times New Roman"/>
              </a:rPr>
              <a:t> </a:t>
            </a:r>
            <a:r>
              <a:rPr sz="2000" dirty="0">
                <a:solidFill>
                  <a:srgbClr val="2C2E34"/>
                </a:solidFill>
                <a:latin typeface="Times New Roman"/>
                <a:cs typeface="Times New Roman"/>
              </a:rPr>
              <a:t>olmadığını</a:t>
            </a:r>
            <a:r>
              <a:rPr sz="2000" spc="-55" dirty="0">
                <a:solidFill>
                  <a:srgbClr val="2C2E34"/>
                </a:solidFill>
                <a:latin typeface="Times New Roman"/>
                <a:cs typeface="Times New Roman"/>
              </a:rPr>
              <a:t> </a:t>
            </a:r>
            <a:r>
              <a:rPr sz="2000" spc="-10" dirty="0">
                <a:solidFill>
                  <a:srgbClr val="2C2E34"/>
                </a:solidFill>
                <a:latin typeface="Times New Roman"/>
                <a:cs typeface="Times New Roman"/>
              </a:rPr>
              <a:t>kanıtlayarak, </a:t>
            </a:r>
            <a:r>
              <a:rPr sz="2000" dirty="0">
                <a:solidFill>
                  <a:srgbClr val="2C2E34"/>
                </a:solidFill>
                <a:latin typeface="Times New Roman"/>
                <a:cs typeface="Times New Roman"/>
              </a:rPr>
              <a:t>deneye,</a:t>
            </a:r>
            <a:r>
              <a:rPr sz="2000" spc="-40" dirty="0">
                <a:solidFill>
                  <a:srgbClr val="2C2E34"/>
                </a:solidFill>
                <a:latin typeface="Times New Roman"/>
                <a:cs typeface="Times New Roman"/>
              </a:rPr>
              <a:t> </a:t>
            </a:r>
            <a:r>
              <a:rPr sz="2000" dirty="0">
                <a:solidFill>
                  <a:srgbClr val="2C2E34"/>
                </a:solidFill>
                <a:latin typeface="Times New Roman"/>
                <a:cs typeface="Times New Roman"/>
              </a:rPr>
              <a:t>analize</a:t>
            </a:r>
            <a:r>
              <a:rPr sz="2000" spc="-30" dirty="0">
                <a:solidFill>
                  <a:srgbClr val="2C2E34"/>
                </a:solidFill>
                <a:latin typeface="Times New Roman"/>
                <a:cs typeface="Times New Roman"/>
              </a:rPr>
              <a:t> </a:t>
            </a:r>
            <a:r>
              <a:rPr sz="2000" dirty="0">
                <a:solidFill>
                  <a:srgbClr val="2C2E34"/>
                </a:solidFill>
                <a:latin typeface="Times New Roman"/>
                <a:cs typeface="Times New Roman"/>
              </a:rPr>
              <a:t>ve</a:t>
            </a:r>
            <a:r>
              <a:rPr sz="2000" spc="-15" dirty="0">
                <a:solidFill>
                  <a:srgbClr val="2C2E34"/>
                </a:solidFill>
                <a:latin typeface="Times New Roman"/>
                <a:cs typeface="Times New Roman"/>
              </a:rPr>
              <a:t> </a:t>
            </a:r>
            <a:r>
              <a:rPr sz="2000" dirty="0">
                <a:solidFill>
                  <a:srgbClr val="2C2E34"/>
                </a:solidFill>
                <a:latin typeface="Times New Roman"/>
                <a:cs typeface="Times New Roman"/>
              </a:rPr>
              <a:t>matematiğe</a:t>
            </a:r>
            <a:r>
              <a:rPr sz="2000" spc="-15" dirty="0">
                <a:solidFill>
                  <a:srgbClr val="2C2E34"/>
                </a:solidFill>
                <a:latin typeface="Times New Roman"/>
                <a:cs typeface="Times New Roman"/>
              </a:rPr>
              <a:t> </a:t>
            </a:r>
            <a:r>
              <a:rPr sz="2000" dirty="0">
                <a:solidFill>
                  <a:srgbClr val="2C2E34"/>
                </a:solidFill>
                <a:latin typeface="Times New Roman"/>
                <a:cs typeface="Times New Roman"/>
              </a:rPr>
              <a:t>dayalı</a:t>
            </a:r>
            <a:r>
              <a:rPr sz="2000" spc="-30" dirty="0">
                <a:solidFill>
                  <a:srgbClr val="2C2E34"/>
                </a:solidFill>
                <a:latin typeface="Times New Roman"/>
                <a:cs typeface="Times New Roman"/>
              </a:rPr>
              <a:t> </a:t>
            </a:r>
            <a:r>
              <a:rPr sz="2000" dirty="0">
                <a:solidFill>
                  <a:srgbClr val="2C2E34"/>
                </a:solidFill>
                <a:latin typeface="Times New Roman"/>
                <a:cs typeface="Times New Roman"/>
              </a:rPr>
              <a:t>kimya</a:t>
            </a:r>
            <a:r>
              <a:rPr sz="2000" spc="-10" dirty="0">
                <a:solidFill>
                  <a:srgbClr val="2C2E34"/>
                </a:solidFill>
                <a:latin typeface="Times New Roman"/>
                <a:cs typeface="Times New Roman"/>
              </a:rPr>
              <a:t> </a:t>
            </a:r>
            <a:r>
              <a:rPr sz="2000" dirty="0">
                <a:solidFill>
                  <a:srgbClr val="2C2E34"/>
                </a:solidFill>
                <a:latin typeface="Times New Roman"/>
                <a:cs typeface="Times New Roman"/>
              </a:rPr>
              <a:t>ilmini</a:t>
            </a:r>
            <a:r>
              <a:rPr sz="2000" spc="-30" dirty="0">
                <a:solidFill>
                  <a:srgbClr val="2C2E34"/>
                </a:solidFill>
                <a:latin typeface="Times New Roman"/>
                <a:cs typeface="Times New Roman"/>
              </a:rPr>
              <a:t> </a:t>
            </a:r>
            <a:r>
              <a:rPr sz="2000" dirty="0">
                <a:solidFill>
                  <a:srgbClr val="2C2E34"/>
                </a:solidFill>
                <a:latin typeface="Times New Roman"/>
                <a:cs typeface="Times New Roman"/>
              </a:rPr>
              <a:t>kurdu.</a:t>
            </a:r>
            <a:r>
              <a:rPr sz="2000" spc="-55" dirty="0">
                <a:solidFill>
                  <a:srgbClr val="2C2E34"/>
                </a:solidFill>
                <a:latin typeface="Times New Roman"/>
                <a:cs typeface="Times New Roman"/>
              </a:rPr>
              <a:t> </a:t>
            </a:r>
            <a:r>
              <a:rPr sz="2000" dirty="0">
                <a:solidFill>
                  <a:srgbClr val="2C2E34"/>
                </a:solidFill>
                <a:latin typeface="Times New Roman"/>
                <a:cs typeface="Times New Roman"/>
              </a:rPr>
              <a:t>Böylelikle</a:t>
            </a:r>
            <a:r>
              <a:rPr sz="2000" spc="-40" dirty="0">
                <a:solidFill>
                  <a:srgbClr val="2C2E34"/>
                </a:solidFill>
                <a:latin typeface="Times New Roman"/>
                <a:cs typeface="Times New Roman"/>
              </a:rPr>
              <a:t> </a:t>
            </a:r>
            <a:r>
              <a:rPr sz="2000" dirty="0">
                <a:solidFill>
                  <a:srgbClr val="2C2E34"/>
                </a:solidFill>
                <a:latin typeface="Times New Roman"/>
                <a:cs typeface="Times New Roman"/>
              </a:rPr>
              <a:t>bugünkü</a:t>
            </a:r>
            <a:r>
              <a:rPr sz="2000" spc="-55" dirty="0">
                <a:solidFill>
                  <a:srgbClr val="2C2E34"/>
                </a:solidFill>
                <a:latin typeface="Times New Roman"/>
                <a:cs typeface="Times New Roman"/>
              </a:rPr>
              <a:t> </a:t>
            </a:r>
            <a:r>
              <a:rPr sz="2000" dirty="0">
                <a:solidFill>
                  <a:srgbClr val="2C2E34"/>
                </a:solidFill>
                <a:latin typeface="Times New Roman"/>
                <a:cs typeface="Times New Roman"/>
              </a:rPr>
              <a:t>modern</a:t>
            </a:r>
            <a:r>
              <a:rPr sz="2000" spc="-30" dirty="0">
                <a:solidFill>
                  <a:srgbClr val="2C2E34"/>
                </a:solidFill>
                <a:latin typeface="Times New Roman"/>
                <a:cs typeface="Times New Roman"/>
              </a:rPr>
              <a:t> </a:t>
            </a:r>
            <a:r>
              <a:rPr sz="2000" dirty="0">
                <a:solidFill>
                  <a:srgbClr val="2C2E34"/>
                </a:solidFill>
                <a:latin typeface="Times New Roman"/>
                <a:cs typeface="Times New Roman"/>
              </a:rPr>
              <a:t>kimyanın</a:t>
            </a:r>
            <a:r>
              <a:rPr sz="2000" spc="-20" dirty="0">
                <a:solidFill>
                  <a:srgbClr val="2C2E34"/>
                </a:solidFill>
                <a:latin typeface="Times New Roman"/>
                <a:cs typeface="Times New Roman"/>
              </a:rPr>
              <a:t> </a:t>
            </a:r>
            <a:r>
              <a:rPr sz="2000" spc="-10" dirty="0">
                <a:solidFill>
                  <a:srgbClr val="2C2E34"/>
                </a:solidFill>
                <a:latin typeface="Times New Roman"/>
                <a:cs typeface="Times New Roman"/>
              </a:rPr>
              <a:t>temelini</a:t>
            </a:r>
            <a:endParaRPr sz="2000">
              <a:latin typeface="Times New Roman"/>
              <a:cs typeface="Times New Roman"/>
            </a:endParaRPr>
          </a:p>
          <a:p>
            <a:pPr marL="241300">
              <a:lnSpc>
                <a:spcPct val="100000"/>
              </a:lnSpc>
              <a:spcBef>
                <a:spcPts val="1200"/>
              </a:spcBef>
            </a:pPr>
            <a:r>
              <a:rPr sz="2000" dirty="0">
                <a:solidFill>
                  <a:srgbClr val="2C2E34"/>
                </a:solidFill>
                <a:latin typeface="Times New Roman"/>
                <a:cs typeface="Times New Roman"/>
              </a:rPr>
              <a:t>atmış</a:t>
            </a:r>
            <a:r>
              <a:rPr sz="2000" spc="-40" dirty="0">
                <a:solidFill>
                  <a:srgbClr val="2C2E34"/>
                </a:solidFill>
                <a:latin typeface="Times New Roman"/>
                <a:cs typeface="Times New Roman"/>
              </a:rPr>
              <a:t> </a:t>
            </a:r>
            <a:r>
              <a:rPr sz="2000" spc="-20" dirty="0">
                <a:solidFill>
                  <a:srgbClr val="2C2E34"/>
                </a:solidFill>
                <a:latin typeface="Times New Roman"/>
                <a:cs typeface="Times New Roman"/>
              </a:rPr>
              <a:t>oldu.</a:t>
            </a:r>
            <a:endParaRPr sz="2000">
              <a:latin typeface="Times New Roman"/>
              <a:cs typeface="Times New Roman"/>
            </a:endParaRPr>
          </a:p>
        </p:txBody>
      </p:sp>
      <p:pic>
        <p:nvPicPr>
          <p:cNvPr id="3" name="object 3"/>
          <p:cNvPicPr/>
          <p:nvPr/>
        </p:nvPicPr>
        <p:blipFill>
          <a:blip r:embed="rId2" cstate="print"/>
          <a:stretch>
            <a:fillRect/>
          </a:stretch>
        </p:blipFill>
        <p:spPr>
          <a:xfrm>
            <a:off x="3208020" y="3698747"/>
            <a:ext cx="5373624" cy="3019044"/>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1497" y="615518"/>
            <a:ext cx="6858634" cy="4163695"/>
          </a:xfrm>
          <a:prstGeom prst="rect">
            <a:avLst/>
          </a:prstGeom>
        </p:spPr>
        <p:txBody>
          <a:bodyPr vert="horz" wrap="square" lIns="0" tIns="60960" rIns="0" bIns="0" rtlCol="0">
            <a:spAutoFit/>
          </a:bodyPr>
          <a:lstStyle/>
          <a:p>
            <a:pPr marL="12700" marR="356235">
              <a:lnSpc>
                <a:spcPts val="3020"/>
              </a:lnSpc>
              <a:spcBef>
                <a:spcPts val="480"/>
              </a:spcBef>
            </a:pPr>
            <a:r>
              <a:rPr sz="2800" dirty="0">
                <a:latin typeface="Calibri"/>
                <a:cs typeface="Calibri"/>
              </a:rPr>
              <a:t>Batı</a:t>
            </a:r>
            <a:r>
              <a:rPr sz="2800" spc="-65" dirty="0">
                <a:latin typeface="Calibri"/>
                <a:cs typeface="Calibri"/>
              </a:rPr>
              <a:t> </a:t>
            </a:r>
            <a:r>
              <a:rPr sz="2800" dirty="0">
                <a:latin typeface="Calibri"/>
                <a:cs typeface="Calibri"/>
              </a:rPr>
              <a:t>bilim</a:t>
            </a:r>
            <a:r>
              <a:rPr sz="2800" spc="-40" dirty="0">
                <a:latin typeface="Calibri"/>
                <a:cs typeface="Calibri"/>
              </a:rPr>
              <a:t> </a:t>
            </a:r>
            <a:r>
              <a:rPr sz="2800" spc="-10" dirty="0">
                <a:latin typeface="Calibri"/>
                <a:cs typeface="Calibri"/>
              </a:rPr>
              <a:t>dünyasında</a:t>
            </a:r>
            <a:r>
              <a:rPr sz="2800" spc="-15" dirty="0">
                <a:latin typeface="Calibri"/>
                <a:cs typeface="Calibri"/>
              </a:rPr>
              <a:t> </a:t>
            </a:r>
            <a:r>
              <a:rPr sz="2800" dirty="0">
                <a:latin typeface="Calibri"/>
                <a:cs typeface="Calibri"/>
              </a:rPr>
              <a:t>"Geber"</a:t>
            </a:r>
            <a:r>
              <a:rPr sz="2800" spc="-40" dirty="0">
                <a:latin typeface="Calibri"/>
                <a:cs typeface="Calibri"/>
              </a:rPr>
              <a:t> </a:t>
            </a:r>
            <a:r>
              <a:rPr sz="2800" dirty="0">
                <a:latin typeface="Calibri"/>
                <a:cs typeface="Calibri"/>
              </a:rPr>
              <a:t>ismi</a:t>
            </a:r>
            <a:r>
              <a:rPr sz="2800" spc="-45" dirty="0">
                <a:latin typeface="Calibri"/>
                <a:cs typeface="Calibri"/>
              </a:rPr>
              <a:t> </a:t>
            </a:r>
            <a:r>
              <a:rPr sz="2800" dirty="0">
                <a:latin typeface="Calibri"/>
                <a:cs typeface="Calibri"/>
              </a:rPr>
              <a:t>ile</a:t>
            </a:r>
            <a:r>
              <a:rPr sz="2800" spc="-55" dirty="0">
                <a:latin typeface="Calibri"/>
                <a:cs typeface="Calibri"/>
              </a:rPr>
              <a:t> </a:t>
            </a:r>
            <a:r>
              <a:rPr sz="2800" spc="-10" dirty="0">
                <a:latin typeface="Calibri"/>
                <a:cs typeface="Calibri"/>
              </a:rPr>
              <a:t>bilinen </a:t>
            </a:r>
            <a:r>
              <a:rPr sz="2800" dirty="0">
                <a:latin typeface="Calibri"/>
                <a:cs typeface="Calibri"/>
              </a:rPr>
              <a:t>ve</a:t>
            </a:r>
            <a:r>
              <a:rPr sz="2800" spc="-85" dirty="0">
                <a:latin typeface="Calibri"/>
                <a:cs typeface="Calibri"/>
              </a:rPr>
              <a:t> </a:t>
            </a:r>
            <a:r>
              <a:rPr sz="2800" dirty="0">
                <a:latin typeface="Calibri"/>
                <a:cs typeface="Calibri"/>
              </a:rPr>
              <a:t>en</a:t>
            </a:r>
            <a:r>
              <a:rPr sz="2800" spc="-90" dirty="0">
                <a:latin typeface="Calibri"/>
                <a:cs typeface="Calibri"/>
              </a:rPr>
              <a:t> </a:t>
            </a:r>
            <a:r>
              <a:rPr sz="2800" dirty="0">
                <a:latin typeface="Calibri"/>
                <a:cs typeface="Calibri"/>
              </a:rPr>
              <a:t>çok</a:t>
            </a:r>
            <a:r>
              <a:rPr sz="2800" spc="-70" dirty="0">
                <a:latin typeface="Calibri"/>
                <a:cs typeface="Calibri"/>
              </a:rPr>
              <a:t> </a:t>
            </a:r>
            <a:r>
              <a:rPr sz="2800" dirty="0">
                <a:latin typeface="Calibri"/>
                <a:cs typeface="Calibri"/>
              </a:rPr>
              <a:t>tanınan</a:t>
            </a:r>
            <a:r>
              <a:rPr sz="2800" spc="-70" dirty="0">
                <a:latin typeface="Calibri"/>
                <a:cs typeface="Calibri"/>
              </a:rPr>
              <a:t> </a:t>
            </a:r>
            <a:r>
              <a:rPr sz="2800" dirty="0">
                <a:latin typeface="Calibri"/>
                <a:cs typeface="Calibri"/>
              </a:rPr>
              <a:t>Müslüman</a:t>
            </a:r>
            <a:r>
              <a:rPr sz="2800" spc="-50" dirty="0">
                <a:latin typeface="Calibri"/>
                <a:cs typeface="Calibri"/>
              </a:rPr>
              <a:t> </a:t>
            </a:r>
            <a:r>
              <a:rPr sz="2800" spc="-10" dirty="0">
                <a:latin typeface="Calibri"/>
                <a:cs typeface="Calibri"/>
              </a:rPr>
              <a:t>bilim</a:t>
            </a:r>
            <a:endParaRPr sz="2800">
              <a:latin typeface="Calibri"/>
              <a:cs typeface="Calibri"/>
            </a:endParaRPr>
          </a:p>
          <a:p>
            <a:pPr marL="12700" marR="194945">
              <a:lnSpc>
                <a:spcPts val="3030"/>
              </a:lnSpc>
            </a:pPr>
            <a:r>
              <a:rPr sz="2800" dirty="0">
                <a:latin typeface="Calibri"/>
                <a:cs typeface="Calibri"/>
              </a:rPr>
              <a:t>adamlarından</a:t>
            </a:r>
            <a:r>
              <a:rPr sz="2800" spc="-45" dirty="0">
                <a:latin typeface="Calibri"/>
                <a:cs typeface="Calibri"/>
              </a:rPr>
              <a:t> </a:t>
            </a:r>
            <a:r>
              <a:rPr sz="2800" dirty="0">
                <a:latin typeface="Calibri"/>
                <a:cs typeface="Calibri"/>
              </a:rPr>
              <a:t>biri</a:t>
            </a:r>
            <a:r>
              <a:rPr sz="2800" spc="-70" dirty="0">
                <a:latin typeface="Calibri"/>
                <a:cs typeface="Calibri"/>
              </a:rPr>
              <a:t> </a:t>
            </a:r>
            <a:r>
              <a:rPr sz="2800" dirty="0">
                <a:latin typeface="Calibri"/>
                <a:cs typeface="Calibri"/>
              </a:rPr>
              <a:t>olan</a:t>
            </a:r>
            <a:r>
              <a:rPr sz="2800" spc="-60" dirty="0">
                <a:latin typeface="Calibri"/>
                <a:cs typeface="Calibri"/>
              </a:rPr>
              <a:t> </a:t>
            </a:r>
            <a:r>
              <a:rPr sz="2800" dirty="0">
                <a:latin typeface="Calibri"/>
                <a:cs typeface="Calibri"/>
              </a:rPr>
              <a:t>Cabir</a:t>
            </a:r>
            <a:r>
              <a:rPr sz="2800" spc="-65" dirty="0">
                <a:latin typeface="Calibri"/>
                <a:cs typeface="Calibri"/>
              </a:rPr>
              <a:t> </a:t>
            </a:r>
            <a:r>
              <a:rPr sz="2800" dirty="0">
                <a:latin typeface="Calibri"/>
                <a:cs typeface="Calibri"/>
              </a:rPr>
              <a:t>bin</a:t>
            </a:r>
            <a:r>
              <a:rPr sz="2800" spc="-50" dirty="0">
                <a:latin typeface="Calibri"/>
                <a:cs typeface="Calibri"/>
              </a:rPr>
              <a:t> </a:t>
            </a:r>
            <a:r>
              <a:rPr sz="2800" dirty="0">
                <a:latin typeface="Calibri"/>
                <a:cs typeface="Calibri"/>
              </a:rPr>
              <a:t>Hayyan,</a:t>
            </a:r>
            <a:r>
              <a:rPr sz="2800" spc="-55" dirty="0">
                <a:latin typeface="Calibri"/>
                <a:cs typeface="Calibri"/>
              </a:rPr>
              <a:t> </a:t>
            </a:r>
            <a:r>
              <a:rPr sz="2800" spc="-20" dirty="0">
                <a:latin typeface="Calibri"/>
                <a:cs typeface="Calibri"/>
              </a:rPr>
              <a:t>Batı </a:t>
            </a:r>
            <a:r>
              <a:rPr sz="2800" dirty="0">
                <a:latin typeface="Calibri"/>
                <a:cs typeface="Calibri"/>
              </a:rPr>
              <a:t>bilim</a:t>
            </a:r>
            <a:r>
              <a:rPr sz="2800" spc="-85" dirty="0">
                <a:latin typeface="Calibri"/>
                <a:cs typeface="Calibri"/>
              </a:rPr>
              <a:t> </a:t>
            </a:r>
            <a:r>
              <a:rPr sz="2800" spc="-10" dirty="0">
                <a:latin typeface="Calibri"/>
                <a:cs typeface="Calibri"/>
              </a:rPr>
              <a:t>dünyasında</a:t>
            </a:r>
            <a:r>
              <a:rPr sz="2800" spc="-40" dirty="0">
                <a:latin typeface="Calibri"/>
                <a:cs typeface="Calibri"/>
              </a:rPr>
              <a:t> </a:t>
            </a:r>
            <a:r>
              <a:rPr sz="2800" dirty="0">
                <a:latin typeface="Calibri"/>
                <a:cs typeface="Calibri"/>
              </a:rPr>
              <a:t>ortak</a:t>
            </a:r>
            <a:r>
              <a:rPr sz="2800" spc="-95" dirty="0">
                <a:latin typeface="Calibri"/>
                <a:cs typeface="Calibri"/>
              </a:rPr>
              <a:t> </a:t>
            </a:r>
            <a:r>
              <a:rPr sz="2800" dirty="0">
                <a:latin typeface="Calibri"/>
                <a:cs typeface="Calibri"/>
              </a:rPr>
              <a:t>bir</a:t>
            </a:r>
            <a:r>
              <a:rPr sz="2800" spc="-95" dirty="0">
                <a:latin typeface="Calibri"/>
                <a:cs typeface="Calibri"/>
              </a:rPr>
              <a:t> </a:t>
            </a:r>
            <a:r>
              <a:rPr sz="2800" dirty="0">
                <a:latin typeface="Calibri"/>
                <a:cs typeface="Calibri"/>
              </a:rPr>
              <a:t>kanaatle</a:t>
            </a:r>
            <a:r>
              <a:rPr sz="2800" spc="-95" dirty="0">
                <a:latin typeface="Calibri"/>
                <a:cs typeface="Calibri"/>
              </a:rPr>
              <a:t> </a:t>
            </a:r>
            <a:r>
              <a:rPr sz="2800" b="1" spc="-10" dirty="0">
                <a:latin typeface="Calibri"/>
                <a:cs typeface="Calibri"/>
              </a:rPr>
              <a:t>"kimyanın </a:t>
            </a:r>
            <a:r>
              <a:rPr sz="2800" b="1" dirty="0">
                <a:latin typeface="Calibri"/>
                <a:cs typeface="Calibri"/>
              </a:rPr>
              <a:t>babası</a:t>
            </a:r>
            <a:r>
              <a:rPr sz="2800" b="1" spc="-75" dirty="0">
                <a:latin typeface="Calibri"/>
                <a:cs typeface="Calibri"/>
              </a:rPr>
              <a:t> </a:t>
            </a:r>
            <a:r>
              <a:rPr sz="2800" b="1" dirty="0">
                <a:latin typeface="Calibri"/>
                <a:cs typeface="Calibri"/>
              </a:rPr>
              <a:t>ve</a:t>
            </a:r>
            <a:r>
              <a:rPr sz="2800" b="1" spc="-70" dirty="0">
                <a:latin typeface="Calibri"/>
                <a:cs typeface="Calibri"/>
              </a:rPr>
              <a:t> </a:t>
            </a:r>
            <a:r>
              <a:rPr sz="2800" b="1" dirty="0">
                <a:latin typeface="Calibri"/>
                <a:cs typeface="Calibri"/>
              </a:rPr>
              <a:t>kurucusu"</a:t>
            </a:r>
            <a:r>
              <a:rPr sz="2800" b="1" spc="-60" dirty="0">
                <a:latin typeface="Calibri"/>
                <a:cs typeface="Calibri"/>
              </a:rPr>
              <a:t> </a:t>
            </a:r>
            <a:r>
              <a:rPr sz="2800" dirty="0">
                <a:latin typeface="Calibri"/>
                <a:cs typeface="Calibri"/>
              </a:rPr>
              <a:t>olarak</a:t>
            </a:r>
            <a:r>
              <a:rPr sz="2800" spc="-80" dirty="0">
                <a:latin typeface="Calibri"/>
                <a:cs typeface="Calibri"/>
              </a:rPr>
              <a:t> </a:t>
            </a:r>
            <a:r>
              <a:rPr sz="2800" dirty="0">
                <a:latin typeface="Calibri"/>
                <a:cs typeface="Calibri"/>
              </a:rPr>
              <a:t>kabul</a:t>
            </a:r>
            <a:r>
              <a:rPr sz="2800" spc="-70" dirty="0">
                <a:latin typeface="Calibri"/>
                <a:cs typeface="Calibri"/>
              </a:rPr>
              <a:t> </a:t>
            </a:r>
            <a:r>
              <a:rPr sz="2800" spc="-10" dirty="0">
                <a:latin typeface="Calibri"/>
                <a:cs typeface="Calibri"/>
              </a:rPr>
              <a:t>edilir.</a:t>
            </a:r>
            <a:endParaRPr sz="2800">
              <a:latin typeface="Calibri"/>
              <a:cs typeface="Calibri"/>
            </a:endParaRPr>
          </a:p>
          <a:p>
            <a:pPr>
              <a:lnSpc>
                <a:spcPct val="100000"/>
              </a:lnSpc>
              <a:spcBef>
                <a:spcPts val="1555"/>
              </a:spcBef>
            </a:pPr>
            <a:endParaRPr sz="2800">
              <a:latin typeface="Calibri"/>
              <a:cs typeface="Calibri"/>
            </a:endParaRPr>
          </a:p>
          <a:p>
            <a:pPr marL="12700" marR="5080">
              <a:lnSpc>
                <a:spcPct val="90000"/>
              </a:lnSpc>
            </a:pPr>
            <a:r>
              <a:rPr sz="2800" dirty="0">
                <a:latin typeface="Calibri"/>
                <a:cs typeface="Calibri"/>
              </a:rPr>
              <a:t>Nitekim</a:t>
            </a:r>
            <a:r>
              <a:rPr sz="2800" spc="-130" dirty="0">
                <a:latin typeface="Calibri"/>
                <a:cs typeface="Calibri"/>
              </a:rPr>
              <a:t> </a:t>
            </a:r>
            <a:r>
              <a:rPr sz="2800" dirty="0">
                <a:latin typeface="Calibri"/>
                <a:cs typeface="Calibri"/>
              </a:rPr>
              <a:t>kimya</a:t>
            </a:r>
            <a:r>
              <a:rPr sz="2800" spc="-114" dirty="0">
                <a:latin typeface="Calibri"/>
                <a:cs typeface="Calibri"/>
              </a:rPr>
              <a:t> </a:t>
            </a:r>
            <a:r>
              <a:rPr sz="2800" spc="-10" dirty="0">
                <a:latin typeface="Calibri"/>
                <a:cs typeface="Calibri"/>
              </a:rPr>
              <a:t>kelimesinin</a:t>
            </a:r>
            <a:r>
              <a:rPr sz="2800" spc="-100" dirty="0">
                <a:latin typeface="Calibri"/>
                <a:cs typeface="Calibri"/>
              </a:rPr>
              <a:t> </a:t>
            </a:r>
            <a:r>
              <a:rPr sz="2800" dirty="0">
                <a:latin typeface="Calibri"/>
                <a:cs typeface="Calibri"/>
              </a:rPr>
              <a:t>İngilizce</a:t>
            </a:r>
            <a:r>
              <a:rPr sz="2800" spc="-130" dirty="0">
                <a:latin typeface="Calibri"/>
                <a:cs typeface="Calibri"/>
              </a:rPr>
              <a:t> </a:t>
            </a:r>
            <a:r>
              <a:rPr sz="2800" spc="-10" dirty="0">
                <a:latin typeface="Calibri"/>
                <a:cs typeface="Calibri"/>
              </a:rPr>
              <a:t>karşılığı</a:t>
            </a:r>
            <a:r>
              <a:rPr sz="2800" spc="700" dirty="0">
                <a:latin typeface="Calibri"/>
                <a:cs typeface="Calibri"/>
              </a:rPr>
              <a:t> </a:t>
            </a:r>
            <a:r>
              <a:rPr sz="2800" dirty="0">
                <a:latin typeface="Calibri"/>
                <a:cs typeface="Calibri"/>
              </a:rPr>
              <a:t>olan</a:t>
            </a:r>
            <a:r>
              <a:rPr sz="2800" spc="-60" dirty="0">
                <a:latin typeface="Calibri"/>
                <a:cs typeface="Calibri"/>
              </a:rPr>
              <a:t> </a:t>
            </a:r>
            <a:r>
              <a:rPr sz="2800" dirty="0">
                <a:latin typeface="Calibri"/>
                <a:cs typeface="Calibri"/>
              </a:rPr>
              <a:t>"alchemy"</a:t>
            </a:r>
            <a:r>
              <a:rPr sz="2800" spc="-35" dirty="0">
                <a:latin typeface="Calibri"/>
                <a:cs typeface="Calibri"/>
              </a:rPr>
              <a:t> </a:t>
            </a:r>
            <a:r>
              <a:rPr sz="2800" dirty="0">
                <a:latin typeface="Calibri"/>
                <a:cs typeface="Calibri"/>
              </a:rPr>
              <a:t>kelimesi</a:t>
            </a:r>
            <a:r>
              <a:rPr sz="2800" spc="-65" dirty="0">
                <a:latin typeface="Calibri"/>
                <a:cs typeface="Calibri"/>
              </a:rPr>
              <a:t> </a:t>
            </a:r>
            <a:r>
              <a:rPr sz="2800" dirty="0">
                <a:latin typeface="Calibri"/>
                <a:cs typeface="Calibri"/>
              </a:rPr>
              <a:t>de,</a:t>
            </a:r>
            <a:r>
              <a:rPr sz="2800" spc="-45" dirty="0">
                <a:latin typeface="Calibri"/>
                <a:cs typeface="Calibri"/>
              </a:rPr>
              <a:t> </a:t>
            </a:r>
            <a:r>
              <a:rPr sz="2800" dirty="0">
                <a:latin typeface="Calibri"/>
                <a:cs typeface="Calibri"/>
              </a:rPr>
              <a:t>Cabir</a:t>
            </a:r>
            <a:r>
              <a:rPr sz="2800" spc="-45" dirty="0">
                <a:latin typeface="Calibri"/>
                <a:cs typeface="Calibri"/>
              </a:rPr>
              <a:t> </a:t>
            </a:r>
            <a:r>
              <a:rPr sz="2800" dirty="0">
                <a:latin typeface="Calibri"/>
                <a:cs typeface="Calibri"/>
              </a:rPr>
              <a:t>bin</a:t>
            </a:r>
            <a:r>
              <a:rPr sz="2800" spc="-35" dirty="0">
                <a:latin typeface="Calibri"/>
                <a:cs typeface="Calibri"/>
              </a:rPr>
              <a:t> </a:t>
            </a:r>
            <a:r>
              <a:rPr sz="2800" spc="-10" dirty="0">
                <a:latin typeface="Calibri"/>
                <a:cs typeface="Calibri"/>
              </a:rPr>
              <a:t>Hayyan'ın </a:t>
            </a:r>
            <a:r>
              <a:rPr sz="2800" dirty="0">
                <a:latin typeface="Calibri"/>
                <a:cs typeface="Calibri"/>
              </a:rPr>
              <a:t>çalışmalarının</a:t>
            </a:r>
            <a:r>
              <a:rPr sz="2800" spc="-95" dirty="0">
                <a:latin typeface="Calibri"/>
                <a:cs typeface="Calibri"/>
              </a:rPr>
              <a:t> </a:t>
            </a:r>
            <a:r>
              <a:rPr sz="2800" dirty="0">
                <a:latin typeface="Calibri"/>
                <a:cs typeface="Calibri"/>
              </a:rPr>
              <a:t>neticesi</a:t>
            </a:r>
            <a:r>
              <a:rPr sz="2800" spc="-110" dirty="0">
                <a:latin typeface="Calibri"/>
                <a:cs typeface="Calibri"/>
              </a:rPr>
              <a:t> </a:t>
            </a:r>
            <a:r>
              <a:rPr sz="2800" dirty="0">
                <a:latin typeface="Calibri"/>
                <a:cs typeface="Calibri"/>
              </a:rPr>
              <a:t>olarak</a:t>
            </a:r>
            <a:r>
              <a:rPr sz="2800" spc="-105" dirty="0">
                <a:latin typeface="Calibri"/>
                <a:cs typeface="Calibri"/>
              </a:rPr>
              <a:t> </a:t>
            </a:r>
            <a:r>
              <a:rPr sz="2800" dirty="0">
                <a:latin typeface="Calibri"/>
                <a:cs typeface="Calibri"/>
              </a:rPr>
              <a:t>Arapça</a:t>
            </a:r>
            <a:r>
              <a:rPr sz="2800" spc="-100" dirty="0">
                <a:latin typeface="Calibri"/>
                <a:cs typeface="Calibri"/>
              </a:rPr>
              <a:t> </a:t>
            </a:r>
            <a:r>
              <a:rPr sz="2800" spc="-20" dirty="0">
                <a:latin typeface="Calibri"/>
                <a:cs typeface="Calibri"/>
              </a:rPr>
              <a:t>"al- </a:t>
            </a:r>
            <a:r>
              <a:rPr sz="2800" dirty="0">
                <a:latin typeface="Calibri"/>
                <a:cs typeface="Calibri"/>
              </a:rPr>
              <a:t>Kimiya"</a:t>
            </a:r>
            <a:r>
              <a:rPr sz="2800" spc="-95" dirty="0">
                <a:latin typeface="Calibri"/>
                <a:cs typeface="Calibri"/>
              </a:rPr>
              <a:t> </a:t>
            </a:r>
            <a:r>
              <a:rPr sz="2800" spc="-10" dirty="0">
                <a:latin typeface="Calibri"/>
                <a:cs typeface="Calibri"/>
              </a:rPr>
              <a:t>kelimesinden</a:t>
            </a:r>
            <a:r>
              <a:rPr sz="2800" spc="-90" dirty="0">
                <a:latin typeface="Calibri"/>
                <a:cs typeface="Calibri"/>
              </a:rPr>
              <a:t> </a:t>
            </a:r>
            <a:r>
              <a:rPr sz="2800" spc="-10" dirty="0">
                <a:latin typeface="Calibri"/>
                <a:cs typeface="Calibri"/>
              </a:rPr>
              <a:t>türemiştir.</a:t>
            </a:r>
            <a:endParaRPr sz="2800">
              <a:latin typeface="Calibri"/>
              <a:cs typeface="Calibri"/>
            </a:endParaRPr>
          </a:p>
        </p:txBody>
      </p:sp>
      <p:pic>
        <p:nvPicPr>
          <p:cNvPr id="3" name="object 3"/>
          <p:cNvPicPr/>
          <p:nvPr/>
        </p:nvPicPr>
        <p:blipFill>
          <a:blip r:embed="rId2" cstate="print"/>
          <a:stretch>
            <a:fillRect/>
          </a:stretch>
        </p:blipFill>
        <p:spPr>
          <a:xfrm>
            <a:off x="8136635" y="1891157"/>
            <a:ext cx="3325876" cy="2373757"/>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1632" y="609726"/>
            <a:ext cx="2606675" cy="696595"/>
          </a:xfrm>
          <a:prstGeom prst="rect">
            <a:avLst/>
          </a:prstGeom>
        </p:spPr>
        <p:txBody>
          <a:bodyPr vert="horz" wrap="square" lIns="0" tIns="13335" rIns="0" bIns="0" rtlCol="0">
            <a:spAutoFit/>
          </a:bodyPr>
          <a:lstStyle/>
          <a:p>
            <a:pPr marL="12700">
              <a:lnSpc>
                <a:spcPct val="100000"/>
              </a:lnSpc>
              <a:spcBef>
                <a:spcPts val="105"/>
              </a:spcBef>
            </a:pPr>
            <a:r>
              <a:rPr b="1" i="1" spc="-30" dirty="0">
                <a:solidFill>
                  <a:srgbClr val="1F3863"/>
                </a:solidFill>
                <a:latin typeface="Times New Roman"/>
                <a:cs typeface="Times New Roman"/>
              </a:rPr>
              <a:t>İCATLARI</a:t>
            </a:r>
          </a:p>
        </p:txBody>
      </p:sp>
      <p:sp>
        <p:nvSpPr>
          <p:cNvPr id="3" name="object 3"/>
          <p:cNvSpPr txBox="1"/>
          <p:nvPr/>
        </p:nvSpPr>
        <p:spPr>
          <a:xfrm>
            <a:off x="5277865" y="776681"/>
            <a:ext cx="6511290" cy="5628640"/>
          </a:xfrm>
          <a:prstGeom prst="rect">
            <a:avLst/>
          </a:prstGeom>
        </p:spPr>
        <p:txBody>
          <a:bodyPr vert="horz" wrap="square" lIns="0" tIns="12700" rIns="0" bIns="0" rtlCol="0">
            <a:spAutoFit/>
          </a:bodyPr>
          <a:lstStyle/>
          <a:p>
            <a:pPr marL="152400" algn="just">
              <a:lnSpc>
                <a:spcPct val="100000"/>
              </a:lnSpc>
              <a:spcBef>
                <a:spcPts val="100"/>
              </a:spcBef>
            </a:pPr>
            <a:r>
              <a:rPr sz="2400" b="1" dirty="0">
                <a:latin typeface="Times New Roman"/>
                <a:cs typeface="Times New Roman"/>
              </a:rPr>
              <a:t>İlk</a:t>
            </a:r>
            <a:r>
              <a:rPr sz="2400" b="1" spc="204" dirty="0">
                <a:latin typeface="Times New Roman"/>
                <a:cs typeface="Times New Roman"/>
              </a:rPr>
              <a:t>  </a:t>
            </a:r>
            <a:r>
              <a:rPr sz="2400" b="1" dirty="0">
                <a:latin typeface="Times New Roman"/>
                <a:cs typeface="Times New Roman"/>
              </a:rPr>
              <a:t>laboratuvarı</a:t>
            </a:r>
            <a:r>
              <a:rPr sz="2400" b="1" spc="204" dirty="0">
                <a:latin typeface="Times New Roman"/>
                <a:cs typeface="Times New Roman"/>
              </a:rPr>
              <a:t>  </a:t>
            </a:r>
            <a:r>
              <a:rPr sz="2400" b="1" dirty="0">
                <a:latin typeface="Times New Roman"/>
                <a:cs typeface="Times New Roman"/>
              </a:rPr>
              <a:t>kurmuş,</a:t>
            </a:r>
            <a:r>
              <a:rPr sz="2400" b="1" spc="204" dirty="0">
                <a:latin typeface="Times New Roman"/>
                <a:cs typeface="Times New Roman"/>
              </a:rPr>
              <a:t>  </a:t>
            </a:r>
            <a:r>
              <a:rPr sz="2400" b="1" dirty="0">
                <a:latin typeface="Times New Roman"/>
                <a:cs typeface="Times New Roman"/>
              </a:rPr>
              <a:t>deneylerle</a:t>
            </a:r>
            <a:r>
              <a:rPr sz="2400" b="1" spc="210" dirty="0">
                <a:latin typeface="Times New Roman"/>
                <a:cs typeface="Times New Roman"/>
              </a:rPr>
              <a:t>  </a:t>
            </a:r>
            <a:r>
              <a:rPr sz="2400" b="1" spc="-10" dirty="0">
                <a:latin typeface="Times New Roman"/>
                <a:cs typeface="Times New Roman"/>
              </a:rPr>
              <a:t>bilimsel</a:t>
            </a:r>
            <a:endParaRPr sz="2400">
              <a:latin typeface="Times New Roman"/>
              <a:cs typeface="Times New Roman"/>
            </a:endParaRPr>
          </a:p>
          <a:p>
            <a:pPr marL="152400" algn="just">
              <a:lnSpc>
                <a:spcPct val="100000"/>
              </a:lnSpc>
              <a:spcBef>
                <a:spcPts val="1730"/>
              </a:spcBef>
            </a:pPr>
            <a:r>
              <a:rPr sz="2400" b="1" dirty="0">
                <a:latin typeface="Times New Roman"/>
                <a:cs typeface="Times New Roman"/>
              </a:rPr>
              <a:t>bilgiye</a:t>
            </a:r>
            <a:r>
              <a:rPr sz="2400" b="1" spc="-80" dirty="0">
                <a:latin typeface="Times New Roman"/>
                <a:cs typeface="Times New Roman"/>
              </a:rPr>
              <a:t> </a:t>
            </a:r>
            <a:r>
              <a:rPr sz="2400" b="1" dirty="0">
                <a:latin typeface="Times New Roman"/>
                <a:cs typeface="Times New Roman"/>
              </a:rPr>
              <a:t>ulaşmanın</a:t>
            </a:r>
            <a:r>
              <a:rPr sz="2400" b="1" spc="-70" dirty="0">
                <a:latin typeface="Times New Roman"/>
                <a:cs typeface="Times New Roman"/>
              </a:rPr>
              <a:t> </a:t>
            </a:r>
            <a:r>
              <a:rPr sz="2400" b="1" dirty="0">
                <a:latin typeface="Times New Roman"/>
                <a:cs typeface="Times New Roman"/>
              </a:rPr>
              <a:t>yolunu</a:t>
            </a:r>
            <a:r>
              <a:rPr sz="2400" b="1" spc="-60" dirty="0">
                <a:latin typeface="Times New Roman"/>
                <a:cs typeface="Times New Roman"/>
              </a:rPr>
              <a:t> </a:t>
            </a:r>
            <a:r>
              <a:rPr sz="2400" b="1" spc="-10" dirty="0">
                <a:latin typeface="Times New Roman"/>
                <a:cs typeface="Times New Roman"/>
              </a:rPr>
              <a:t>açmıştır.</a:t>
            </a:r>
            <a:endParaRPr sz="2400">
              <a:latin typeface="Times New Roman"/>
              <a:cs typeface="Times New Roman"/>
            </a:endParaRPr>
          </a:p>
          <a:p>
            <a:pPr marL="152400" marR="52069" algn="just">
              <a:lnSpc>
                <a:spcPct val="160000"/>
              </a:lnSpc>
              <a:spcBef>
                <a:spcPts val="140"/>
              </a:spcBef>
            </a:pPr>
            <a:r>
              <a:rPr sz="1900" dirty="0">
                <a:latin typeface="Times New Roman"/>
                <a:cs typeface="Times New Roman"/>
              </a:rPr>
              <a:t>Deneylerde</a:t>
            </a:r>
            <a:r>
              <a:rPr sz="1900" spc="330" dirty="0">
                <a:latin typeface="Times New Roman"/>
                <a:cs typeface="Times New Roman"/>
              </a:rPr>
              <a:t> </a:t>
            </a:r>
            <a:r>
              <a:rPr sz="1900" dirty="0">
                <a:latin typeface="Times New Roman"/>
                <a:cs typeface="Times New Roman"/>
              </a:rPr>
              <a:t>kullanılan</a:t>
            </a:r>
            <a:r>
              <a:rPr sz="1900" spc="325" dirty="0">
                <a:latin typeface="Times New Roman"/>
                <a:cs typeface="Times New Roman"/>
              </a:rPr>
              <a:t> </a:t>
            </a:r>
            <a:r>
              <a:rPr sz="1900" dirty="0">
                <a:latin typeface="Times New Roman"/>
                <a:cs typeface="Times New Roman"/>
              </a:rPr>
              <a:t>bazı</a:t>
            </a:r>
            <a:r>
              <a:rPr sz="1900" spc="325" dirty="0">
                <a:latin typeface="Times New Roman"/>
                <a:cs typeface="Times New Roman"/>
              </a:rPr>
              <a:t> </a:t>
            </a:r>
            <a:r>
              <a:rPr sz="1900" dirty="0">
                <a:latin typeface="Times New Roman"/>
                <a:cs typeface="Times New Roman"/>
              </a:rPr>
              <a:t>aletleri</a:t>
            </a:r>
            <a:r>
              <a:rPr sz="1900" spc="335" dirty="0">
                <a:latin typeface="Times New Roman"/>
                <a:cs typeface="Times New Roman"/>
              </a:rPr>
              <a:t> </a:t>
            </a:r>
            <a:r>
              <a:rPr sz="1900" dirty="0">
                <a:latin typeface="Times New Roman"/>
                <a:cs typeface="Times New Roman"/>
              </a:rPr>
              <a:t>tasarlayıp</a:t>
            </a:r>
            <a:r>
              <a:rPr sz="1900" spc="320" dirty="0">
                <a:latin typeface="Times New Roman"/>
                <a:cs typeface="Times New Roman"/>
              </a:rPr>
              <a:t> </a:t>
            </a:r>
            <a:r>
              <a:rPr sz="1900" dirty="0">
                <a:latin typeface="Times New Roman"/>
                <a:cs typeface="Times New Roman"/>
              </a:rPr>
              <a:t>bu</a:t>
            </a:r>
            <a:r>
              <a:rPr sz="1900" spc="340" dirty="0">
                <a:latin typeface="Times New Roman"/>
                <a:cs typeface="Times New Roman"/>
              </a:rPr>
              <a:t> </a:t>
            </a:r>
            <a:r>
              <a:rPr sz="1900" dirty="0">
                <a:latin typeface="Times New Roman"/>
                <a:cs typeface="Times New Roman"/>
              </a:rPr>
              <a:t>aletlerin</a:t>
            </a:r>
            <a:r>
              <a:rPr sz="1900" spc="345" dirty="0">
                <a:latin typeface="Times New Roman"/>
                <a:cs typeface="Times New Roman"/>
              </a:rPr>
              <a:t> </a:t>
            </a:r>
            <a:r>
              <a:rPr sz="1900" spc="-10" dirty="0">
                <a:latin typeface="Times New Roman"/>
                <a:cs typeface="Times New Roman"/>
              </a:rPr>
              <a:t>nasıl </a:t>
            </a:r>
            <a:r>
              <a:rPr sz="1900" dirty="0">
                <a:latin typeface="Times New Roman"/>
                <a:cs typeface="Times New Roman"/>
              </a:rPr>
              <a:t>kullanılacağını</a:t>
            </a:r>
            <a:r>
              <a:rPr sz="1900" spc="365" dirty="0">
                <a:latin typeface="Times New Roman"/>
                <a:cs typeface="Times New Roman"/>
              </a:rPr>
              <a:t>  </a:t>
            </a:r>
            <a:r>
              <a:rPr sz="1900" dirty="0">
                <a:latin typeface="Times New Roman"/>
                <a:cs typeface="Times New Roman"/>
              </a:rPr>
              <a:t>açıklamıştır.</a:t>
            </a:r>
            <a:r>
              <a:rPr sz="1900" spc="375" dirty="0">
                <a:latin typeface="Times New Roman"/>
                <a:cs typeface="Times New Roman"/>
              </a:rPr>
              <a:t>  </a:t>
            </a:r>
            <a:r>
              <a:rPr sz="1900" dirty="0">
                <a:latin typeface="Times New Roman"/>
                <a:cs typeface="Times New Roman"/>
              </a:rPr>
              <a:t>Damıtma</a:t>
            </a:r>
            <a:r>
              <a:rPr sz="1900" spc="370" dirty="0">
                <a:latin typeface="Times New Roman"/>
                <a:cs typeface="Times New Roman"/>
              </a:rPr>
              <a:t>  </a:t>
            </a:r>
            <a:r>
              <a:rPr sz="1900" dirty="0">
                <a:latin typeface="Times New Roman"/>
                <a:cs typeface="Times New Roman"/>
              </a:rPr>
              <a:t>işleminde</a:t>
            </a:r>
            <a:r>
              <a:rPr sz="1900" spc="370" dirty="0">
                <a:latin typeface="Times New Roman"/>
                <a:cs typeface="Times New Roman"/>
              </a:rPr>
              <a:t>  </a:t>
            </a:r>
            <a:r>
              <a:rPr sz="1900" spc="-10" dirty="0">
                <a:latin typeface="Times New Roman"/>
                <a:cs typeface="Times New Roman"/>
              </a:rPr>
              <a:t>kullanılan </a:t>
            </a:r>
            <a:r>
              <a:rPr sz="1900" dirty="0">
                <a:latin typeface="Times New Roman"/>
                <a:cs typeface="Times New Roman"/>
              </a:rPr>
              <a:t>“İmbik</a:t>
            </a:r>
            <a:r>
              <a:rPr sz="1900" spc="145" dirty="0">
                <a:latin typeface="Times New Roman"/>
                <a:cs typeface="Times New Roman"/>
              </a:rPr>
              <a:t> </a:t>
            </a:r>
            <a:r>
              <a:rPr sz="1900" dirty="0">
                <a:latin typeface="Times New Roman"/>
                <a:cs typeface="Times New Roman"/>
              </a:rPr>
              <a:t>aletini”</a:t>
            </a:r>
            <a:r>
              <a:rPr sz="1900" spc="135" dirty="0">
                <a:latin typeface="Times New Roman"/>
                <a:cs typeface="Times New Roman"/>
              </a:rPr>
              <a:t> </a:t>
            </a:r>
            <a:r>
              <a:rPr sz="1900" dirty="0">
                <a:latin typeface="Times New Roman"/>
                <a:cs typeface="Times New Roman"/>
              </a:rPr>
              <a:t>kullanarak</a:t>
            </a:r>
            <a:r>
              <a:rPr sz="1900" spc="140" dirty="0">
                <a:latin typeface="Times New Roman"/>
                <a:cs typeface="Times New Roman"/>
              </a:rPr>
              <a:t> </a:t>
            </a:r>
            <a:r>
              <a:rPr sz="1900" dirty="0">
                <a:latin typeface="Times New Roman"/>
                <a:cs typeface="Times New Roman"/>
              </a:rPr>
              <a:t>bitkilerden</a:t>
            </a:r>
            <a:r>
              <a:rPr sz="1900" spc="145" dirty="0">
                <a:latin typeface="Times New Roman"/>
                <a:cs typeface="Times New Roman"/>
              </a:rPr>
              <a:t> </a:t>
            </a:r>
            <a:r>
              <a:rPr sz="1900" dirty="0">
                <a:latin typeface="Times New Roman"/>
                <a:cs typeface="Times New Roman"/>
              </a:rPr>
              <a:t>esans</a:t>
            </a:r>
            <a:r>
              <a:rPr sz="1900" spc="130" dirty="0">
                <a:latin typeface="Times New Roman"/>
                <a:cs typeface="Times New Roman"/>
              </a:rPr>
              <a:t> </a:t>
            </a:r>
            <a:r>
              <a:rPr sz="1900" dirty="0">
                <a:latin typeface="Times New Roman"/>
                <a:cs typeface="Times New Roman"/>
              </a:rPr>
              <a:t>ve</a:t>
            </a:r>
            <a:r>
              <a:rPr sz="1900" spc="140" dirty="0">
                <a:latin typeface="Times New Roman"/>
                <a:cs typeface="Times New Roman"/>
              </a:rPr>
              <a:t> </a:t>
            </a:r>
            <a:r>
              <a:rPr sz="1900" dirty="0">
                <a:latin typeface="Times New Roman"/>
                <a:cs typeface="Times New Roman"/>
              </a:rPr>
              <a:t>bazı</a:t>
            </a:r>
            <a:r>
              <a:rPr sz="1900" spc="135" dirty="0">
                <a:latin typeface="Times New Roman"/>
                <a:cs typeface="Times New Roman"/>
              </a:rPr>
              <a:t> </a:t>
            </a:r>
            <a:r>
              <a:rPr sz="1900" dirty="0">
                <a:latin typeface="Times New Roman"/>
                <a:cs typeface="Times New Roman"/>
              </a:rPr>
              <a:t>asitleri</a:t>
            </a:r>
            <a:r>
              <a:rPr sz="1900" spc="140" dirty="0">
                <a:latin typeface="Times New Roman"/>
                <a:cs typeface="Times New Roman"/>
              </a:rPr>
              <a:t> </a:t>
            </a:r>
            <a:r>
              <a:rPr sz="1900" spc="-20" dirty="0">
                <a:latin typeface="Times New Roman"/>
                <a:cs typeface="Times New Roman"/>
              </a:rPr>
              <a:t>elde </a:t>
            </a:r>
            <a:r>
              <a:rPr sz="1900" spc="-10" dirty="0">
                <a:latin typeface="Times New Roman"/>
                <a:cs typeface="Times New Roman"/>
              </a:rPr>
              <a:t>etmiştir.</a:t>
            </a:r>
            <a:endParaRPr sz="1900">
              <a:latin typeface="Times New Roman"/>
              <a:cs typeface="Times New Roman"/>
            </a:endParaRPr>
          </a:p>
          <a:p>
            <a:pPr marL="379095" indent="-226695" algn="just">
              <a:lnSpc>
                <a:spcPct val="100000"/>
              </a:lnSpc>
              <a:spcBef>
                <a:spcPts val="1370"/>
              </a:spcBef>
              <a:buFont typeface="Arial MT"/>
              <a:buChar char="•"/>
              <a:tabLst>
                <a:tab pos="379095" algn="l"/>
              </a:tabLst>
            </a:pPr>
            <a:r>
              <a:rPr sz="1900" dirty="0">
                <a:latin typeface="Times New Roman"/>
                <a:cs typeface="Times New Roman"/>
              </a:rPr>
              <a:t>Kıbrıs</a:t>
            </a:r>
            <a:r>
              <a:rPr sz="1900" spc="45" dirty="0">
                <a:latin typeface="Times New Roman"/>
                <a:cs typeface="Times New Roman"/>
              </a:rPr>
              <a:t> </a:t>
            </a:r>
            <a:r>
              <a:rPr sz="1900" dirty="0">
                <a:latin typeface="Times New Roman"/>
                <a:cs typeface="Times New Roman"/>
              </a:rPr>
              <a:t>taşı</a:t>
            </a:r>
            <a:r>
              <a:rPr sz="1900" spc="55" dirty="0">
                <a:latin typeface="Times New Roman"/>
                <a:cs typeface="Times New Roman"/>
              </a:rPr>
              <a:t> </a:t>
            </a:r>
            <a:r>
              <a:rPr sz="1900" dirty="0">
                <a:latin typeface="Times New Roman"/>
                <a:cs typeface="Times New Roman"/>
              </a:rPr>
              <a:t>olarak</a:t>
            </a:r>
            <a:r>
              <a:rPr sz="1900" spc="50" dirty="0">
                <a:latin typeface="Times New Roman"/>
                <a:cs typeface="Times New Roman"/>
              </a:rPr>
              <a:t> </a:t>
            </a:r>
            <a:r>
              <a:rPr sz="1900" dirty="0">
                <a:latin typeface="Times New Roman"/>
                <a:cs typeface="Times New Roman"/>
              </a:rPr>
              <a:t>bilinen</a:t>
            </a:r>
            <a:r>
              <a:rPr sz="1900" spc="35" dirty="0">
                <a:latin typeface="Times New Roman"/>
                <a:cs typeface="Times New Roman"/>
              </a:rPr>
              <a:t> </a:t>
            </a:r>
            <a:r>
              <a:rPr sz="1900" dirty="0">
                <a:latin typeface="Times New Roman"/>
                <a:cs typeface="Times New Roman"/>
              </a:rPr>
              <a:t>Demir</a:t>
            </a:r>
            <a:r>
              <a:rPr sz="1900" spc="70" dirty="0">
                <a:latin typeface="Times New Roman"/>
                <a:cs typeface="Times New Roman"/>
              </a:rPr>
              <a:t> </a:t>
            </a:r>
            <a:r>
              <a:rPr sz="1900" dirty="0">
                <a:latin typeface="Times New Roman"/>
                <a:cs typeface="Times New Roman"/>
              </a:rPr>
              <a:t>(II)</a:t>
            </a:r>
            <a:r>
              <a:rPr sz="1900" spc="55" dirty="0">
                <a:latin typeface="Times New Roman"/>
                <a:cs typeface="Times New Roman"/>
              </a:rPr>
              <a:t> </a:t>
            </a:r>
            <a:r>
              <a:rPr sz="1900" dirty="0">
                <a:latin typeface="Times New Roman"/>
                <a:cs typeface="Times New Roman"/>
              </a:rPr>
              <a:t>sülfatı</a:t>
            </a:r>
            <a:r>
              <a:rPr sz="1900" spc="45" dirty="0">
                <a:latin typeface="Times New Roman"/>
                <a:cs typeface="Times New Roman"/>
              </a:rPr>
              <a:t> </a:t>
            </a:r>
            <a:r>
              <a:rPr sz="1900" dirty="0">
                <a:latin typeface="Times New Roman"/>
                <a:cs typeface="Times New Roman"/>
              </a:rPr>
              <a:t>(FeSO</a:t>
            </a:r>
            <a:r>
              <a:rPr sz="1875" baseline="-20000" dirty="0">
                <a:latin typeface="Times New Roman"/>
                <a:cs typeface="Times New Roman"/>
              </a:rPr>
              <a:t>4</a:t>
            </a:r>
            <a:r>
              <a:rPr sz="1900" dirty="0">
                <a:latin typeface="Times New Roman"/>
                <a:cs typeface="Times New Roman"/>
              </a:rPr>
              <a:t>)</a:t>
            </a:r>
            <a:r>
              <a:rPr sz="1900" spc="55" dirty="0">
                <a:latin typeface="Times New Roman"/>
                <a:cs typeface="Times New Roman"/>
              </a:rPr>
              <a:t> </a:t>
            </a:r>
            <a:r>
              <a:rPr sz="1900" spc="-10" dirty="0">
                <a:latin typeface="Times New Roman"/>
                <a:cs typeface="Times New Roman"/>
              </a:rPr>
              <a:t>damıtarak</a:t>
            </a:r>
            <a:endParaRPr sz="1900">
              <a:latin typeface="Times New Roman"/>
              <a:cs typeface="Times New Roman"/>
            </a:endParaRPr>
          </a:p>
          <a:p>
            <a:pPr marL="381000">
              <a:lnSpc>
                <a:spcPct val="100000"/>
              </a:lnSpc>
              <a:spcBef>
                <a:spcPts val="1365"/>
              </a:spcBef>
            </a:pPr>
            <a:r>
              <a:rPr sz="1900" dirty="0">
                <a:latin typeface="Times New Roman"/>
                <a:cs typeface="Times New Roman"/>
              </a:rPr>
              <a:t>zaç</a:t>
            </a:r>
            <a:r>
              <a:rPr sz="1900" spc="-35" dirty="0">
                <a:latin typeface="Times New Roman"/>
                <a:cs typeface="Times New Roman"/>
              </a:rPr>
              <a:t> </a:t>
            </a:r>
            <a:r>
              <a:rPr sz="1900" dirty="0">
                <a:latin typeface="Times New Roman"/>
                <a:cs typeface="Times New Roman"/>
              </a:rPr>
              <a:t>yağı</a:t>
            </a:r>
            <a:r>
              <a:rPr sz="1900" spc="-35" dirty="0">
                <a:latin typeface="Times New Roman"/>
                <a:cs typeface="Times New Roman"/>
              </a:rPr>
              <a:t> </a:t>
            </a:r>
            <a:r>
              <a:rPr sz="1900" dirty="0">
                <a:latin typeface="Times New Roman"/>
                <a:cs typeface="Times New Roman"/>
              </a:rPr>
              <a:t>(sülfürik asit,</a:t>
            </a:r>
            <a:r>
              <a:rPr sz="1900" spc="-20" dirty="0">
                <a:latin typeface="Times New Roman"/>
                <a:cs typeface="Times New Roman"/>
              </a:rPr>
              <a:t> </a:t>
            </a:r>
            <a:r>
              <a:rPr sz="1900" spc="-10" dirty="0">
                <a:latin typeface="Times New Roman"/>
                <a:cs typeface="Times New Roman"/>
              </a:rPr>
              <a:t>H</a:t>
            </a:r>
            <a:r>
              <a:rPr sz="1875" spc="-15" baseline="-20000" dirty="0">
                <a:latin typeface="Times New Roman"/>
                <a:cs typeface="Times New Roman"/>
              </a:rPr>
              <a:t>2</a:t>
            </a:r>
            <a:r>
              <a:rPr sz="1900" spc="-10" dirty="0">
                <a:latin typeface="Times New Roman"/>
                <a:cs typeface="Times New Roman"/>
              </a:rPr>
              <a:t>SO</a:t>
            </a:r>
            <a:r>
              <a:rPr sz="1875" spc="-15" baseline="-20000" dirty="0">
                <a:latin typeface="Times New Roman"/>
                <a:cs typeface="Times New Roman"/>
              </a:rPr>
              <a:t>4</a:t>
            </a:r>
            <a:r>
              <a:rPr sz="1900" spc="-10" dirty="0">
                <a:latin typeface="Times New Roman"/>
                <a:cs typeface="Times New Roman"/>
              </a:rPr>
              <a:t>);</a:t>
            </a:r>
            <a:endParaRPr sz="1900">
              <a:latin typeface="Times New Roman"/>
              <a:cs typeface="Times New Roman"/>
            </a:endParaRPr>
          </a:p>
          <a:p>
            <a:pPr marL="381000" marR="55880" indent="-228600">
              <a:lnSpc>
                <a:spcPct val="160000"/>
              </a:lnSpc>
              <a:buFont typeface="Arial MT"/>
              <a:buChar char="•"/>
              <a:tabLst>
                <a:tab pos="381000" algn="l"/>
              </a:tabLst>
            </a:pPr>
            <a:r>
              <a:rPr sz="1900" dirty="0">
                <a:latin typeface="Times New Roman"/>
                <a:cs typeface="Times New Roman"/>
              </a:rPr>
              <a:t>FeSO</a:t>
            </a:r>
            <a:r>
              <a:rPr sz="1875" baseline="-20000" dirty="0">
                <a:latin typeface="Times New Roman"/>
                <a:cs typeface="Times New Roman"/>
              </a:rPr>
              <a:t>4</a:t>
            </a:r>
            <a:r>
              <a:rPr sz="1875" spc="480" baseline="-20000" dirty="0">
                <a:latin typeface="Times New Roman"/>
                <a:cs typeface="Times New Roman"/>
              </a:rPr>
              <a:t> </a:t>
            </a:r>
            <a:r>
              <a:rPr sz="1900" dirty="0">
                <a:latin typeface="Times New Roman"/>
                <a:cs typeface="Times New Roman"/>
              </a:rPr>
              <a:t>ile</a:t>
            </a:r>
            <a:r>
              <a:rPr sz="1900" spc="165" dirty="0">
                <a:latin typeface="Times New Roman"/>
                <a:cs typeface="Times New Roman"/>
              </a:rPr>
              <a:t> </a:t>
            </a:r>
            <a:r>
              <a:rPr sz="1900" dirty="0">
                <a:latin typeface="Times New Roman"/>
                <a:cs typeface="Times New Roman"/>
              </a:rPr>
              <a:t>potasyum</a:t>
            </a:r>
            <a:r>
              <a:rPr sz="1900" spc="150" dirty="0">
                <a:latin typeface="Times New Roman"/>
                <a:cs typeface="Times New Roman"/>
              </a:rPr>
              <a:t> </a:t>
            </a:r>
            <a:r>
              <a:rPr sz="1900" dirty="0">
                <a:latin typeface="Times New Roman"/>
                <a:cs typeface="Times New Roman"/>
              </a:rPr>
              <a:t>nitratı</a:t>
            </a:r>
            <a:r>
              <a:rPr sz="1900" spc="170" dirty="0">
                <a:latin typeface="Times New Roman"/>
                <a:cs typeface="Times New Roman"/>
              </a:rPr>
              <a:t> </a:t>
            </a:r>
            <a:r>
              <a:rPr sz="1900" dirty="0">
                <a:latin typeface="Times New Roman"/>
                <a:cs typeface="Times New Roman"/>
              </a:rPr>
              <a:t>(KNO</a:t>
            </a:r>
            <a:r>
              <a:rPr sz="1875" baseline="-20000" dirty="0">
                <a:latin typeface="Times New Roman"/>
                <a:cs typeface="Times New Roman"/>
              </a:rPr>
              <a:t>3</a:t>
            </a:r>
            <a:r>
              <a:rPr sz="1900" dirty="0">
                <a:latin typeface="Times New Roman"/>
                <a:cs typeface="Times New Roman"/>
              </a:rPr>
              <a:t>)</a:t>
            </a:r>
            <a:r>
              <a:rPr sz="1900" spc="165" dirty="0">
                <a:latin typeface="Times New Roman"/>
                <a:cs typeface="Times New Roman"/>
              </a:rPr>
              <a:t> </a:t>
            </a:r>
            <a:r>
              <a:rPr sz="1900" dirty="0">
                <a:latin typeface="Times New Roman"/>
                <a:cs typeface="Times New Roman"/>
              </a:rPr>
              <a:t>birlikte</a:t>
            </a:r>
            <a:r>
              <a:rPr sz="1900" spc="170" dirty="0">
                <a:latin typeface="Times New Roman"/>
                <a:cs typeface="Times New Roman"/>
              </a:rPr>
              <a:t> </a:t>
            </a:r>
            <a:r>
              <a:rPr sz="1900" dirty="0">
                <a:latin typeface="Times New Roman"/>
                <a:cs typeface="Times New Roman"/>
              </a:rPr>
              <a:t>damıtarak</a:t>
            </a:r>
            <a:r>
              <a:rPr sz="1900" spc="170" dirty="0">
                <a:latin typeface="Times New Roman"/>
                <a:cs typeface="Times New Roman"/>
              </a:rPr>
              <a:t> </a:t>
            </a:r>
            <a:r>
              <a:rPr sz="1900" spc="-10" dirty="0">
                <a:latin typeface="Times New Roman"/>
                <a:cs typeface="Times New Roman"/>
              </a:rPr>
              <a:t>kezzap </a:t>
            </a:r>
            <a:r>
              <a:rPr sz="1900" dirty="0">
                <a:latin typeface="Times New Roman"/>
                <a:cs typeface="Times New Roman"/>
              </a:rPr>
              <a:t>(nitrik</a:t>
            </a:r>
            <a:r>
              <a:rPr sz="1900" spc="-30" dirty="0">
                <a:latin typeface="Times New Roman"/>
                <a:cs typeface="Times New Roman"/>
              </a:rPr>
              <a:t> </a:t>
            </a:r>
            <a:r>
              <a:rPr sz="1900" dirty="0">
                <a:latin typeface="Times New Roman"/>
                <a:cs typeface="Times New Roman"/>
              </a:rPr>
              <a:t>asit,</a:t>
            </a:r>
            <a:r>
              <a:rPr sz="1900" spc="-30" dirty="0">
                <a:latin typeface="Times New Roman"/>
                <a:cs typeface="Times New Roman"/>
              </a:rPr>
              <a:t> </a:t>
            </a:r>
            <a:r>
              <a:rPr sz="1900" spc="-10" dirty="0">
                <a:latin typeface="Times New Roman"/>
                <a:cs typeface="Times New Roman"/>
              </a:rPr>
              <a:t>HNO</a:t>
            </a:r>
            <a:r>
              <a:rPr sz="1875" spc="-15" baseline="-20000" dirty="0">
                <a:latin typeface="Times New Roman"/>
                <a:cs typeface="Times New Roman"/>
              </a:rPr>
              <a:t>3</a:t>
            </a:r>
            <a:r>
              <a:rPr sz="1900" spc="-10" dirty="0">
                <a:latin typeface="Times New Roman"/>
                <a:cs typeface="Times New Roman"/>
              </a:rPr>
              <a:t>);</a:t>
            </a:r>
            <a:endParaRPr sz="1900">
              <a:latin typeface="Times New Roman"/>
              <a:cs typeface="Times New Roman"/>
            </a:endParaRPr>
          </a:p>
          <a:p>
            <a:pPr marL="381000" marR="53340" indent="-228600">
              <a:lnSpc>
                <a:spcPct val="160000"/>
              </a:lnSpc>
              <a:spcBef>
                <a:spcPts val="5"/>
              </a:spcBef>
              <a:buFont typeface="Arial MT"/>
              <a:buChar char="•"/>
              <a:tabLst>
                <a:tab pos="381000" algn="l"/>
                <a:tab pos="1231265" algn="l"/>
                <a:tab pos="1690370" algn="l"/>
                <a:tab pos="2549525" algn="l"/>
                <a:tab pos="3424554" algn="l"/>
                <a:tab pos="4312920" algn="l"/>
                <a:tab pos="5494020" algn="l"/>
                <a:tab pos="6007735" algn="l"/>
              </a:tabLst>
            </a:pPr>
            <a:r>
              <a:rPr sz="1900" spc="-10" dirty="0">
                <a:latin typeface="Times New Roman"/>
                <a:cs typeface="Times New Roman"/>
              </a:rPr>
              <a:t>FeSO</a:t>
            </a:r>
            <a:r>
              <a:rPr sz="1875" spc="-15" baseline="-20000" dirty="0">
                <a:latin typeface="Times New Roman"/>
                <a:cs typeface="Times New Roman"/>
              </a:rPr>
              <a:t>4</a:t>
            </a:r>
            <a:r>
              <a:rPr sz="1875" baseline="-20000" dirty="0">
                <a:latin typeface="Times New Roman"/>
                <a:cs typeface="Times New Roman"/>
              </a:rPr>
              <a:t>	</a:t>
            </a:r>
            <a:r>
              <a:rPr sz="1900" spc="-25" dirty="0">
                <a:latin typeface="Times New Roman"/>
                <a:cs typeface="Times New Roman"/>
              </a:rPr>
              <a:t>ile</a:t>
            </a:r>
            <a:r>
              <a:rPr sz="1900" dirty="0">
                <a:latin typeface="Times New Roman"/>
                <a:cs typeface="Times New Roman"/>
              </a:rPr>
              <a:t>	</a:t>
            </a:r>
            <a:r>
              <a:rPr sz="1900" spc="-20" dirty="0">
                <a:latin typeface="Times New Roman"/>
                <a:cs typeface="Times New Roman"/>
              </a:rPr>
              <a:t>yemek</a:t>
            </a:r>
            <a:r>
              <a:rPr sz="1900" dirty="0">
                <a:latin typeface="Times New Roman"/>
                <a:cs typeface="Times New Roman"/>
              </a:rPr>
              <a:t>	</a:t>
            </a:r>
            <a:r>
              <a:rPr sz="1900" spc="-10" dirty="0">
                <a:latin typeface="Times New Roman"/>
                <a:cs typeface="Times New Roman"/>
              </a:rPr>
              <a:t>tuzunu</a:t>
            </a:r>
            <a:r>
              <a:rPr sz="1900" dirty="0">
                <a:latin typeface="Times New Roman"/>
                <a:cs typeface="Times New Roman"/>
              </a:rPr>
              <a:t>	</a:t>
            </a:r>
            <a:r>
              <a:rPr sz="1900" spc="-10" dirty="0">
                <a:latin typeface="Times New Roman"/>
                <a:cs typeface="Times New Roman"/>
              </a:rPr>
              <a:t>(NaCl)</a:t>
            </a:r>
            <a:r>
              <a:rPr sz="1900" dirty="0">
                <a:latin typeface="Times New Roman"/>
                <a:cs typeface="Times New Roman"/>
              </a:rPr>
              <a:t>	</a:t>
            </a:r>
            <a:r>
              <a:rPr sz="1900" spc="-10" dirty="0">
                <a:latin typeface="Times New Roman"/>
                <a:cs typeface="Times New Roman"/>
              </a:rPr>
              <a:t>damıtarak</a:t>
            </a:r>
            <a:r>
              <a:rPr sz="1900" dirty="0">
                <a:latin typeface="Times New Roman"/>
                <a:cs typeface="Times New Roman"/>
              </a:rPr>
              <a:t>	</a:t>
            </a:r>
            <a:r>
              <a:rPr sz="1900" spc="-25" dirty="0">
                <a:latin typeface="Times New Roman"/>
                <a:cs typeface="Times New Roman"/>
              </a:rPr>
              <a:t>tuz</a:t>
            </a:r>
            <a:r>
              <a:rPr sz="1900" dirty="0">
                <a:latin typeface="Times New Roman"/>
                <a:cs typeface="Times New Roman"/>
              </a:rPr>
              <a:t>	</a:t>
            </a:r>
            <a:r>
              <a:rPr sz="1900" spc="-20" dirty="0">
                <a:latin typeface="Times New Roman"/>
                <a:cs typeface="Times New Roman"/>
              </a:rPr>
              <a:t>ruhu </a:t>
            </a:r>
            <a:r>
              <a:rPr sz="1900" dirty="0">
                <a:latin typeface="Times New Roman"/>
                <a:cs typeface="Times New Roman"/>
              </a:rPr>
              <a:t>(hidroklorik</a:t>
            </a:r>
            <a:r>
              <a:rPr sz="1900" spc="-30" dirty="0">
                <a:latin typeface="Times New Roman"/>
                <a:cs typeface="Times New Roman"/>
              </a:rPr>
              <a:t> </a:t>
            </a:r>
            <a:r>
              <a:rPr sz="1900" dirty="0">
                <a:latin typeface="Times New Roman"/>
                <a:cs typeface="Times New Roman"/>
              </a:rPr>
              <a:t>asit,</a:t>
            </a:r>
            <a:r>
              <a:rPr sz="1900" spc="-35" dirty="0">
                <a:latin typeface="Times New Roman"/>
                <a:cs typeface="Times New Roman"/>
              </a:rPr>
              <a:t> </a:t>
            </a:r>
            <a:r>
              <a:rPr sz="1900" dirty="0">
                <a:latin typeface="Times New Roman"/>
                <a:cs typeface="Times New Roman"/>
              </a:rPr>
              <a:t>HCl)</a:t>
            </a:r>
            <a:r>
              <a:rPr sz="1900" spc="-30" dirty="0">
                <a:latin typeface="Times New Roman"/>
                <a:cs typeface="Times New Roman"/>
              </a:rPr>
              <a:t> </a:t>
            </a:r>
            <a:r>
              <a:rPr sz="1900" dirty="0">
                <a:latin typeface="Times New Roman"/>
                <a:cs typeface="Times New Roman"/>
              </a:rPr>
              <a:t>elde</a:t>
            </a:r>
            <a:r>
              <a:rPr sz="1900" spc="-40" dirty="0">
                <a:latin typeface="Times New Roman"/>
                <a:cs typeface="Times New Roman"/>
              </a:rPr>
              <a:t> </a:t>
            </a:r>
            <a:r>
              <a:rPr sz="1900" spc="-10" dirty="0">
                <a:latin typeface="Times New Roman"/>
                <a:cs typeface="Times New Roman"/>
              </a:rPr>
              <a:t>etti.</a:t>
            </a:r>
            <a:endParaRPr sz="1900">
              <a:latin typeface="Times New Roman"/>
              <a:cs typeface="Times New Roman"/>
            </a:endParaRPr>
          </a:p>
        </p:txBody>
      </p:sp>
      <p:pic>
        <p:nvPicPr>
          <p:cNvPr id="4" name="object 4"/>
          <p:cNvPicPr/>
          <p:nvPr/>
        </p:nvPicPr>
        <p:blipFill>
          <a:blip r:embed="rId2" cstate="print"/>
          <a:stretch>
            <a:fillRect/>
          </a:stretch>
        </p:blipFill>
        <p:spPr>
          <a:xfrm>
            <a:off x="260604" y="1908048"/>
            <a:ext cx="4975860" cy="3261359"/>
          </a:xfrm>
          <a:prstGeom prst="rect">
            <a:avLst/>
          </a:prstGeom>
        </p:spPr>
      </p:pic>
      <p:sp>
        <p:nvSpPr>
          <p:cNvPr id="5" name="object 5"/>
          <p:cNvSpPr txBox="1"/>
          <p:nvPr/>
        </p:nvSpPr>
        <p:spPr>
          <a:xfrm>
            <a:off x="1919477" y="5633110"/>
            <a:ext cx="585470" cy="300355"/>
          </a:xfrm>
          <a:prstGeom prst="rect">
            <a:avLst/>
          </a:prstGeom>
        </p:spPr>
        <p:txBody>
          <a:bodyPr vert="horz" wrap="square" lIns="0" tIns="12700" rIns="0" bIns="0" rtlCol="0">
            <a:spAutoFit/>
          </a:bodyPr>
          <a:lstStyle/>
          <a:p>
            <a:pPr marL="12700">
              <a:lnSpc>
                <a:spcPct val="100000"/>
              </a:lnSpc>
              <a:spcBef>
                <a:spcPts val="100"/>
              </a:spcBef>
            </a:pPr>
            <a:r>
              <a:rPr sz="1800" b="1" i="1" spc="-10" dirty="0">
                <a:latin typeface="Times New Roman"/>
                <a:cs typeface="Times New Roman"/>
              </a:rPr>
              <a:t>İmbik</a:t>
            </a:r>
            <a:endParaRPr sz="180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968" y="615441"/>
            <a:ext cx="7614920" cy="5208905"/>
          </a:xfrm>
          <a:prstGeom prst="rect">
            <a:avLst/>
          </a:prstGeom>
        </p:spPr>
        <p:txBody>
          <a:bodyPr vert="horz" wrap="square" lIns="0" tIns="13335" rIns="0" bIns="0" rtlCol="0">
            <a:spAutoFit/>
          </a:bodyPr>
          <a:lstStyle/>
          <a:p>
            <a:pPr marL="302895" indent="-226695" algn="just">
              <a:lnSpc>
                <a:spcPct val="100000"/>
              </a:lnSpc>
              <a:spcBef>
                <a:spcPts val="105"/>
              </a:spcBef>
              <a:buFont typeface="Arial MT"/>
              <a:buChar char="•"/>
              <a:tabLst>
                <a:tab pos="302895" algn="l"/>
              </a:tabLst>
            </a:pPr>
            <a:r>
              <a:rPr sz="2000" dirty="0">
                <a:latin typeface="Times New Roman"/>
                <a:cs typeface="Times New Roman"/>
              </a:rPr>
              <a:t>Bulmuş</a:t>
            </a:r>
            <a:r>
              <a:rPr sz="2000" spc="25" dirty="0">
                <a:latin typeface="Times New Roman"/>
                <a:cs typeface="Times New Roman"/>
              </a:rPr>
              <a:t>  </a:t>
            </a:r>
            <a:r>
              <a:rPr sz="2000" dirty="0">
                <a:latin typeface="Times New Roman"/>
                <a:cs typeface="Times New Roman"/>
              </a:rPr>
              <a:t>olduğu</a:t>
            </a:r>
            <a:r>
              <a:rPr sz="2000" spc="30" dirty="0">
                <a:latin typeface="Times New Roman"/>
                <a:cs typeface="Times New Roman"/>
              </a:rPr>
              <a:t>  </a:t>
            </a:r>
            <a:r>
              <a:rPr sz="2000" dirty="0">
                <a:latin typeface="Times New Roman"/>
                <a:cs typeface="Times New Roman"/>
              </a:rPr>
              <a:t>asitleri</a:t>
            </a:r>
            <a:r>
              <a:rPr sz="2000" spc="20" dirty="0">
                <a:latin typeface="Times New Roman"/>
                <a:cs typeface="Times New Roman"/>
              </a:rPr>
              <a:t>  </a:t>
            </a:r>
            <a:r>
              <a:rPr sz="2000" dirty="0">
                <a:latin typeface="Times New Roman"/>
                <a:cs typeface="Times New Roman"/>
              </a:rPr>
              <a:t>(HCl</a:t>
            </a:r>
            <a:r>
              <a:rPr sz="2000" spc="25" dirty="0">
                <a:latin typeface="Times New Roman"/>
                <a:cs typeface="Times New Roman"/>
              </a:rPr>
              <a:t>  </a:t>
            </a:r>
            <a:r>
              <a:rPr sz="2000" dirty="0">
                <a:latin typeface="Times New Roman"/>
                <a:cs typeface="Times New Roman"/>
              </a:rPr>
              <a:t>ile</a:t>
            </a:r>
            <a:r>
              <a:rPr sz="2000" spc="25" dirty="0">
                <a:latin typeface="Times New Roman"/>
                <a:cs typeface="Times New Roman"/>
              </a:rPr>
              <a:t>  </a:t>
            </a:r>
            <a:r>
              <a:rPr sz="2000" dirty="0">
                <a:latin typeface="Times New Roman"/>
                <a:cs typeface="Times New Roman"/>
              </a:rPr>
              <a:t>HNO</a:t>
            </a:r>
            <a:r>
              <a:rPr sz="1950" baseline="-21367" dirty="0">
                <a:latin typeface="Times New Roman"/>
                <a:cs typeface="Times New Roman"/>
              </a:rPr>
              <a:t>3</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karıştırarak</a:t>
            </a:r>
            <a:r>
              <a:rPr sz="2000" spc="20" dirty="0">
                <a:latin typeface="Times New Roman"/>
                <a:cs typeface="Times New Roman"/>
              </a:rPr>
              <a:t>  </a:t>
            </a:r>
            <a:r>
              <a:rPr sz="2000" dirty="0">
                <a:latin typeface="Times New Roman"/>
                <a:cs typeface="Times New Roman"/>
              </a:rPr>
              <a:t>kral</a:t>
            </a:r>
            <a:r>
              <a:rPr sz="2000" spc="25" dirty="0">
                <a:latin typeface="Times New Roman"/>
                <a:cs typeface="Times New Roman"/>
              </a:rPr>
              <a:t>  </a:t>
            </a:r>
            <a:r>
              <a:rPr sz="2000" dirty="0">
                <a:latin typeface="Times New Roman"/>
                <a:cs typeface="Times New Roman"/>
              </a:rPr>
              <a:t>suyu</a:t>
            </a:r>
            <a:r>
              <a:rPr sz="2000" spc="30" dirty="0">
                <a:latin typeface="Times New Roman"/>
                <a:cs typeface="Times New Roman"/>
              </a:rPr>
              <a:t>  </a:t>
            </a:r>
            <a:r>
              <a:rPr sz="2000" spc="-25" dirty="0">
                <a:latin typeface="Times New Roman"/>
                <a:cs typeface="Times New Roman"/>
              </a:rPr>
              <a:t>adı</a:t>
            </a:r>
            <a:endParaRPr sz="2000">
              <a:latin typeface="Times New Roman"/>
              <a:cs typeface="Times New Roman"/>
            </a:endParaRPr>
          </a:p>
          <a:p>
            <a:pPr marL="304800" algn="just">
              <a:lnSpc>
                <a:spcPct val="100000"/>
              </a:lnSpc>
              <a:spcBef>
                <a:spcPts val="1435"/>
              </a:spcBef>
            </a:pPr>
            <a:r>
              <a:rPr sz="2000" dirty="0">
                <a:latin typeface="Times New Roman"/>
                <a:cs typeface="Times New Roman"/>
              </a:rPr>
              <a:t>verilen</a:t>
            </a:r>
            <a:r>
              <a:rPr sz="2000" spc="420" dirty="0">
                <a:latin typeface="Times New Roman"/>
                <a:cs typeface="Times New Roman"/>
              </a:rPr>
              <a:t> </a:t>
            </a:r>
            <a:r>
              <a:rPr sz="2000" dirty="0">
                <a:latin typeface="Times New Roman"/>
                <a:cs typeface="Times New Roman"/>
              </a:rPr>
              <a:t>karışımı</a:t>
            </a:r>
            <a:r>
              <a:rPr sz="2000" spc="420" dirty="0">
                <a:latin typeface="Times New Roman"/>
                <a:cs typeface="Times New Roman"/>
              </a:rPr>
              <a:t> </a:t>
            </a:r>
            <a:r>
              <a:rPr sz="2000" dirty="0">
                <a:latin typeface="Times New Roman"/>
                <a:cs typeface="Times New Roman"/>
              </a:rPr>
              <a:t>elde</a:t>
            </a:r>
            <a:r>
              <a:rPr sz="2000" spc="430" dirty="0">
                <a:latin typeface="Times New Roman"/>
                <a:cs typeface="Times New Roman"/>
              </a:rPr>
              <a:t> </a:t>
            </a:r>
            <a:r>
              <a:rPr sz="2000" dirty="0">
                <a:latin typeface="Times New Roman"/>
                <a:cs typeface="Times New Roman"/>
              </a:rPr>
              <a:t>etti.</a:t>
            </a:r>
            <a:r>
              <a:rPr sz="2000" spc="415" dirty="0">
                <a:latin typeface="Times New Roman"/>
                <a:cs typeface="Times New Roman"/>
              </a:rPr>
              <a:t> </a:t>
            </a:r>
            <a:r>
              <a:rPr sz="2000" dirty="0">
                <a:latin typeface="Times New Roman"/>
                <a:cs typeface="Times New Roman"/>
              </a:rPr>
              <a:t>Câbir</a:t>
            </a:r>
            <a:r>
              <a:rPr sz="2000" spc="420" dirty="0">
                <a:latin typeface="Times New Roman"/>
                <a:cs typeface="Times New Roman"/>
              </a:rPr>
              <a:t> </a:t>
            </a:r>
            <a:r>
              <a:rPr sz="2000" dirty="0">
                <a:latin typeface="Times New Roman"/>
                <a:cs typeface="Times New Roman"/>
              </a:rPr>
              <a:t>bin</a:t>
            </a:r>
            <a:r>
              <a:rPr sz="2000" spc="425" dirty="0">
                <a:latin typeface="Times New Roman"/>
                <a:cs typeface="Times New Roman"/>
              </a:rPr>
              <a:t> </a:t>
            </a:r>
            <a:r>
              <a:rPr sz="2000" dirty="0">
                <a:latin typeface="Times New Roman"/>
                <a:cs typeface="Times New Roman"/>
              </a:rPr>
              <a:t>Hayyân</a:t>
            </a:r>
            <a:r>
              <a:rPr sz="2000" spc="430" dirty="0">
                <a:latin typeface="Times New Roman"/>
                <a:cs typeface="Times New Roman"/>
              </a:rPr>
              <a:t> </a:t>
            </a:r>
            <a:r>
              <a:rPr sz="2000" dirty="0">
                <a:latin typeface="Times New Roman"/>
                <a:cs typeface="Times New Roman"/>
              </a:rPr>
              <a:t>altın</a:t>
            </a:r>
            <a:r>
              <a:rPr sz="2000" spc="420" dirty="0">
                <a:latin typeface="Times New Roman"/>
                <a:cs typeface="Times New Roman"/>
              </a:rPr>
              <a:t> </a:t>
            </a:r>
            <a:r>
              <a:rPr sz="2000" dirty="0">
                <a:latin typeface="Times New Roman"/>
                <a:cs typeface="Times New Roman"/>
              </a:rPr>
              <a:t>ve</a:t>
            </a:r>
            <a:r>
              <a:rPr sz="2000" spc="409" dirty="0">
                <a:latin typeface="Times New Roman"/>
                <a:cs typeface="Times New Roman"/>
              </a:rPr>
              <a:t> </a:t>
            </a:r>
            <a:r>
              <a:rPr sz="2000" dirty="0">
                <a:latin typeface="Times New Roman"/>
                <a:cs typeface="Times New Roman"/>
              </a:rPr>
              <a:t>gümüşün</a:t>
            </a:r>
            <a:r>
              <a:rPr sz="2000" spc="420" dirty="0">
                <a:latin typeface="Times New Roman"/>
                <a:cs typeface="Times New Roman"/>
              </a:rPr>
              <a:t> </a:t>
            </a:r>
            <a:r>
              <a:rPr sz="2000" spc="-20" dirty="0">
                <a:latin typeface="Times New Roman"/>
                <a:cs typeface="Times New Roman"/>
              </a:rPr>
              <a:t>kral</a:t>
            </a:r>
            <a:endParaRPr sz="2000">
              <a:latin typeface="Times New Roman"/>
              <a:cs typeface="Times New Roman"/>
            </a:endParaRPr>
          </a:p>
          <a:p>
            <a:pPr marL="304800" marR="71755" algn="just">
              <a:lnSpc>
                <a:spcPct val="160000"/>
              </a:lnSpc>
              <a:spcBef>
                <a:spcPts val="5"/>
              </a:spcBef>
            </a:pPr>
            <a:r>
              <a:rPr sz="2000" dirty="0">
                <a:latin typeface="Times New Roman"/>
                <a:cs typeface="Times New Roman"/>
              </a:rPr>
              <a:t>suyunda</a:t>
            </a:r>
            <a:r>
              <a:rPr sz="2000" spc="145" dirty="0">
                <a:latin typeface="Times New Roman"/>
                <a:cs typeface="Times New Roman"/>
              </a:rPr>
              <a:t> </a:t>
            </a:r>
            <a:r>
              <a:rPr sz="2000" dirty="0">
                <a:latin typeface="Times New Roman"/>
                <a:cs typeface="Times New Roman"/>
              </a:rPr>
              <a:t>çözündüğünü</a:t>
            </a:r>
            <a:r>
              <a:rPr sz="2000" spc="140" dirty="0">
                <a:latin typeface="Times New Roman"/>
                <a:cs typeface="Times New Roman"/>
              </a:rPr>
              <a:t> </a:t>
            </a:r>
            <a:r>
              <a:rPr sz="2000" dirty="0">
                <a:latin typeface="Times New Roman"/>
                <a:cs typeface="Times New Roman"/>
              </a:rPr>
              <a:t>keşfetmiştir.</a:t>
            </a:r>
            <a:r>
              <a:rPr sz="2000" spc="150" dirty="0">
                <a:latin typeface="Times New Roman"/>
                <a:cs typeface="Times New Roman"/>
              </a:rPr>
              <a:t> </a:t>
            </a:r>
            <a:r>
              <a:rPr sz="2000" dirty="0">
                <a:latin typeface="Times New Roman"/>
                <a:cs typeface="Times New Roman"/>
              </a:rPr>
              <a:t>Böylelikle</a:t>
            </a:r>
            <a:r>
              <a:rPr sz="2000" spc="140" dirty="0">
                <a:latin typeface="Times New Roman"/>
                <a:cs typeface="Times New Roman"/>
              </a:rPr>
              <a:t> </a:t>
            </a:r>
            <a:r>
              <a:rPr sz="2000" dirty="0">
                <a:latin typeface="Times New Roman"/>
                <a:cs typeface="Times New Roman"/>
              </a:rPr>
              <a:t>altın</a:t>
            </a:r>
            <a:r>
              <a:rPr sz="2000" spc="135" dirty="0">
                <a:latin typeface="Times New Roman"/>
                <a:cs typeface="Times New Roman"/>
              </a:rPr>
              <a:t> </a:t>
            </a:r>
            <a:r>
              <a:rPr sz="2000" dirty="0">
                <a:latin typeface="Times New Roman"/>
                <a:cs typeface="Times New Roman"/>
              </a:rPr>
              <a:t>ve</a:t>
            </a:r>
            <a:r>
              <a:rPr sz="2000" spc="145" dirty="0">
                <a:latin typeface="Times New Roman"/>
                <a:cs typeface="Times New Roman"/>
              </a:rPr>
              <a:t> </a:t>
            </a:r>
            <a:r>
              <a:rPr sz="2000" dirty="0">
                <a:latin typeface="Times New Roman"/>
                <a:cs typeface="Times New Roman"/>
              </a:rPr>
              <a:t>cıvanın</a:t>
            </a:r>
            <a:r>
              <a:rPr sz="2000" spc="135" dirty="0">
                <a:latin typeface="Times New Roman"/>
                <a:cs typeface="Times New Roman"/>
              </a:rPr>
              <a:t> </a:t>
            </a:r>
            <a:r>
              <a:rPr sz="2000" dirty="0">
                <a:latin typeface="Times New Roman"/>
                <a:cs typeface="Times New Roman"/>
              </a:rPr>
              <a:t>saf</a:t>
            </a:r>
            <a:r>
              <a:rPr sz="2000" spc="140" dirty="0">
                <a:latin typeface="Times New Roman"/>
                <a:cs typeface="Times New Roman"/>
              </a:rPr>
              <a:t> </a:t>
            </a:r>
            <a:r>
              <a:rPr sz="2000" spc="-25" dirty="0">
                <a:latin typeface="Times New Roman"/>
                <a:cs typeface="Times New Roman"/>
              </a:rPr>
              <a:t>bir </a:t>
            </a:r>
            <a:r>
              <a:rPr sz="2000" dirty="0">
                <a:latin typeface="Times New Roman"/>
                <a:cs typeface="Times New Roman"/>
              </a:rPr>
              <a:t>şekilde</a:t>
            </a:r>
            <a:r>
              <a:rPr sz="2000" spc="130" dirty="0">
                <a:latin typeface="Times New Roman"/>
                <a:cs typeface="Times New Roman"/>
              </a:rPr>
              <a:t> </a:t>
            </a:r>
            <a:r>
              <a:rPr sz="2000" dirty="0">
                <a:latin typeface="Times New Roman"/>
                <a:cs typeface="Times New Roman"/>
              </a:rPr>
              <a:t>elde</a:t>
            </a:r>
            <a:r>
              <a:rPr sz="2000" spc="135" dirty="0">
                <a:latin typeface="Times New Roman"/>
                <a:cs typeface="Times New Roman"/>
              </a:rPr>
              <a:t> </a:t>
            </a:r>
            <a:r>
              <a:rPr sz="2000" dirty="0">
                <a:latin typeface="Times New Roman"/>
                <a:cs typeface="Times New Roman"/>
              </a:rPr>
              <a:t>edilmesini</a:t>
            </a:r>
            <a:r>
              <a:rPr sz="2000" spc="135" dirty="0">
                <a:latin typeface="Times New Roman"/>
                <a:cs typeface="Times New Roman"/>
              </a:rPr>
              <a:t> </a:t>
            </a:r>
            <a:r>
              <a:rPr sz="2000" dirty="0">
                <a:latin typeface="Times New Roman"/>
                <a:cs typeface="Times New Roman"/>
              </a:rPr>
              <a:t>sağlamıştır.</a:t>
            </a:r>
            <a:r>
              <a:rPr sz="2000" spc="135" dirty="0">
                <a:latin typeface="Times New Roman"/>
                <a:cs typeface="Times New Roman"/>
              </a:rPr>
              <a:t> </a:t>
            </a:r>
            <a:r>
              <a:rPr sz="2000" dirty="0">
                <a:latin typeface="Times New Roman"/>
                <a:cs typeface="Times New Roman"/>
              </a:rPr>
              <a:t>Bu</a:t>
            </a:r>
            <a:r>
              <a:rPr sz="2000" spc="125" dirty="0">
                <a:latin typeface="Times New Roman"/>
                <a:cs typeface="Times New Roman"/>
              </a:rPr>
              <a:t> </a:t>
            </a:r>
            <a:r>
              <a:rPr sz="2000" dirty="0">
                <a:latin typeface="Times New Roman"/>
                <a:cs typeface="Times New Roman"/>
              </a:rPr>
              <a:t>sebeple</a:t>
            </a:r>
            <a:r>
              <a:rPr sz="2000" spc="130" dirty="0">
                <a:latin typeface="Times New Roman"/>
                <a:cs typeface="Times New Roman"/>
              </a:rPr>
              <a:t> </a:t>
            </a:r>
            <a:r>
              <a:rPr sz="2000" dirty="0">
                <a:latin typeface="Times New Roman"/>
                <a:cs typeface="Times New Roman"/>
              </a:rPr>
              <a:t>orta</a:t>
            </a:r>
            <a:r>
              <a:rPr sz="2000" spc="130" dirty="0">
                <a:latin typeface="Times New Roman"/>
                <a:cs typeface="Times New Roman"/>
              </a:rPr>
              <a:t> </a:t>
            </a:r>
            <a:r>
              <a:rPr sz="2000" dirty="0">
                <a:latin typeface="Times New Roman"/>
                <a:cs typeface="Times New Roman"/>
              </a:rPr>
              <a:t>çağda</a:t>
            </a:r>
            <a:r>
              <a:rPr sz="2000" spc="114" dirty="0">
                <a:latin typeface="Times New Roman"/>
                <a:cs typeface="Times New Roman"/>
              </a:rPr>
              <a:t> </a:t>
            </a:r>
            <a:r>
              <a:rPr sz="2000" spc="-10" dirty="0">
                <a:latin typeface="Times New Roman"/>
                <a:cs typeface="Times New Roman"/>
              </a:rPr>
              <a:t>Avrupalılar </a:t>
            </a:r>
            <a:r>
              <a:rPr sz="2000" dirty="0">
                <a:latin typeface="Times New Roman"/>
                <a:cs typeface="Times New Roman"/>
              </a:rPr>
              <a:t>bu</a:t>
            </a:r>
            <a:r>
              <a:rPr sz="2000" spc="-25" dirty="0">
                <a:latin typeface="Times New Roman"/>
                <a:cs typeface="Times New Roman"/>
              </a:rPr>
              <a:t> </a:t>
            </a:r>
            <a:r>
              <a:rPr sz="2000" dirty="0">
                <a:latin typeface="Times New Roman"/>
                <a:cs typeface="Times New Roman"/>
              </a:rPr>
              <a:t>ilmi</a:t>
            </a:r>
            <a:r>
              <a:rPr sz="2000" spc="5" dirty="0">
                <a:latin typeface="Times New Roman"/>
                <a:cs typeface="Times New Roman"/>
              </a:rPr>
              <a:t> </a:t>
            </a:r>
            <a:r>
              <a:rPr sz="2000" dirty="0">
                <a:latin typeface="Times New Roman"/>
                <a:cs typeface="Times New Roman"/>
              </a:rPr>
              <a:t>maddeleri</a:t>
            </a:r>
            <a:r>
              <a:rPr sz="2000" spc="-20" dirty="0">
                <a:latin typeface="Times New Roman"/>
                <a:cs typeface="Times New Roman"/>
              </a:rPr>
              <a:t> </a:t>
            </a:r>
            <a:r>
              <a:rPr sz="2000" dirty="0">
                <a:latin typeface="Times New Roman"/>
                <a:cs typeface="Times New Roman"/>
              </a:rPr>
              <a:t>altına</a:t>
            </a:r>
            <a:r>
              <a:rPr sz="2000" spc="-25" dirty="0">
                <a:latin typeface="Times New Roman"/>
                <a:cs typeface="Times New Roman"/>
              </a:rPr>
              <a:t> </a:t>
            </a:r>
            <a:r>
              <a:rPr sz="2000" dirty="0">
                <a:latin typeface="Times New Roman"/>
                <a:cs typeface="Times New Roman"/>
              </a:rPr>
              <a:t>dönüştürme</a:t>
            </a:r>
            <a:r>
              <a:rPr sz="2000" spc="-35" dirty="0">
                <a:latin typeface="Times New Roman"/>
                <a:cs typeface="Times New Roman"/>
              </a:rPr>
              <a:t> </a:t>
            </a:r>
            <a:r>
              <a:rPr sz="2000" spc="-10" dirty="0">
                <a:latin typeface="Times New Roman"/>
                <a:cs typeface="Times New Roman"/>
              </a:rPr>
              <a:t>(sihir-</a:t>
            </a:r>
            <a:r>
              <a:rPr sz="2000" dirty="0">
                <a:latin typeface="Times New Roman"/>
                <a:cs typeface="Times New Roman"/>
              </a:rPr>
              <a:t>Büyü)</a:t>
            </a:r>
            <a:r>
              <a:rPr sz="2000" spc="-45" dirty="0">
                <a:latin typeface="Times New Roman"/>
                <a:cs typeface="Times New Roman"/>
              </a:rPr>
              <a:t> </a:t>
            </a:r>
            <a:r>
              <a:rPr sz="2000" dirty="0">
                <a:latin typeface="Times New Roman"/>
                <a:cs typeface="Times New Roman"/>
              </a:rPr>
              <a:t>şeklinde</a:t>
            </a:r>
            <a:r>
              <a:rPr sz="2000" spc="-50" dirty="0">
                <a:latin typeface="Times New Roman"/>
                <a:cs typeface="Times New Roman"/>
              </a:rPr>
              <a:t> </a:t>
            </a:r>
            <a:r>
              <a:rPr sz="2000" spc="-10" dirty="0">
                <a:latin typeface="Times New Roman"/>
                <a:cs typeface="Times New Roman"/>
              </a:rPr>
              <a:t>algılamıştır.</a:t>
            </a:r>
            <a:endParaRPr sz="2000">
              <a:latin typeface="Times New Roman"/>
              <a:cs typeface="Times New Roman"/>
            </a:endParaRPr>
          </a:p>
          <a:p>
            <a:pPr marL="302895" indent="-226695" algn="just">
              <a:lnSpc>
                <a:spcPct val="100000"/>
              </a:lnSpc>
              <a:spcBef>
                <a:spcPts val="1440"/>
              </a:spcBef>
              <a:buFont typeface="Arial MT"/>
              <a:buChar char="•"/>
              <a:tabLst>
                <a:tab pos="302895" algn="l"/>
              </a:tabLst>
            </a:pPr>
            <a:r>
              <a:rPr sz="2000" dirty="0">
                <a:latin typeface="Times New Roman"/>
                <a:cs typeface="Times New Roman"/>
              </a:rPr>
              <a:t>Kral</a:t>
            </a:r>
            <a:r>
              <a:rPr sz="2000" spc="55" dirty="0">
                <a:latin typeface="Times New Roman"/>
                <a:cs typeface="Times New Roman"/>
              </a:rPr>
              <a:t> </a:t>
            </a:r>
            <a:r>
              <a:rPr sz="2000" dirty="0">
                <a:latin typeface="Times New Roman"/>
                <a:cs typeface="Times New Roman"/>
              </a:rPr>
              <a:t>suyu</a:t>
            </a:r>
            <a:r>
              <a:rPr sz="2000" spc="70" dirty="0">
                <a:latin typeface="Times New Roman"/>
                <a:cs typeface="Times New Roman"/>
              </a:rPr>
              <a:t> </a:t>
            </a:r>
            <a:r>
              <a:rPr sz="2000" dirty="0">
                <a:latin typeface="Times New Roman"/>
                <a:cs typeface="Times New Roman"/>
              </a:rPr>
              <a:t>günümüzde</a:t>
            </a:r>
            <a:r>
              <a:rPr sz="2000" spc="65" dirty="0">
                <a:latin typeface="Times New Roman"/>
                <a:cs typeface="Times New Roman"/>
              </a:rPr>
              <a:t> </a:t>
            </a:r>
            <a:r>
              <a:rPr sz="2000" dirty="0">
                <a:latin typeface="Times New Roman"/>
                <a:cs typeface="Times New Roman"/>
              </a:rPr>
              <a:t>altın</a:t>
            </a:r>
            <a:r>
              <a:rPr sz="2000" spc="70" dirty="0">
                <a:latin typeface="Times New Roman"/>
                <a:cs typeface="Times New Roman"/>
              </a:rPr>
              <a:t> </a:t>
            </a:r>
            <a:r>
              <a:rPr sz="2000" dirty="0">
                <a:latin typeface="Times New Roman"/>
                <a:cs typeface="Times New Roman"/>
              </a:rPr>
              <a:t>ve</a:t>
            </a:r>
            <a:r>
              <a:rPr sz="2000" spc="70" dirty="0">
                <a:latin typeface="Times New Roman"/>
                <a:cs typeface="Times New Roman"/>
              </a:rPr>
              <a:t> </a:t>
            </a:r>
            <a:r>
              <a:rPr sz="2000" dirty="0">
                <a:latin typeface="Times New Roman"/>
                <a:cs typeface="Times New Roman"/>
              </a:rPr>
              <a:t>platin</a:t>
            </a:r>
            <a:r>
              <a:rPr sz="2000" spc="60" dirty="0">
                <a:latin typeface="Times New Roman"/>
                <a:cs typeface="Times New Roman"/>
              </a:rPr>
              <a:t> </a:t>
            </a:r>
            <a:r>
              <a:rPr sz="2000" dirty="0">
                <a:latin typeface="Times New Roman"/>
                <a:cs typeface="Times New Roman"/>
              </a:rPr>
              <a:t>gibi</a:t>
            </a:r>
            <a:r>
              <a:rPr sz="2000" spc="55" dirty="0">
                <a:latin typeface="Times New Roman"/>
                <a:cs typeface="Times New Roman"/>
              </a:rPr>
              <a:t> </a:t>
            </a:r>
            <a:r>
              <a:rPr sz="2000" dirty="0">
                <a:latin typeface="Times New Roman"/>
                <a:cs typeface="Times New Roman"/>
              </a:rPr>
              <a:t>soy</a:t>
            </a:r>
            <a:r>
              <a:rPr sz="2000" spc="70" dirty="0">
                <a:latin typeface="Times New Roman"/>
                <a:cs typeface="Times New Roman"/>
              </a:rPr>
              <a:t> </a:t>
            </a:r>
            <a:r>
              <a:rPr sz="2000" dirty="0">
                <a:latin typeface="Times New Roman"/>
                <a:cs typeface="Times New Roman"/>
              </a:rPr>
              <a:t>metalleri</a:t>
            </a:r>
            <a:r>
              <a:rPr sz="2000" spc="70" dirty="0">
                <a:latin typeface="Times New Roman"/>
                <a:cs typeface="Times New Roman"/>
              </a:rPr>
              <a:t> </a:t>
            </a:r>
            <a:r>
              <a:rPr sz="2000" dirty="0">
                <a:latin typeface="Times New Roman"/>
                <a:cs typeface="Times New Roman"/>
              </a:rPr>
              <a:t>çözmede</a:t>
            </a:r>
            <a:r>
              <a:rPr sz="2000" spc="75" dirty="0">
                <a:latin typeface="Times New Roman"/>
                <a:cs typeface="Times New Roman"/>
              </a:rPr>
              <a:t> </a:t>
            </a:r>
            <a:r>
              <a:rPr sz="2000" spc="-10" dirty="0">
                <a:latin typeface="Times New Roman"/>
                <a:cs typeface="Times New Roman"/>
              </a:rPr>
              <a:t>halen</a:t>
            </a:r>
            <a:endParaRPr sz="2000">
              <a:latin typeface="Times New Roman"/>
              <a:cs typeface="Times New Roman"/>
            </a:endParaRPr>
          </a:p>
          <a:p>
            <a:pPr marL="304800">
              <a:lnSpc>
                <a:spcPct val="100000"/>
              </a:lnSpc>
              <a:spcBef>
                <a:spcPts val="1440"/>
              </a:spcBef>
            </a:pPr>
            <a:r>
              <a:rPr sz="2000" spc="-10" dirty="0">
                <a:latin typeface="Times New Roman"/>
                <a:cs typeface="Times New Roman"/>
              </a:rPr>
              <a:t>kullanılmaktadır.</a:t>
            </a:r>
            <a:endParaRPr sz="2000">
              <a:latin typeface="Times New Roman"/>
              <a:cs typeface="Times New Roman"/>
            </a:endParaRPr>
          </a:p>
          <a:p>
            <a:pPr marL="302895" indent="-226695" algn="just">
              <a:lnSpc>
                <a:spcPct val="100000"/>
              </a:lnSpc>
              <a:spcBef>
                <a:spcPts val="1440"/>
              </a:spcBef>
              <a:buFont typeface="Arial MT"/>
              <a:buChar char="•"/>
              <a:tabLst>
                <a:tab pos="302895" algn="l"/>
                <a:tab pos="304800" algn="l"/>
              </a:tabLst>
            </a:pPr>
            <a:r>
              <a:rPr sz="2000" dirty="0">
                <a:latin typeface="Times New Roman"/>
                <a:cs typeface="Times New Roman"/>
              </a:rPr>
              <a:t>Câbir</a:t>
            </a:r>
            <a:r>
              <a:rPr sz="2000" spc="459" dirty="0">
                <a:latin typeface="Times New Roman"/>
                <a:cs typeface="Times New Roman"/>
              </a:rPr>
              <a:t>  </a:t>
            </a:r>
            <a:r>
              <a:rPr sz="2000" dirty="0">
                <a:latin typeface="Times New Roman"/>
                <a:cs typeface="Times New Roman"/>
              </a:rPr>
              <a:t>bin</a:t>
            </a:r>
            <a:r>
              <a:rPr sz="2000" spc="459" dirty="0">
                <a:latin typeface="Times New Roman"/>
                <a:cs typeface="Times New Roman"/>
              </a:rPr>
              <a:t>  </a:t>
            </a:r>
            <a:r>
              <a:rPr sz="2000" dirty="0">
                <a:latin typeface="Times New Roman"/>
                <a:cs typeface="Times New Roman"/>
              </a:rPr>
              <a:t>Hayyan;</a:t>
            </a:r>
            <a:r>
              <a:rPr sz="2000" spc="465" dirty="0">
                <a:latin typeface="Times New Roman"/>
                <a:cs typeface="Times New Roman"/>
              </a:rPr>
              <a:t>  </a:t>
            </a:r>
            <a:r>
              <a:rPr sz="2000" spc="-10" dirty="0">
                <a:latin typeface="Times New Roman"/>
                <a:cs typeface="Times New Roman"/>
              </a:rPr>
              <a:t>oksidasyon,-</a:t>
            </a:r>
            <a:r>
              <a:rPr sz="2000" dirty="0">
                <a:latin typeface="Times New Roman"/>
                <a:cs typeface="Times New Roman"/>
              </a:rPr>
              <a:t>redüksiyon</a:t>
            </a:r>
            <a:r>
              <a:rPr sz="2000" spc="465" dirty="0">
                <a:latin typeface="Times New Roman"/>
                <a:cs typeface="Times New Roman"/>
              </a:rPr>
              <a:t>  </a:t>
            </a:r>
            <a:r>
              <a:rPr sz="2000" dirty="0">
                <a:latin typeface="Times New Roman"/>
                <a:cs typeface="Times New Roman"/>
              </a:rPr>
              <a:t>(metallerin</a:t>
            </a:r>
            <a:r>
              <a:rPr sz="2000" spc="475" dirty="0">
                <a:latin typeface="Times New Roman"/>
                <a:cs typeface="Times New Roman"/>
              </a:rPr>
              <a:t>  </a:t>
            </a:r>
            <a:r>
              <a:rPr sz="2000" spc="-10" dirty="0">
                <a:latin typeface="Times New Roman"/>
                <a:cs typeface="Times New Roman"/>
              </a:rPr>
              <a:t>yüksek</a:t>
            </a:r>
            <a:endParaRPr sz="2000">
              <a:latin typeface="Times New Roman"/>
              <a:cs typeface="Times New Roman"/>
            </a:endParaRPr>
          </a:p>
          <a:p>
            <a:pPr marL="304800" marR="72390" algn="just">
              <a:lnSpc>
                <a:spcPct val="160000"/>
              </a:lnSpc>
              <a:spcBef>
                <a:spcPts val="5"/>
              </a:spcBef>
            </a:pPr>
            <a:r>
              <a:rPr sz="2000" dirty="0">
                <a:latin typeface="Times New Roman"/>
                <a:cs typeface="Times New Roman"/>
              </a:rPr>
              <a:t>sıcaklıklarda</a:t>
            </a:r>
            <a:r>
              <a:rPr sz="2000" spc="190" dirty="0">
                <a:latin typeface="Times New Roman"/>
                <a:cs typeface="Times New Roman"/>
              </a:rPr>
              <a:t> </a:t>
            </a:r>
            <a:r>
              <a:rPr sz="2000" dirty="0">
                <a:latin typeface="Times New Roman"/>
                <a:cs typeface="Times New Roman"/>
              </a:rPr>
              <a:t>oksitlenmesi</a:t>
            </a:r>
            <a:r>
              <a:rPr sz="2000" spc="190" dirty="0">
                <a:latin typeface="Times New Roman"/>
                <a:cs typeface="Times New Roman"/>
              </a:rPr>
              <a:t> </a:t>
            </a:r>
            <a:r>
              <a:rPr sz="2000" dirty="0">
                <a:latin typeface="Times New Roman"/>
                <a:cs typeface="Times New Roman"/>
              </a:rPr>
              <a:t>ve</a:t>
            </a:r>
            <a:r>
              <a:rPr sz="2000" spc="190" dirty="0">
                <a:latin typeface="Times New Roman"/>
                <a:cs typeface="Times New Roman"/>
              </a:rPr>
              <a:t> </a:t>
            </a:r>
            <a:r>
              <a:rPr sz="2000" dirty="0">
                <a:latin typeface="Times New Roman"/>
                <a:cs typeface="Times New Roman"/>
              </a:rPr>
              <a:t>ayrıştırılması),</a:t>
            </a:r>
            <a:r>
              <a:rPr sz="2000" spc="200" dirty="0">
                <a:latin typeface="Times New Roman"/>
                <a:cs typeface="Times New Roman"/>
              </a:rPr>
              <a:t> </a:t>
            </a:r>
            <a:r>
              <a:rPr sz="2000" dirty="0">
                <a:latin typeface="Times New Roman"/>
                <a:cs typeface="Times New Roman"/>
              </a:rPr>
              <a:t>eritme,</a:t>
            </a:r>
            <a:r>
              <a:rPr sz="2000" spc="204" dirty="0">
                <a:latin typeface="Times New Roman"/>
                <a:cs typeface="Times New Roman"/>
              </a:rPr>
              <a:t> </a:t>
            </a:r>
            <a:r>
              <a:rPr sz="2000" dirty="0">
                <a:latin typeface="Times New Roman"/>
                <a:cs typeface="Times New Roman"/>
              </a:rPr>
              <a:t>süzme,</a:t>
            </a:r>
            <a:r>
              <a:rPr sz="2000" spc="204" dirty="0">
                <a:latin typeface="Times New Roman"/>
                <a:cs typeface="Times New Roman"/>
              </a:rPr>
              <a:t> </a:t>
            </a:r>
            <a:r>
              <a:rPr sz="2000" spc="-10" dirty="0">
                <a:latin typeface="Times New Roman"/>
                <a:cs typeface="Times New Roman"/>
              </a:rPr>
              <a:t>damıtma, </a:t>
            </a:r>
            <a:r>
              <a:rPr sz="2000" dirty="0">
                <a:latin typeface="Times New Roman"/>
                <a:cs typeface="Times New Roman"/>
              </a:rPr>
              <a:t>kristallendirme,</a:t>
            </a:r>
            <a:r>
              <a:rPr sz="2000" spc="450" dirty="0">
                <a:latin typeface="Times New Roman"/>
                <a:cs typeface="Times New Roman"/>
              </a:rPr>
              <a:t>   </a:t>
            </a:r>
            <a:r>
              <a:rPr sz="2000" dirty="0">
                <a:latin typeface="Times New Roman"/>
                <a:cs typeface="Times New Roman"/>
              </a:rPr>
              <a:t>süblimleşme</a:t>
            </a:r>
            <a:r>
              <a:rPr sz="2000" spc="445" dirty="0">
                <a:latin typeface="Times New Roman"/>
                <a:cs typeface="Times New Roman"/>
              </a:rPr>
              <a:t>   </a:t>
            </a:r>
            <a:r>
              <a:rPr sz="2000" dirty="0">
                <a:latin typeface="Times New Roman"/>
                <a:cs typeface="Times New Roman"/>
              </a:rPr>
              <a:t>yöntemlerini</a:t>
            </a:r>
            <a:r>
              <a:rPr sz="2000" spc="450" dirty="0">
                <a:latin typeface="Times New Roman"/>
                <a:cs typeface="Times New Roman"/>
              </a:rPr>
              <a:t>   </a:t>
            </a:r>
            <a:r>
              <a:rPr sz="2000" dirty="0">
                <a:latin typeface="Times New Roman"/>
                <a:cs typeface="Times New Roman"/>
              </a:rPr>
              <a:t>kullanmıştır.</a:t>
            </a:r>
            <a:r>
              <a:rPr sz="2000" spc="450" dirty="0">
                <a:latin typeface="Times New Roman"/>
                <a:cs typeface="Times New Roman"/>
              </a:rPr>
              <a:t>   </a:t>
            </a:r>
            <a:r>
              <a:rPr sz="2000" spc="-25" dirty="0">
                <a:latin typeface="Times New Roman"/>
                <a:cs typeface="Times New Roman"/>
              </a:rPr>
              <a:t>Bu </a:t>
            </a:r>
            <a:r>
              <a:rPr sz="2000" dirty="0">
                <a:latin typeface="Times New Roman"/>
                <a:cs typeface="Times New Roman"/>
              </a:rPr>
              <a:t>yöntemlerin</a:t>
            </a:r>
            <a:r>
              <a:rPr sz="2000" spc="-30" dirty="0">
                <a:latin typeface="Times New Roman"/>
                <a:cs typeface="Times New Roman"/>
              </a:rPr>
              <a:t> </a:t>
            </a:r>
            <a:r>
              <a:rPr sz="2000" dirty="0">
                <a:latin typeface="Times New Roman"/>
                <a:cs typeface="Times New Roman"/>
              </a:rPr>
              <a:t>çoğu</a:t>
            </a:r>
            <a:r>
              <a:rPr sz="2000" spc="-30" dirty="0">
                <a:latin typeface="Times New Roman"/>
                <a:cs typeface="Times New Roman"/>
              </a:rPr>
              <a:t> </a:t>
            </a:r>
            <a:r>
              <a:rPr sz="2000" dirty="0">
                <a:latin typeface="Times New Roman"/>
                <a:cs typeface="Times New Roman"/>
              </a:rPr>
              <a:t>günümüzde</a:t>
            </a:r>
            <a:r>
              <a:rPr sz="2000" spc="-35" dirty="0">
                <a:latin typeface="Times New Roman"/>
                <a:cs typeface="Times New Roman"/>
              </a:rPr>
              <a:t> </a:t>
            </a:r>
            <a:r>
              <a:rPr sz="2000" dirty="0">
                <a:latin typeface="Times New Roman"/>
                <a:cs typeface="Times New Roman"/>
              </a:rPr>
              <a:t>de</a:t>
            </a:r>
            <a:r>
              <a:rPr sz="2000" spc="-15" dirty="0">
                <a:latin typeface="Times New Roman"/>
                <a:cs typeface="Times New Roman"/>
              </a:rPr>
              <a:t> </a:t>
            </a:r>
            <a:r>
              <a:rPr sz="2000" dirty="0">
                <a:latin typeface="Times New Roman"/>
                <a:cs typeface="Times New Roman"/>
              </a:rPr>
              <a:t>hâlâ</a:t>
            </a:r>
            <a:r>
              <a:rPr sz="2000" spc="-15" dirty="0">
                <a:latin typeface="Times New Roman"/>
                <a:cs typeface="Times New Roman"/>
              </a:rPr>
              <a:t> </a:t>
            </a:r>
            <a:r>
              <a:rPr sz="2000" spc="-10" dirty="0">
                <a:latin typeface="Times New Roman"/>
                <a:cs typeface="Times New Roman"/>
              </a:rPr>
              <a:t>kullanılmaktadır.</a:t>
            </a:r>
            <a:endParaRPr sz="2000">
              <a:latin typeface="Times New Roman"/>
              <a:cs typeface="Times New Roman"/>
            </a:endParaRPr>
          </a:p>
        </p:txBody>
      </p:sp>
      <p:pic>
        <p:nvPicPr>
          <p:cNvPr id="3" name="object 3"/>
          <p:cNvPicPr/>
          <p:nvPr/>
        </p:nvPicPr>
        <p:blipFill>
          <a:blip r:embed="rId2" cstate="print"/>
          <a:stretch>
            <a:fillRect/>
          </a:stretch>
        </p:blipFill>
        <p:spPr>
          <a:xfrm>
            <a:off x="8977756" y="1252600"/>
            <a:ext cx="2451354" cy="3416427"/>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3955" y="434111"/>
            <a:ext cx="10314305" cy="2632710"/>
          </a:xfrm>
          <a:prstGeom prst="rect">
            <a:avLst/>
          </a:prstGeom>
        </p:spPr>
        <p:txBody>
          <a:bodyPr vert="horz" wrap="square" lIns="0" tIns="12700" rIns="0" bIns="0" rtlCol="0">
            <a:spAutoFit/>
          </a:bodyPr>
          <a:lstStyle/>
          <a:p>
            <a:pPr marL="241300" marR="24130" indent="-228600">
              <a:lnSpc>
                <a:spcPct val="150000"/>
              </a:lnSpc>
              <a:spcBef>
                <a:spcPts val="100"/>
              </a:spcBef>
              <a:buFont typeface="Arial MT"/>
              <a:buChar char="•"/>
              <a:tabLst>
                <a:tab pos="241300" algn="l"/>
              </a:tabLst>
            </a:pPr>
            <a:r>
              <a:rPr sz="1900" dirty="0">
                <a:latin typeface="Times New Roman"/>
                <a:cs typeface="Times New Roman"/>
              </a:rPr>
              <a:t>Kimya</a:t>
            </a:r>
            <a:r>
              <a:rPr sz="1900" spc="-35" dirty="0">
                <a:latin typeface="Times New Roman"/>
                <a:cs typeface="Times New Roman"/>
              </a:rPr>
              <a:t> </a:t>
            </a:r>
            <a:r>
              <a:rPr sz="1900" dirty="0">
                <a:latin typeface="Times New Roman"/>
                <a:cs typeface="Times New Roman"/>
              </a:rPr>
              <a:t>tarihinde</a:t>
            </a:r>
            <a:r>
              <a:rPr sz="1900" spc="-40" dirty="0">
                <a:latin typeface="Times New Roman"/>
                <a:cs typeface="Times New Roman"/>
              </a:rPr>
              <a:t> </a:t>
            </a:r>
            <a:r>
              <a:rPr sz="1900" spc="-10" dirty="0">
                <a:latin typeface="Times New Roman"/>
                <a:cs typeface="Times New Roman"/>
              </a:rPr>
              <a:t>Câbir‟le</a:t>
            </a:r>
            <a:r>
              <a:rPr sz="1900" spc="-40" dirty="0">
                <a:latin typeface="Times New Roman"/>
                <a:cs typeface="Times New Roman"/>
              </a:rPr>
              <a:t> </a:t>
            </a:r>
            <a:r>
              <a:rPr sz="1900" dirty="0">
                <a:latin typeface="Times New Roman"/>
                <a:cs typeface="Times New Roman"/>
              </a:rPr>
              <a:t>birlikte</a:t>
            </a:r>
            <a:r>
              <a:rPr sz="1900" spc="-50" dirty="0">
                <a:latin typeface="Times New Roman"/>
                <a:cs typeface="Times New Roman"/>
              </a:rPr>
              <a:t> </a:t>
            </a:r>
            <a:r>
              <a:rPr sz="1900" dirty="0">
                <a:latin typeface="Times New Roman"/>
                <a:cs typeface="Times New Roman"/>
              </a:rPr>
              <a:t>anılan</a:t>
            </a:r>
            <a:r>
              <a:rPr sz="1900" spc="-50" dirty="0">
                <a:latin typeface="Times New Roman"/>
                <a:cs typeface="Times New Roman"/>
              </a:rPr>
              <a:t> </a:t>
            </a:r>
            <a:r>
              <a:rPr sz="1900" dirty="0">
                <a:latin typeface="Times New Roman"/>
                <a:cs typeface="Times New Roman"/>
              </a:rPr>
              <a:t>en</a:t>
            </a:r>
            <a:r>
              <a:rPr sz="1900" spc="-50" dirty="0">
                <a:latin typeface="Times New Roman"/>
                <a:cs typeface="Times New Roman"/>
              </a:rPr>
              <a:t> </a:t>
            </a:r>
            <a:r>
              <a:rPr sz="1900" dirty="0">
                <a:latin typeface="Times New Roman"/>
                <a:cs typeface="Times New Roman"/>
              </a:rPr>
              <a:t>önemli</a:t>
            </a:r>
            <a:r>
              <a:rPr sz="1900" spc="-15" dirty="0">
                <a:latin typeface="Times New Roman"/>
                <a:cs typeface="Times New Roman"/>
              </a:rPr>
              <a:t> </a:t>
            </a:r>
            <a:r>
              <a:rPr sz="1900" dirty="0">
                <a:latin typeface="Times New Roman"/>
                <a:cs typeface="Times New Roman"/>
              </a:rPr>
              <a:t>kuram,</a:t>
            </a:r>
            <a:r>
              <a:rPr sz="1900" spc="-25" dirty="0">
                <a:latin typeface="Times New Roman"/>
                <a:cs typeface="Times New Roman"/>
              </a:rPr>
              <a:t> </a:t>
            </a:r>
            <a:r>
              <a:rPr sz="1900" dirty="0">
                <a:latin typeface="Times New Roman"/>
                <a:cs typeface="Times New Roman"/>
              </a:rPr>
              <a:t>madenlerin</a:t>
            </a:r>
            <a:r>
              <a:rPr sz="1900" spc="-25" dirty="0">
                <a:latin typeface="Times New Roman"/>
                <a:cs typeface="Times New Roman"/>
              </a:rPr>
              <a:t> </a:t>
            </a:r>
            <a:r>
              <a:rPr sz="1900" dirty="0">
                <a:latin typeface="Times New Roman"/>
                <a:cs typeface="Times New Roman"/>
              </a:rPr>
              <a:t>oluşumunu</a:t>
            </a:r>
            <a:r>
              <a:rPr sz="1900" spc="-10" dirty="0">
                <a:latin typeface="Times New Roman"/>
                <a:cs typeface="Times New Roman"/>
              </a:rPr>
              <a:t> </a:t>
            </a:r>
            <a:r>
              <a:rPr sz="1900" dirty="0">
                <a:latin typeface="Times New Roman"/>
                <a:cs typeface="Times New Roman"/>
              </a:rPr>
              <a:t>açıkladığı</a:t>
            </a:r>
            <a:r>
              <a:rPr sz="1900" spc="-55" dirty="0">
                <a:latin typeface="Times New Roman"/>
                <a:cs typeface="Times New Roman"/>
              </a:rPr>
              <a:t> </a:t>
            </a:r>
            <a:r>
              <a:rPr sz="1900" dirty="0">
                <a:latin typeface="Times New Roman"/>
                <a:cs typeface="Times New Roman"/>
              </a:rPr>
              <a:t>cıva-</a:t>
            </a:r>
            <a:r>
              <a:rPr sz="1900" spc="-10" dirty="0">
                <a:latin typeface="Times New Roman"/>
                <a:cs typeface="Times New Roman"/>
              </a:rPr>
              <a:t>kükürt kuramıdır.</a:t>
            </a:r>
            <a:r>
              <a:rPr sz="1900" spc="-30" dirty="0">
                <a:latin typeface="Times New Roman"/>
                <a:cs typeface="Times New Roman"/>
              </a:rPr>
              <a:t> </a:t>
            </a:r>
            <a:r>
              <a:rPr sz="1900" dirty="0">
                <a:latin typeface="Times New Roman"/>
                <a:cs typeface="Times New Roman"/>
              </a:rPr>
              <a:t>Bu</a:t>
            </a:r>
            <a:r>
              <a:rPr sz="1900" spc="-45" dirty="0">
                <a:latin typeface="Times New Roman"/>
                <a:cs typeface="Times New Roman"/>
              </a:rPr>
              <a:t> </a:t>
            </a:r>
            <a:r>
              <a:rPr sz="1900" dirty="0">
                <a:latin typeface="Times New Roman"/>
                <a:cs typeface="Times New Roman"/>
              </a:rPr>
              <a:t>kurama</a:t>
            </a:r>
            <a:r>
              <a:rPr sz="1900" spc="-15" dirty="0">
                <a:latin typeface="Times New Roman"/>
                <a:cs typeface="Times New Roman"/>
              </a:rPr>
              <a:t> </a:t>
            </a:r>
            <a:r>
              <a:rPr sz="1900" dirty="0">
                <a:latin typeface="Times New Roman"/>
                <a:cs typeface="Times New Roman"/>
              </a:rPr>
              <a:t>göre</a:t>
            </a:r>
            <a:r>
              <a:rPr sz="1900" spc="-35" dirty="0">
                <a:latin typeface="Times New Roman"/>
                <a:cs typeface="Times New Roman"/>
              </a:rPr>
              <a:t> </a:t>
            </a:r>
            <a:r>
              <a:rPr sz="1900" dirty="0">
                <a:latin typeface="Times New Roman"/>
                <a:cs typeface="Times New Roman"/>
              </a:rPr>
              <a:t>madenler</a:t>
            </a:r>
            <a:r>
              <a:rPr sz="1900" spc="-25" dirty="0">
                <a:latin typeface="Times New Roman"/>
                <a:cs typeface="Times New Roman"/>
              </a:rPr>
              <a:t> </a:t>
            </a:r>
            <a:r>
              <a:rPr sz="1900" dirty="0">
                <a:latin typeface="Times New Roman"/>
                <a:cs typeface="Times New Roman"/>
              </a:rPr>
              <a:t>cıvadan</a:t>
            </a:r>
            <a:r>
              <a:rPr sz="1900" spc="-55" dirty="0">
                <a:latin typeface="Times New Roman"/>
                <a:cs typeface="Times New Roman"/>
              </a:rPr>
              <a:t> </a:t>
            </a:r>
            <a:r>
              <a:rPr sz="1900" dirty="0">
                <a:latin typeface="Times New Roman"/>
                <a:cs typeface="Times New Roman"/>
              </a:rPr>
              <a:t>oluşmuş</a:t>
            </a:r>
            <a:r>
              <a:rPr sz="1900" spc="-15" dirty="0">
                <a:latin typeface="Times New Roman"/>
                <a:cs typeface="Times New Roman"/>
              </a:rPr>
              <a:t> </a:t>
            </a:r>
            <a:r>
              <a:rPr sz="1900" dirty="0">
                <a:latin typeface="Times New Roman"/>
                <a:cs typeface="Times New Roman"/>
              </a:rPr>
              <a:t>ve</a:t>
            </a:r>
            <a:r>
              <a:rPr sz="1900" spc="-50" dirty="0">
                <a:latin typeface="Times New Roman"/>
                <a:cs typeface="Times New Roman"/>
              </a:rPr>
              <a:t> </a:t>
            </a:r>
            <a:r>
              <a:rPr sz="1900" dirty="0">
                <a:latin typeface="Times New Roman"/>
                <a:cs typeface="Times New Roman"/>
              </a:rPr>
              <a:t>kükürtle</a:t>
            </a:r>
            <a:r>
              <a:rPr sz="1900" spc="-40" dirty="0">
                <a:latin typeface="Times New Roman"/>
                <a:cs typeface="Times New Roman"/>
              </a:rPr>
              <a:t> </a:t>
            </a:r>
            <a:r>
              <a:rPr sz="1900" spc="-10" dirty="0">
                <a:latin typeface="Times New Roman"/>
                <a:cs typeface="Times New Roman"/>
              </a:rPr>
              <a:t>katılaşmıştır.</a:t>
            </a:r>
            <a:r>
              <a:rPr sz="1900" spc="-30" dirty="0">
                <a:latin typeface="Times New Roman"/>
                <a:cs typeface="Times New Roman"/>
              </a:rPr>
              <a:t> </a:t>
            </a:r>
            <a:r>
              <a:rPr sz="1900" dirty="0">
                <a:latin typeface="Times New Roman"/>
                <a:cs typeface="Times New Roman"/>
              </a:rPr>
              <a:t>Greklerin</a:t>
            </a:r>
            <a:r>
              <a:rPr sz="1900" spc="-50" dirty="0">
                <a:latin typeface="Times New Roman"/>
                <a:cs typeface="Times New Roman"/>
              </a:rPr>
              <a:t> </a:t>
            </a:r>
            <a:r>
              <a:rPr sz="1900" spc="-10" dirty="0">
                <a:latin typeface="Times New Roman"/>
                <a:cs typeface="Times New Roman"/>
              </a:rPr>
              <a:t>savunduğu</a:t>
            </a:r>
            <a:endParaRPr sz="1900">
              <a:latin typeface="Times New Roman"/>
              <a:cs typeface="Times New Roman"/>
            </a:endParaRPr>
          </a:p>
          <a:p>
            <a:pPr marL="241300" marR="5080">
              <a:lnSpc>
                <a:spcPct val="150000"/>
              </a:lnSpc>
            </a:pPr>
            <a:r>
              <a:rPr sz="1900" dirty="0">
                <a:latin typeface="Times New Roman"/>
                <a:cs typeface="Times New Roman"/>
              </a:rPr>
              <a:t>ikilem</a:t>
            </a:r>
            <a:r>
              <a:rPr sz="1900" spc="-40" dirty="0">
                <a:latin typeface="Times New Roman"/>
                <a:cs typeface="Times New Roman"/>
              </a:rPr>
              <a:t> </a:t>
            </a:r>
            <a:r>
              <a:rPr sz="1900" dirty="0">
                <a:latin typeface="Times New Roman"/>
                <a:cs typeface="Times New Roman"/>
              </a:rPr>
              <a:t>anlayışını</a:t>
            </a:r>
            <a:r>
              <a:rPr sz="1900" spc="-50" dirty="0">
                <a:latin typeface="Times New Roman"/>
                <a:cs typeface="Times New Roman"/>
              </a:rPr>
              <a:t> </a:t>
            </a:r>
            <a:r>
              <a:rPr sz="1900" dirty="0">
                <a:latin typeface="Times New Roman"/>
                <a:cs typeface="Times New Roman"/>
              </a:rPr>
              <a:t>benimsediği</a:t>
            </a:r>
            <a:r>
              <a:rPr sz="1900" spc="-15" dirty="0">
                <a:latin typeface="Times New Roman"/>
                <a:cs typeface="Times New Roman"/>
              </a:rPr>
              <a:t> </a:t>
            </a:r>
            <a:r>
              <a:rPr sz="1900" dirty="0">
                <a:latin typeface="Times New Roman"/>
                <a:cs typeface="Times New Roman"/>
              </a:rPr>
              <a:t>anlaşılan</a:t>
            </a:r>
            <a:r>
              <a:rPr sz="1900" spc="-25" dirty="0">
                <a:latin typeface="Times New Roman"/>
                <a:cs typeface="Times New Roman"/>
              </a:rPr>
              <a:t> </a:t>
            </a:r>
            <a:r>
              <a:rPr sz="1900" spc="-10" dirty="0">
                <a:latin typeface="Times New Roman"/>
                <a:cs typeface="Times New Roman"/>
              </a:rPr>
              <a:t>Câbir‟e</a:t>
            </a:r>
            <a:r>
              <a:rPr sz="1900" spc="-25" dirty="0">
                <a:latin typeface="Times New Roman"/>
                <a:cs typeface="Times New Roman"/>
              </a:rPr>
              <a:t> </a:t>
            </a:r>
            <a:r>
              <a:rPr sz="1900" dirty="0">
                <a:latin typeface="Times New Roman"/>
                <a:cs typeface="Times New Roman"/>
              </a:rPr>
              <a:t>göre,</a:t>
            </a:r>
            <a:r>
              <a:rPr sz="1900" spc="-25" dirty="0">
                <a:latin typeface="Times New Roman"/>
                <a:cs typeface="Times New Roman"/>
              </a:rPr>
              <a:t> </a:t>
            </a:r>
            <a:r>
              <a:rPr sz="1900" dirty="0">
                <a:latin typeface="Times New Roman"/>
                <a:cs typeface="Times New Roman"/>
              </a:rPr>
              <a:t>cıva</a:t>
            </a:r>
            <a:r>
              <a:rPr sz="1900" spc="-45" dirty="0">
                <a:latin typeface="Times New Roman"/>
                <a:cs typeface="Times New Roman"/>
              </a:rPr>
              <a:t> </a:t>
            </a:r>
            <a:r>
              <a:rPr sz="1900" dirty="0">
                <a:latin typeface="Times New Roman"/>
                <a:cs typeface="Times New Roman"/>
              </a:rPr>
              <a:t>ve</a:t>
            </a:r>
            <a:r>
              <a:rPr sz="1900" spc="-30" dirty="0">
                <a:latin typeface="Times New Roman"/>
                <a:cs typeface="Times New Roman"/>
              </a:rPr>
              <a:t> </a:t>
            </a:r>
            <a:r>
              <a:rPr sz="1900" dirty="0">
                <a:latin typeface="Times New Roman"/>
                <a:cs typeface="Times New Roman"/>
              </a:rPr>
              <a:t>kükürt</a:t>
            </a:r>
            <a:r>
              <a:rPr sz="1900" spc="-25" dirty="0">
                <a:latin typeface="Times New Roman"/>
                <a:cs typeface="Times New Roman"/>
              </a:rPr>
              <a:t> </a:t>
            </a:r>
            <a:r>
              <a:rPr sz="1900" dirty="0">
                <a:latin typeface="Times New Roman"/>
                <a:cs typeface="Times New Roman"/>
              </a:rPr>
              <a:t>birer</a:t>
            </a:r>
            <a:r>
              <a:rPr sz="1900" spc="-30" dirty="0">
                <a:latin typeface="Times New Roman"/>
                <a:cs typeface="Times New Roman"/>
              </a:rPr>
              <a:t> </a:t>
            </a:r>
            <a:r>
              <a:rPr sz="1900" dirty="0">
                <a:latin typeface="Times New Roman"/>
                <a:cs typeface="Times New Roman"/>
              </a:rPr>
              <a:t>element</a:t>
            </a:r>
            <a:r>
              <a:rPr sz="1900" spc="-20" dirty="0">
                <a:latin typeface="Times New Roman"/>
                <a:cs typeface="Times New Roman"/>
              </a:rPr>
              <a:t> </a:t>
            </a:r>
            <a:r>
              <a:rPr sz="1900" dirty="0">
                <a:latin typeface="Times New Roman"/>
                <a:cs typeface="Times New Roman"/>
              </a:rPr>
              <a:t>değil,</a:t>
            </a:r>
            <a:r>
              <a:rPr sz="1900" spc="-30" dirty="0">
                <a:latin typeface="Times New Roman"/>
                <a:cs typeface="Times New Roman"/>
              </a:rPr>
              <a:t> </a:t>
            </a:r>
            <a:r>
              <a:rPr sz="1900" dirty="0">
                <a:latin typeface="Times New Roman"/>
                <a:cs typeface="Times New Roman"/>
              </a:rPr>
              <a:t>her</a:t>
            </a:r>
            <a:r>
              <a:rPr sz="1900" spc="-30" dirty="0">
                <a:latin typeface="Times New Roman"/>
                <a:cs typeface="Times New Roman"/>
              </a:rPr>
              <a:t> </a:t>
            </a:r>
            <a:r>
              <a:rPr sz="1900" dirty="0">
                <a:latin typeface="Times New Roman"/>
                <a:cs typeface="Times New Roman"/>
              </a:rPr>
              <a:t>tür</a:t>
            </a:r>
            <a:r>
              <a:rPr sz="1900" spc="-30" dirty="0">
                <a:latin typeface="Times New Roman"/>
                <a:cs typeface="Times New Roman"/>
              </a:rPr>
              <a:t> </a:t>
            </a:r>
            <a:r>
              <a:rPr sz="1900" spc="-10" dirty="0">
                <a:latin typeface="Times New Roman"/>
                <a:cs typeface="Times New Roman"/>
              </a:rPr>
              <a:t>madenin </a:t>
            </a:r>
            <a:r>
              <a:rPr sz="1900" dirty="0">
                <a:latin typeface="Times New Roman"/>
                <a:cs typeface="Times New Roman"/>
              </a:rPr>
              <a:t>oluşumunu</a:t>
            </a:r>
            <a:r>
              <a:rPr sz="1900" spc="-10" dirty="0">
                <a:latin typeface="Times New Roman"/>
                <a:cs typeface="Times New Roman"/>
              </a:rPr>
              <a:t> </a:t>
            </a:r>
            <a:r>
              <a:rPr sz="1900" dirty="0">
                <a:latin typeface="Times New Roman"/>
                <a:cs typeface="Times New Roman"/>
              </a:rPr>
              <a:t>sağlayan</a:t>
            </a:r>
            <a:r>
              <a:rPr sz="1900" spc="-55" dirty="0">
                <a:latin typeface="Times New Roman"/>
                <a:cs typeface="Times New Roman"/>
              </a:rPr>
              <a:t> </a:t>
            </a:r>
            <a:r>
              <a:rPr sz="1900" dirty="0">
                <a:latin typeface="Times New Roman"/>
                <a:cs typeface="Times New Roman"/>
              </a:rPr>
              <a:t>temel</a:t>
            </a:r>
            <a:r>
              <a:rPr sz="1900" spc="-25" dirty="0">
                <a:latin typeface="Times New Roman"/>
                <a:cs typeface="Times New Roman"/>
              </a:rPr>
              <a:t> </a:t>
            </a:r>
            <a:r>
              <a:rPr sz="1900" dirty="0">
                <a:latin typeface="Times New Roman"/>
                <a:cs typeface="Times New Roman"/>
              </a:rPr>
              <a:t>ilke</a:t>
            </a:r>
            <a:r>
              <a:rPr sz="1900" spc="-50" dirty="0">
                <a:latin typeface="Times New Roman"/>
                <a:cs typeface="Times New Roman"/>
              </a:rPr>
              <a:t> </a:t>
            </a:r>
            <a:r>
              <a:rPr sz="1900" dirty="0">
                <a:latin typeface="Times New Roman"/>
                <a:cs typeface="Times New Roman"/>
              </a:rPr>
              <a:t>çiftidir.</a:t>
            </a:r>
            <a:r>
              <a:rPr sz="1900" spc="-30" dirty="0">
                <a:latin typeface="Times New Roman"/>
                <a:cs typeface="Times New Roman"/>
              </a:rPr>
              <a:t> </a:t>
            </a:r>
            <a:r>
              <a:rPr sz="1900" spc="-10" dirty="0">
                <a:latin typeface="Times New Roman"/>
                <a:cs typeface="Times New Roman"/>
              </a:rPr>
              <a:t>Câbir‟in</a:t>
            </a:r>
            <a:r>
              <a:rPr sz="1900" spc="-40" dirty="0">
                <a:latin typeface="Times New Roman"/>
                <a:cs typeface="Times New Roman"/>
              </a:rPr>
              <a:t> </a:t>
            </a:r>
            <a:r>
              <a:rPr sz="1900" dirty="0">
                <a:latin typeface="Times New Roman"/>
                <a:cs typeface="Times New Roman"/>
              </a:rPr>
              <a:t>bu</a:t>
            </a:r>
            <a:r>
              <a:rPr sz="1900" spc="-40" dirty="0">
                <a:latin typeface="Times New Roman"/>
                <a:cs typeface="Times New Roman"/>
              </a:rPr>
              <a:t> </a:t>
            </a:r>
            <a:r>
              <a:rPr sz="1900" dirty="0">
                <a:latin typeface="Times New Roman"/>
                <a:cs typeface="Times New Roman"/>
              </a:rPr>
              <a:t>görüşü</a:t>
            </a:r>
            <a:r>
              <a:rPr sz="1900" spc="-30" dirty="0">
                <a:latin typeface="Times New Roman"/>
                <a:cs typeface="Times New Roman"/>
              </a:rPr>
              <a:t> </a:t>
            </a:r>
            <a:r>
              <a:rPr sz="1900" dirty="0">
                <a:latin typeface="Times New Roman"/>
                <a:cs typeface="Times New Roman"/>
              </a:rPr>
              <a:t>daha</a:t>
            </a:r>
            <a:r>
              <a:rPr sz="1900" spc="-50" dirty="0">
                <a:latin typeface="Times New Roman"/>
                <a:cs typeface="Times New Roman"/>
              </a:rPr>
              <a:t> </a:t>
            </a:r>
            <a:r>
              <a:rPr sz="1900" dirty="0">
                <a:latin typeface="Times New Roman"/>
                <a:cs typeface="Times New Roman"/>
              </a:rPr>
              <a:t>sonra,</a:t>
            </a:r>
            <a:r>
              <a:rPr sz="1900" spc="-30" dirty="0">
                <a:latin typeface="Times New Roman"/>
                <a:cs typeface="Times New Roman"/>
              </a:rPr>
              <a:t> </a:t>
            </a:r>
            <a:r>
              <a:rPr sz="1900" dirty="0">
                <a:latin typeface="Times New Roman"/>
                <a:cs typeface="Times New Roman"/>
              </a:rPr>
              <a:t>16.</a:t>
            </a:r>
            <a:r>
              <a:rPr sz="1900" spc="-35" dirty="0">
                <a:latin typeface="Times New Roman"/>
                <a:cs typeface="Times New Roman"/>
              </a:rPr>
              <a:t> </a:t>
            </a:r>
            <a:r>
              <a:rPr sz="1900" dirty="0">
                <a:latin typeface="Times New Roman"/>
                <a:cs typeface="Times New Roman"/>
              </a:rPr>
              <a:t>yüzyılda</a:t>
            </a:r>
            <a:r>
              <a:rPr sz="1900" spc="-50" dirty="0">
                <a:latin typeface="Times New Roman"/>
                <a:cs typeface="Times New Roman"/>
              </a:rPr>
              <a:t> </a:t>
            </a:r>
            <a:r>
              <a:rPr sz="1900" dirty="0">
                <a:latin typeface="Times New Roman"/>
                <a:cs typeface="Times New Roman"/>
              </a:rPr>
              <a:t>Paracelsus</a:t>
            </a:r>
            <a:r>
              <a:rPr sz="1900" spc="-45" dirty="0">
                <a:latin typeface="Times New Roman"/>
                <a:cs typeface="Times New Roman"/>
              </a:rPr>
              <a:t> </a:t>
            </a:r>
            <a:r>
              <a:rPr sz="1900" spc="-10" dirty="0">
                <a:latin typeface="Times New Roman"/>
                <a:cs typeface="Times New Roman"/>
              </a:rPr>
              <a:t>(1493- </a:t>
            </a:r>
            <a:r>
              <a:rPr sz="1900" dirty="0">
                <a:latin typeface="Times New Roman"/>
                <a:cs typeface="Times New Roman"/>
              </a:rPr>
              <a:t>1541)</a:t>
            </a:r>
            <a:r>
              <a:rPr sz="1900" spc="-15" dirty="0">
                <a:latin typeface="Times New Roman"/>
                <a:cs typeface="Times New Roman"/>
              </a:rPr>
              <a:t> </a:t>
            </a:r>
            <a:r>
              <a:rPr sz="1900" dirty="0">
                <a:latin typeface="Times New Roman"/>
                <a:cs typeface="Times New Roman"/>
              </a:rPr>
              <a:t>ve</a:t>
            </a:r>
            <a:r>
              <a:rPr sz="1900" spc="-15" dirty="0">
                <a:latin typeface="Times New Roman"/>
                <a:cs typeface="Times New Roman"/>
              </a:rPr>
              <a:t> </a:t>
            </a:r>
            <a:r>
              <a:rPr sz="1900" dirty="0">
                <a:latin typeface="Times New Roman"/>
                <a:cs typeface="Times New Roman"/>
              </a:rPr>
              <a:t>izleyicileri</a:t>
            </a:r>
            <a:r>
              <a:rPr sz="1900" spc="-55" dirty="0">
                <a:latin typeface="Times New Roman"/>
                <a:cs typeface="Times New Roman"/>
              </a:rPr>
              <a:t> </a:t>
            </a:r>
            <a:r>
              <a:rPr sz="1900" dirty="0">
                <a:latin typeface="Times New Roman"/>
                <a:cs typeface="Times New Roman"/>
              </a:rPr>
              <a:t>tarafından</a:t>
            </a:r>
            <a:r>
              <a:rPr sz="1900" spc="-25" dirty="0">
                <a:latin typeface="Times New Roman"/>
                <a:cs typeface="Times New Roman"/>
              </a:rPr>
              <a:t> </a:t>
            </a:r>
            <a:r>
              <a:rPr sz="1900" dirty="0">
                <a:latin typeface="Times New Roman"/>
                <a:cs typeface="Times New Roman"/>
              </a:rPr>
              <a:t>yeniden</a:t>
            </a:r>
            <a:r>
              <a:rPr sz="1900" spc="-40" dirty="0">
                <a:latin typeface="Times New Roman"/>
                <a:cs typeface="Times New Roman"/>
              </a:rPr>
              <a:t> </a:t>
            </a:r>
            <a:r>
              <a:rPr sz="1900" dirty="0">
                <a:latin typeface="Times New Roman"/>
                <a:cs typeface="Times New Roman"/>
              </a:rPr>
              <a:t>ele</a:t>
            </a:r>
            <a:r>
              <a:rPr sz="1900" spc="-30" dirty="0">
                <a:latin typeface="Times New Roman"/>
                <a:cs typeface="Times New Roman"/>
              </a:rPr>
              <a:t> </a:t>
            </a:r>
            <a:r>
              <a:rPr sz="1900" dirty="0">
                <a:latin typeface="Times New Roman"/>
                <a:cs typeface="Times New Roman"/>
              </a:rPr>
              <a:t>alınmış</a:t>
            </a:r>
            <a:r>
              <a:rPr sz="1900" spc="-5" dirty="0">
                <a:latin typeface="Times New Roman"/>
                <a:cs typeface="Times New Roman"/>
              </a:rPr>
              <a:t> </a:t>
            </a:r>
            <a:r>
              <a:rPr sz="1900" dirty="0">
                <a:latin typeface="Times New Roman"/>
                <a:cs typeface="Times New Roman"/>
              </a:rPr>
              <a:t>ve</a:t>
            </a:r>
            <a:r>
              <a:rPr sz="1900" spc="-20" dirty="0">
                <a:latin typeface="Times New Roman"/>
                <a:cs typeface="Times New Roman"/>
              </a:rPr>
              <a:t> </a:t>
            </a:r>
            <a:r>
              <a:rPr sz="1900" dirty="0">
                <a:latin typeface="Times New Roman"/>
                <a:cs typeface="Times New Roman"/>
              </a:rPr>
              <a:t>bu</a:t>
            </a:r>
            <a:r>
              <a:rPr sz="1900" spc="-10" dirty="0">
                <a:latin typeface="Times New Roman"/>
                <a:cs typeface="Times New Roman"/>
              </a:rPr>
              <a:t> </a:t>
            </a:r>
            <a:r>
              <a:rPr sz="1900" dirty="0">
                <a:latin typeface="Times New Roman"/>
                <a:cs typeface="Times New Roman"/>
              </a:rPr>
              <a:t>temel</a:t>
            </a:r>
            <a:r>
              <a:rPr sz="1900" spc="-20" dirty="0">
                <a:latin typeface="Times New Roman"/>
                <a:cs typeface="Times New Roman"/>
              </a:rPr>
              <a:t> </a:t>
            </a:r>
            <a:r>
              <a:rPr sz="1900" dirty="0">
                <a:latin typeface="Times New Roman"/>
                <a:cs typeface="Times New Roman"/>
              </a:rPr>
              <a:t>üzerinde,</a:t>
            </a:r>
            <a:r>
              <a:rPr sz="1900" spc="-20" dirty="0">
                <a:latin typeface="Times New Roman"/>
                <a:cs typeface="Times New Roman"/>
              </a:rPr>
              <a:t> </a:t>
            </a:r>
            <a:r>
              <a:rPr sz="1900" dirty="0">
                <a:latin typeface="Times New Roman"/>
                <a:cs typeface="Times New Roman"/>
              </a:rPr>
              <a:t>yeni</a:t>
            </a:r>
            <a:r>
              <a:rPr sz="1900" spc="-25" dirty="0">
                <a:latin typeface="Times New Roman"/>
                <a:cs typeface="Times New Roman"/>
              </a:rPr>
              <a:t> </a:t>
            </a:r>
            <a:r>
              <a:rPr sz="1900" dirty="0">
                <a:latin typeface="Times New Roman"/>
                <a:cs typeface="Times New Roman"/>
              </a:rPr>
              <a:t>bir</a:t>
            </a:r>
            <a:r>
              <a:rPr sz="1900" spc="-20" dirty="0">
                <a:latin typeface="Times New Roman"/>
                <a:cs typeface="Times New Roman"/>
              </a:rPr>
              <a:t> </a:t>
            </a:r>
            <a:r>
              <a:rPr sz="1900" dirty="0">
                <a:latin typeface="Times New Roman"/>
                <a:cs typeface="Times New Roman"/>
              </a:rPr>
              <a:t>ikilem</a:t>
            </a:r>
            <a:r>
              <a:rPr sz="1900" spc="-25" dirty="0">
                <a:latin typeface="Times New Roman"/>
                <a:cs typeface="Times New Roman"/>
              </a:rPr>
              <a:t> </a:t>
            </a:r>
            <a:r>
              <a:rPr sz="1900" spc="-10" dirty="0">
                <a:latin typeface="Times New Roman"/>
                <a:cs typeface="Times New Roman"/>
              </a:rPr>
              <a:t>geliştirilmiştir. </a:t>
            </a:r>
            <a:r>
              <a:rPr sz="1900" dirty="0">
                <a:latin typeface="Times New Roman"/>
                <a:cs typeface="Times New Roman"/>
              </a:rPr>
              <a:t>Bu</a:t>
            </a:r>
            <a:r>
              <a:rPr sz="1900" spc="-20" dirty="0">
                <a:latin typeface="Times New Roman"/>
                <a:cs typeface="Times New Roman"/>
              </a:rPr>
              <a:t> </a:t>
            </a:r>
            <a:r>
              <a:rPr sz="1900" dirty="0">
                <a:latin typeface="Times New Roman"/>
                <a:cs typeface="Times New Roman"/>
              </a:rPr>
              <a:t>ikilemi</a:t>
            </a:r>
            <a:r>
              <a:rPr sz="1900" spc="-15" dirty="0">
                <a:latin typeface="Times New Roman"/>
                <a:cs typeface="Times New Roman"/>
              </a:rPr>
              <a:t> </a:t>
            </a:r>
            <a:r>
              <a:rPr sz="1900" dirty="0">
                <a:latin typeface="Times New Roman"/>
                <a:cs typeface="Times New Roman"/>
              </a:rPr>
              <a:t>oluşturan çift</a:t>
            </a:r>
            <a:r>
              <a:rPr sz="1900" spc="-20" dirty="0">
                <a:latin typeface="Times New Roman"/>
                <a:cs typeface="Times New Roman"/>
              </a:rPr>
              <a:t> </a:t>
            </a:r>
            <a:r>
              <a:rPr sz="1900" dirty="0">
                <a:latin typeface="Times New Roman"/>
                <a:cs typeface="Times New Roman"/>
              </a:rPr>
              <a:t>ise</a:t>
            </a:r>
            <a:r>
              <a:rPr sz="1900" spc="-20" dirty="0">
                <a:latin typeface="Times New Roman"/>
                <a:cs typeface="Times New Roman"/>
              </a:rPr>
              <a:t> </a:t>
            </a:r>
            <a:r>
              <a:rPr sz="1900" dirty="0">
                <a:latin typeface="Times New Roman"/>
                <a:cs typeface="Times New Roman"/>
              </a:rPr>
              <a:t>asit</a:t>
            </a:r>
            <a:r>
              <a:rPr sz="1900" spc="-20" dirty="0">
                <a:latin typeface="Times New Roman"/>
                <a:cs typeface="Times New Roman"/>
              </a:rPr>
              <a:t> </a:t>
            </a:r>
            <a:r>
              <a:rPr sz="1900" dirty="0">
                <a:latin typeface="Times New Roman"/>
                <a:cs typeface="Times New Roman"/>
              </a:rPr>
              <a:t>ve</a:t>
            </a:r>
            <a:r>
              <a:rPr sz="1900" spc="-15" dirty="0">
                <a:latin typeface="Times New Roman"/>
                <a:cs typeface="Times New Roman"/>
              </a:rPr>
              <a:t> </a:t>
            </a:r>
            <a:r>
              <a:rPr sz="1900" spc="-10" dirty="0">
                <a:latin typeface="Times New Roman"/>
                <a:cs typeface="Times New Roman"/>
              </a:rPr>
              <a:t>bazdır.</a:t>
            </a:r>
            <a:endParaRPr sz="1900">
              <a:latin typeface="Times New Roman"/>
              <a:cs typeface="Times New Roman"/>
            </a:endParaRPr>
          </a:p>
        </p:txBody>
      </p:sp>
      <p:pic>
        <p:nvPicPr>
          <p:cNvPr id="3" name="object 3"/>
          <p:cNvPicPr/>
          <p:nvPr/>
        </p:nvPicPr>
        <p:blipFill>
          <a:blip r:embed="rId2" cstate="print"/>
          <a:stretch>
            <a:fillRect/>
          </a:stretch>
        </p:blipFill>
        <p:spPr>
          <a:xfrm>
            <a:off x="2156967" y="3362362"/>
            <a:ext cx="3315842" cy="2245106"/>
          </a:xfrm>
          <a:prstGeom prst="rect">
            <a:avLst/>
          </a:prstGeom>
        </p:spPr>
      </p:pic>
      <p:pic>
        <p:nvPicPr>
          <p:cNvPr id="4" name="object 4"/>
          <p:cNvPicPr/>
          <p:nvPr/>
        </p:nvPicPr>
        <p:blipFill>
          <a:blip r:embed="rId3" cstate="print"/>
          <a:stretch>
            <a:fillRect/>
          </a:stretch>
        </p:blipFill>
        <p:spPr>
          <a:xfrm>
            <a:off x="6331203" y="3320326"/>
            <a:ext cx="2743200" cy="2287143"/>
          </a:xfrm>
          <a:prstGeom prst="rect">
            <a:avLst/>
          </a:prstGeom>
        </p:spPr>
      </p:pic>
      <p:sp>
        <p:nvSpPr>
          <p:cNvPr id="5" name="object 5"/>
          <p:cNvSpPr txBox="1"/>
          <p:nvPr/>
        </p:nvSpPr>
        <p:spPr>
          <a:xfrm>
            <a:off x="3413252" y="5747715"/>
            <a:ext cx="458470" cy="299720"/>
          </a:xfrm>
          <a:prstGeom prst="rect">
            <a:avLst/>
          </a:prstGeom>
        </p:spPr>
        <p:txBody>
          <a:bodyPr vert="horz" wrap="square" lIns="0" tIns="12700" rIns="0" bIns="0" rtlCol="0">
            <a:spAutoFit/>
          </a:bodyPr>
          <a:lstStyle/>
          <a:p>
            <a:pPr marL="12700">
              <a:lnSpc>
                <a:spcPct val="100000"/>
              </a:lnSpc>
              <a:spcBef>
                <a:spcPts val="100"/>
              </a:spcBef>
            </a:pPr>
            <a:r>
              <a:rPr sz="1800" b="1" i="1" spc="-20" dirty="0">
                <a:latin typeface="Times New Roman"/>
                <a:cs typeface="Times New Roman"/>
              </a:rPr>
              <a:t>Cıva</a:t>
            </a:r>
            <a:endParaRPr sz="180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9</a:t>
            </a:fld>
            <a:endParaRPr spc="-25" dirty="0"/>
          </a:p>
        </p:txBody>
      </p:sp>
      <p:sp>
        <p:nvSpPr>
          <p:cNvPr id="6" name="object 6"/>
          <p:cNvSpPr txBox="1"/>
          <p:nvPr/>
        </p:nvSpPr>
        <p:spPr>
          <a:xfrm>
            <a:off x="7452486" y="5743447"/>
            <a:ext cx="697230" cy="299720"/>
          </a:xfrm>
          <a:prstGeom prst="rect">
            <a:avLst/>
          </a:prstGeom>
        </p:spPr>
        <p:txBody>
          <a:bodyPr vert="horz" wrap="square" lIns="0" tIns="12700" rIns="0" bIns="0" rtlCol="0">
            <a:spAutoFit/>
          </a:bodyPr>
          <a:lstStyle/>
          <a:p>
            <a:pPr marL="12700">
              <a:lnSpc>
                <a:spcPct val="100000"/>
              </a:lnSpc>
              <a:spcBef>
                <a:spcPts val="100"/>
              </a:spcBef>
            </a:pPr>
            <a:r>
              <a:rPr sz="1800" b="1" i="1" spc="-10" dirty="0">
                <a:latin typeface="Times New Roman"/>
                <a:cs typeface="Times New Roman"/>
              </a:rPr>
              <a:t>Kükürt</a:t>
            </a:r>
            <a:endParaRPr sz="18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1554</Words>
  <Application>Microsoft Office PowerPoint</Application>
  <PresentationFormat>Geniş ekran</PresentationFormat>
  <Paragraphs>197</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 MT</vt:lpstr>
      <vt:lpstr>Calibri</vt:lpstr>
      <vt:lpstr>Calibri Light</vt:lpstr>
      <vt:lpstr>Times New Roman</vt:lpstr>
      <vt:lpstr>Wingdings</vt:lpstr>
      <vt:lpstr>Office Theme</vt:lpstr>
      <vt:lpstr>Geçmişin İzinde Bilim «Söyleşileri»</vt:lpstr>
      <vt:lpstr>BİLİM;</vt:lpstr>
      <vt:lpstr>MODERN KİMYA’NIN KURUCUSU</vt:lpstr>
      <vt:lpstr>HAYATI</vt:lpstr>
      <vt:lpstr>PowerPoint Sunusu</vt:lpstr>
      <vt:lpstr>PowerPoint Sunusu</vt:lpstr>
      <vt:lpstr>İCATLARI</vt:lpstr>
      <vt:lpstr>PowerPoint Sunusu</vt:lpstr>
      <vt:lpstr>PowerPoint Sunusu</vt:lpstr>
      <vt:lpstr>Câbir bin Hayyan asitlerin nötralleşmesi için belirli miktarda baz gerektiğini buldu. Bu keşfini, “Katlı Oranlar Yasası” ve J. Dalton‟un Atom Teorisi‟nden bin yıl önce yaptı. Asitleri nötralleştiren maddere bazik madde anlamına gelen ve halen günümüzde de kullanılan «alkali» ismini verdi.</vt:lpstr>
      <vt:lpstr>Cabir Bin Hayyan;</vt:lpstr>
      <vt:lpstr>ESERLERİ</vt:lpstr>
      <vt:lpstr>PowerPoint Sunusu</vt:lpstr>
      <vt:lpstr>PowerPoint Sunusu</vt:lpstr>
      <vt:lpstr>PowerPoint Sunusu</vt:lpstr>
      <vt:lpstr>PowerPoint Sunusu</vt:lpstr>
      <vt:lpstr>Cabir Bin Hayyan’ın dehası…</vt:lpstr>
      <vt:lpstr>Kısacası;</vt:lpstr>
      <vt:lpstr>PowerPoint Sunusu</vt:lpstr>
      <vt:lpstr>Ne acıdır ki</vt:lpstr>
      <vt:lpstr>Yapılması gereken doğru Ne Olabilir?</vt:lpstr>
      <vt:lpstr>Son Söz</vt:lpstr>
      <vt:lpstr>Son Söz</vt:lpstr>
      <vt:lpstr>İlim ve sanat ittifak görmediği ülkeyi terk eder.</vt:lpstr>
      <vt:lpstr>İki şey dünyaya hükmeder; biri kılıç diğeri düşünce (BİLİM), kılıç eninde sonunda düşünceye yenilir ….</vt:lpstr>
      <vt:lpstr>Kaynaklar</vt:lpstr>
      <vt:lpstr>KATILIMINIZ ve SABRINIZ İÇİN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Hazman</dc:creator>
  <cp:lastModifiedBy>DilekUCAKCIOGLU</cp:lastModifiedBy>
  <cp:revision>3</cp:revision>
  <dcterms:created xsi:type="dcterms:W3CDTF">2023-10-09T12:40:18Z</dcterms:created>
  <dcterms:modified xsi:type="dcterms:W3CDTF">2023-10-09T13:08:55Z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2023-10-05T00:00:00Z</vt:filetime>
  </property>
  <property fmtid="{D5CDD505-2E9C-101B-9397-08002B2CF9AE}" pid="3" name="Creator">
    <vt:lpwstr>Microsoft® PowerPoint® 2010</vt:lpwstr>
  </property>
  <property fmtid="{D5CDD505-2E9C-101B-9397-08002B2CF9AE}" pid="4" name="LastSaved">
    <vt:filetime>2023-10-09T00:00:00Z</vt:filetime>
  </property>
  <property fmtid="{D5CDD505-2E9C-101B-9397-08002B2CF9AE}" pid="5" name="Producer">
    <vt:lpwstr>Microsoft® PowerPoint® 2010</vt:lpwstr>
  </property>
</Properties>
</file>