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9"/>
  </p:notesMasterIdLst>
  <p:sldIdLst>
    <p:sldId id="256" r:id="rId2"/>
    <p:sldId id="280" r:id="rId3"/>
    <p:sldId id="277" r:id="rId4"/>
    <p:sldId id="278" r:id="rId5"/>
    <p:sldId id="515" r:id="rId6"/>
    <p:sldId id="282" r:id="rId7"/>
    <p:sldId id="281" r:id="rId8"/>
    <p:sldId id="283" r:id="rId9"/>
    <p:sldId id="285" r:id="rId10"/>
    <p:sldId id="286" r:id="rId11"/>
    <p:sldId id="2901" r:id="rId12"/>
    <p:sldId id="289" r:id="rId13"/>
    <p:sldId id="290" r:id="rId14"/>
    <p:sldId id="291" r:id="rId15"/>
    <p:sldId id="292" r:id="rId16"/>
    <p:sldId id="293" r:id="rId17"/>
    <p:sldId id="471" r:id="rId18"/>
    <p:sldId id="2847" r:id="rId19"/>
    <p:sldId id="2848" r:id="rId20"/>
    <p:sldId id="2849" r:id="rId21"/>
    <p:sldId id="294" r:id="rId22"/>
    <p:sldId id="2850" r:id="rId23"/>
    <p:sldId id="2902" r:id="rId24"/>
    <p:sldId id="2825" r:id="rId25"/>
    <p:sldId id="2826" r:id="rId26"/>
    <p:sldId id="506" r:id="rId27"/>
    <p:sldId id="507" r:id="rId28"/>
    <p:sldId id="425" r:id="rId29"/>
    <p:sldId id="426" r:id="rId30"/>
    <p:sldId id="264" r:id="rId31"/>
    <p:sldId id="261" r:id="rId32"/>
    <p:sldId id="427" r:id="rId33"/>
    <p:sldId id="428" r:id="rId34"/>
    <p:sldId id="2828" r:id="rId35"/>
    <p:sldId id="2843" r:id="rId36"/>
    <p:sldId id="2903" r:id="rId37"/>
    <p:sldId id="2829" r:id="rId38"/>
    <p:sldId id="2846" r:id="rId39"/>
    <p:sldId id="2830" r:id="rId40"/>
    <p:sldId id="2831" r:id="rId41"/>
    <p:sldId id="2833" r:id="rId42"/>
    <p:sldId id="2832" r:id="rId43"/>
    <p:sldId id="2834" r:id="rId44"/>
    <p:sldId id="2835" r:id="rId45"/>
    <p:sldId id="2836" r:id="rId46"/>
    <p:sldId id="2837" r:id="rId47"/>
    <p:sldId id="275" r:id="rId4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planti PC02" initials="TP" lastIdx="0" clrIdx="0">
    <p:extLst>
      <p:ext uri="{19B8F6BF-5375-455C-9EA6-DF929625EA0E}">
        <p15:presenceInfo xmlns:p15="http://schemas.microsoft.com/office/powerpoint/2012/main" userId="S-1-5-21-606747145-725345543-1801674531-521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0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83668" autoAdjust="0"/>
  </p:normalViewPr>
  <p:slideViewPr>
    <p:cSldViewPr snapToGrid="0">
      <p:cViewPr varScale="1">
        <p:scale>
          <a:sx n="72" d="100"/>
          <a:sy n="72" d="100"/>
        </p:scale>
        <p:origin x="45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9955CB-22DB-4066-B5D1-1085631443A7}" type="doc">
      <dgm:prSet loTypeId="urn:microsoft.com/office/officeart/2005/8/layout/target3" loCatId="list" qsTypeId="urn:microsoft.com/office/officeart/2005/8/quickstyle/simple1" qsCatId="simple" csTypeId="urn:microsoft.com/office/officeart/2005/8/colors/accent1_3" csCatId="accent1" phldr="1"/>
      <dgm:spPr/>
      <dgm:t>
        <a:bodyPr/>
        <a:lstStyle/>
        <a:p>
          <a:endParaRPr lang="tr-TR"/>
        </a:p>
      </dgm:t>
    </dgm:pt>
    <dgm:pt modelId="{58DD8B5F-7321-4D37-9661-1CB85B133B58}">
      <dgm:prSet phldrT="[Metin]"/>
      <dgm:spPr>
        <a:ln>
          <a:solidFill>
            <a:schemeClr val="tx1"/>
          </a:solidFill>
        </a:ln>
      </dgm:spPr>
      <dgm:t>
        <a:bodyPr/>
        <a:lstStyle/>
        <a:p>
          <a:r>
            <a:rPr lang="tr-TR" dirty="0"/>
            <a:t>Eğitimin Amacı</a:t>
          </a:r>
        </a:p>
      </dgm:t>
    </dgm:pt>
    <dgm:pt modelId="{5B25A08E-3728-4B9B-B136-4807FAF4EE32}" type="parTrans" cxnId="{2B934CC6-249F-4E40-99D7-FDC1F0F5E250}">
      <dgm:prSet/>
      <dgm:spPr/>
      <dgm:t>
        <a:bodyPr/>
        <a:lstStyle/>
        <a:p>
          <a:endParaRPr lang="tr-TR"/>
        </a:p>
      </dgm:t>
    </dgm:pt>
    <dgm:pt modelId="{C40977F7-1484-49E4-A66B-CD9F67CDA810}" type="sibTrans" cxnId="{2B934CC6-249F-4E40-99D7-FDC1F0F5E250}">
      <dgm:prSet/>
      <dgm:spPr/>
      <dgm:t>
        <a:bodyPr/>
        <a:lstStyle/>
        <a:p>
          <a:endParaRPr lang="tr-TR"/>
        </a:p>
      </dgm:t>
    </dgm:pt>
    <dgm:pt modelId="{0F6DF1D1-EC1A-4A83-B352-690B833E4D86}">
      <dgm:prSet phldrT="[Metin]" custT="1"/>
      <dgm:spPr>
        <a:solidFill>
          <a:schemeClr val="accent2">
            <a:lumMod val="20000"/>
            <a:lumOff val="80000"/>
          </a:schemeClr>
        </a:solidFill>
      </dgm:spPr>
      <dgm:t>
        <a:bodyPr/>
        <a:lstStyle/>
        <a:p>
          <a:r>
            <a:rPr lang="tr-TR" sz="3200" b="1" dirty="0">
              <a:solidFill>
                <a:schemeClr val="accent6">
                  <a:lumMod val="75000"/>
                </a:schemeClr>
              </a:solidFill>
            </a:rPr>
            <a:t>Aile eğitiminde çocukların ahlak gelişimi özelliklerini tanıma ve çocukların yaş gruplarına göre değer eğitimi gerçekleştirme.</a:t>
          </a:r>
        </a:p>
      </dgm:t>
    </dgm:pt>
    <dgm:pt modelId="{7C19F641-2DA2-4439-96B1-FBBC6E5420D9}" type="parTrans" cxnId="{757FEC82-8957-4333-A504-1F9CCB8175AA}">
      <dgm:prSet/>
      <dgm:spPr/>
      <dgm:t>
        <a:bodyPr/>
        <a:lstStyle/>
        <a:p>
          <a:endParaRPr lang="tr-TR"/>
        </a:p>
      </dgm:t>
    </dgm:pt>
    <dgm:pt modelId="{96941C7A-8DD5-43A9-A139-8B57D2696920}" type="sibTrans" cxnId="{757FEC82-8957-4333-A504-1F9CCB8175AA}">
      <dgm:prSet/>
      <dgm:spPr/>
      <dgm:t>
        <a:bodyPr/>
        <a:lstStyle/>
        <a:p>
          <a:endParaRPr lang="tr-TR"/>
        </a:p>
      </dgm:t>
    </dgm:pt>
    <dgm:pt modelId="{AE636656-3354-49CF-99E9-EDE811E8FC99}" type="pres">
      <dgm:prSet presAssocID="{929955CB-22DB-4066-B5D1-1085631443A7}" presName="Name0" presStyleCnt="0">
        <dgm:presLayoutVars>
          <dgm:chMax val="7"/>
          <dgm:dir/>
          <dgm:animLvl val="lvl"/>
          <dgm:resizeHandles val="exact"/>
        </dgm:presLayoutVars>
      </dgm:prSet>
      <dgm:spPr/>
    </dgm:pt>
    <dgm:pt modelId="{1F41EF67-D48B-4212-A67B-A27ED59FB517}" type="pres">
      <dgm:prSet presAssocID="{58DD8B5F-7321-4D37-9661-1CB85B133B58}" presName="circle1" presStyleLbl="node1" presStyleIdx="0" presStyleCnt="1"/>
      <dgm:spPr>
        <a:solidFill>
          <a:srgbClr val="00B050"/>
        </a:solidFill>
        <a:ln>
          <a:solidFill>
            <a:srgbClr val="FF0000"/>
          </a:solidFill>
        </a:ln>
      </dgm:spPr>
    </dgm:pt>
    <dgm:pt modelId="{E97A2C0F-E95E-43E1-907D-53225EE05664}" type="pres">
      <dgm:prSet presAssocID="{58DD8B5F-7321-4D37-9661-1CB85B133B58}" presName="space" presStyleCnt="0"/>
      <dgm:spPr/>
    </dgm:pt>
    <dgm:pt modelId="{9FF0E8D6-23B5-4776-9648-8B8BFD1D42BD}" type="pres">
      <dgm:prSet presAssocID="{58DD8B5F-7321-4D37-9661-1CB85B133B58}" presName="rect1" presStyleLbl="alignAcc1" presStyleIdx="0" presStyleCnt="1" custScaleX="108679"/>
      <dgm:spPr/>
    </dgm:pt>
    <dgm:pt modelId="{F2CEA089-8E89-4E06-9579-7BA69E61D8ED}" type="pres">
      <dgm:prSet presAssocID="{58DD8B5F-7321-4D37-9661-1CB85B133B58}" presName="rect1ParTx" presStyleLbl="alignAcc1" presStyleIdx="0" presStyleCnt="1">
        <dgm:presLayoutVars>
          <dgm:chMax val="1"/>
          <dgm:bulletEnabled val="1"/>
        </dgm:presLayoutVars>
      </dgm:prSet>
      <dgm:spPr/>
    </dgm:pt>
    <dgm:pt modelId="{4EACBAE3-F463-4EC8-AF8A-83322D4658AB}" type="pres">
      <dgm:prSet presAssocID="{58DD8B5F-7321-4D37-9661-1CB85B133B58}" presName="rect1ChTx" presStyleLbl="alignAcc1" presStyleIdx="0" presStyleCnt="1" custScaleX="136692">
        <dgm:presLayoutVars>
          <dgm:bulletEnabled val="1"/>
        </dgm:presLayoutVars>
      </dgm:prSet>
      <dgm:spPr/>
    </dgm:pt>
  </dgm:ptLst>
  <dgm:cxnLst>
    <dgm:cxn modelId="{159BE512-B430-4C69-9D65-5F703E202A07}" type="presOf" srcId="{58DD8B5F-7321-4D37-9661-1CB85B133B58}" destId="{9FF0E8D6-23B5-4776-9648-8B8BFD1D42BD}" srcOrd="0" destOrd="0" presId="urn:microsoft.com/office/officeart/2005/8/layout/target3"/>
    <dgm:cxn modelId="{459F5A4E-2874-4C97-8CD9-CAB715EA11B0}" type="presOf" srcId="{0F6DF1D1-EC1A-4A83-B352-690B833E4D86}" destId="{4EACBAE3-F463-4EC8-AF8A-83322D4658AB}" srcOrd="0" destOrd="0" presId="urn:microsoft.com/office/officeart/2005/8/layout/target3"/>
    <dgm:cxn modelId="{757FEC82-8957-4333-A504-1F9CCB8175AA}" srcId="{58DD8B5F-7321-4D37-9661-1CB85B133B58}" destId="{0F6DF1D1-EC1A-4A83-B352-690B833E4D86}" srcOrd="0" destOrd="0" parTransId="{7C19F641-2DA2-4439-96B1-FBBC6E5420D9}" sibTransId="{96941C7A-8DD5-43A9-A139-8B57D2696920}"/>
    <dgm:cxn modelId="{C8D6348B-7688-4A09-A6D6-606F220BA0E1}" type="presOf" srcId="{929955CB-22DB-4066-B5D1-1085631443A7}" destId="{AE636656-3354-49CF-99E9-EDE811E8FC99}" srcOrd="0" destOrd="0" presId="urn:microsoft.com/office/officeart/2005/8/layout/target3"/>
    <dgm:cxn modelId="{BD42EA95-7EE6-4D80-B211-F59AF7EA94A0}" type="presOf" srcId="{58DD8B5F-7321-4D37-9661-1CB85B133B58}" destId="{F2CEA089-8E89-4E06-9579-7BA69E61D8ED}" srcOrd="1" destOrd="0" presId="urn:microsoft.com/office/officeart/2005/8/layout/target3"/>
    <dgm:cxn modelId="{2B934CC6-249F-4E40-99D7-FDC1F0F5E250}" srcId="{929955CB-22DB-4066-B5D1-1085631443A7}" destId="{58DD8B5F-7321-4D37-9661-1CB85B133B58}" srcOrd="0" destOrd="0" parTransId="{5B25A08E-3728-4B9B-B136-4807FAF4EE32}" sibTransId="{C40977F7-1484-49E4-A66B-CD9F67CDA810}"/>
    <dgm:cxn modelId="{4AAD4B98-E4F2-4866-8521-C31AA34AEE48}" type="presParOf" srcId="{AE636656-3354-49CF-99E9-EDE811E8FC99}" destId="{1F41EF67-D48B-4212-A67B-A27ED59FB517}" srcOrd="0" destOrd="0" presId="urn:microsoft.com/office/officeart/2005/8/layout/target3"/>
    <dgm:cxn modelId="{AD1A6D84-B8B3-4C9A-926E-00FC3B52745C}" type="presParOf" srcId="{AE636656-3354-49CF-99E9-EDE811E8FC99}" destId="{E97A2C0F-E95E-43E1-907D-53225EE05664}" srcOrd="1" destOrd="0" presId="urn:microsoft.com/office/officeart/2005/8/layout/target3"/>
    <dgm:cxn modelId="{DB00EEF0-BDF4-403D-B1FC-B3836DD8492F}" type="presParOf" srcId="{AE636656-3354-49CF-99E9-EDE811E8FC99}" destId="{9FF0E8D6-23B5-4776-9648-8B8BFD1D42BD}" srcOrd="2" destOrd="0" presId="urn:microsoft.com/office/officeart/2005/8/layout/target3"/>
    <dgm:cxn modelId="{EDC91E12-801E-415D-A01F-79F7473E2B95}" type="presParOf" srcId="{AE636656-3354-49CF-99E9-EDE811E8FC99}" destId="{F2CEA089-8E89-4E06-9579-7BA69E61D8ED}" srcOrd="3" destOrd="0" presId="urn:microsoft.com/office/officeart/2005/8/layout/target3"/>
    <dgm:cxn modelId="{ED4C977B-2BA0-43A0-BFB7-5AD903C00000}" type="presParOf" srcId="{AE636656-3354-49CF-99E9-EDE811E8FC99}" destId="{4EACBAE3-F463-4EC8-AF8A-83322D4658AB}" srcOrd="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29955CB-22DB-4066-B5D1-1085631443A7}" type="doc">
      <dgm:prSet loTypeId="urn:microsoft.com/office/officeart/2005/8/layout/target3" loCatId="list" qsTypeId="urn:microsoft.com/office/officeart/2005/8/quickstyle/simple1" qsCatId="simple" csTypeId="urn:microsoft.com/office/officeart/2005/8/colors/accent1_3" csCatId="accent1" phldr="1"/>
      <dgm:spPr/>
      <dgm:t>
        <a:bodyPr/>
        <a:lstStyle/>
        <a:p>
          <a:endParaRPr lang="tr-TR"/>
        </a:p>
      </dgm:t>
    </dgm:pt>
    <dgm:pt modelId="{58DD8B5F-7321-4D37-9661-1CB85B133B58}">
      <dgm:prSet phldrT="[Metin]"/>
      <dgm:spPr/>
      <dgm:t>
        <a:bodyPr/>
        <a:lstStyle/>
        <a:p>
          <a:r>
            <a:rPr lang="tr-TR" b="1" dirty="0">
              <a:solidFill>
                <a:srgbClr val="C00000"/>
              </a:solidFill>
            </a:rPr>
            <a:t>Ahlaki Gelişim</a:t>
          </a:r>
          <a:endParaRPr lang="tr-TR" dirty="0">
            <a:solidFill>
              <a:srgbClr val="C00000"/>
            </a:solidFill>
          </a:endParaRPr>
        </a:p>
      </dgm:t>
    </dgm:pt>
    <dgm:pt modelId="{5B25A08E-3728-4B9B-B136-4807FAF4EE32}" type="parTrans" cxnId="{2B934CC6-249F-4E40-99D7-FDC1F0F5E250}">
      <dgm:prSet/>
      <dgm:spPr/>
      <dgm:t>
        <a:bodyPr/>
        <a:lstStyle/>
        <a:p>
          <a:endParaRPr lang="tr-TR"/>
        </a:p>
      </dgm:t>
    </dgm:pt>
    <dgm:pt modelId="{C40977F7-1484-49E4-A66B-CD9F67CDA810}" type="sibTrans" cxnId="{2B934CC6-249F-4E40-99D7-FDC1F0F5E250}">
      <dgm:prSet/>
      <dgm:spPr/>
      <dgm:t>
        <a:bodyPr/>
        <a:lstStyle/>
        <a:p>
          <a:endParaRPr lang="tr-TR"/>
        </a:p>
      </dgm:t>
    </dgm:pt>
    <dgm:pt modelId="{C6CBD810-60F5-4E16-BDE2-317DD2A7CB79}">
      <dgm:prSet phldrT="[Metin]"/>
      <dgm:spPr/>
      <dgm:t>
        <a:bodyPr/>
        <a:lstStyle/>
        <a:p>
          <a:r>
            <a:rPr lang="tr-TR" b="1" dirty="0">
              <a:solidFill>
                <a:srgbClr val="C00000"/>
              </a:solidFill>
            </a:rPr>
            <a:t>Tanımı ve Önemi	</a:t>
          </a:r>
        </a:p>
      </dgm:t>
    </dgm:pt>
    <dgm:pt modelId="{1B997279-E04F-4BF1-8B29-673B5BC54586}" type="parTrans" cxnId="{03D8619A-445D-4F68-90B6-6A96B9C88201}">
      <dgm:prSet/>
      <dgm:spPr/>
      <dgm:t>
        <a:bodyPr/>
        <a:lstStyle/>
        <a:p>
          <a:endParaRPr lang="tr-TR"/>
        </a:p>
      </dgm:t>
    </dgm:pt>
    <dgm:pt modelId="{97CDD497-4A32-484A-A389-17F6D0CCE72B}" type="sibTrans" cxnId="{03D8619A-445D-4F68-90B6-6A96B9C88201}">
      <dgm:prSet/>
      <dgm:spPr/>
      <dgm:t>
        <a:bodyPr/>
        <a:lstStyle/>
        <a:p>
          <a:endParaRPr lang="tr-TR"/>
        </a:p>
      </dgm:t>
    </dgm:pt>
    <dgm:pt modelId="{2017F1EC-30A2-4C04-B70B-F724E16A3973}">
      <dgm:prSet/>
      <dgm:spPr/>
      <dgm:t>
        <a:bodyPr/>
        <a:lstStyle/>
        <a:p>
          <a:r>
            <a:rPr lang="tr-TR" b="1" dirty="0">
              <a:solidFill>
                <a:srgbClr val="C00000"/>
              </a:solidFill>
            </a:rPr>
            <a:t>Ahlak Gelişimi İle İlgili Kavramlar 	</a:t>
          </a:r>
        </a:p>
      </dgm:t>
    </dgm:pt>
    <dgm:pt modelId="{D01C041C-C7C8-4B61-8BDD-A99AFBA1660B}" type="parTrans" cxnId="{F62DD43F-44A4-41B9-BB47-E38E717514F4}">
      <dgm:prSet/>
      <dgm:spPr/>
      <dgm:t>
        <a:bodyPr/>
        <a:lstStyle/>
        <a:p>
          <a:endParaRPr lang="tr-TR"/>
        </a:p>
      </dgm:t>
    </dgm:pt>
    <dgm:pt modelId="{C06AA9A7-40A7-4C3F-BE2A-EB39931B230C}" type="sibTrans" cxnId="{F62DD43F-44A4-41B9-BB47-E38E717514F4}">
      <dgm:prSet/>
      <dgm:spPr/>
      <dgm:t>
        <a:bodyPr/>
        <a:lstStyle/>
        <a:p>
          <a:endParaRPr lang="tr-TR"/>
        </a:p>
      </dgm:t>
    </dgm:pt>
    <dgm:pt modelId="{5EE41C2C-D8F2-4F7A-A0DD-37692E1F0074}">
      <dgm:prSet/>
      <dgm:spPr/>
      <dgm:t>
        <a:bodyPr/>
        <a:lstStyle/>
        <a:p>
          <a:r>
            <a:rPr lang="tr-TR" b="1" dirty="0">
              <a:solidFill>
                <a:srgbClr val="C00000"/>
              </a:solidFill>
            </a:rPr>
            <a:t>Ahlak Gelişim Kuramları</a:t>
          </a:r>
        </a:p>
      </dgm:t>
    </dgm:pt>
    <dgm:pt modelId="{4363FF11-763D-4B2A-972E-9A75DA46EA73}" type="parTrans" cxnId="{3E728121-D51B-4ACE-B88F-2E308E9B46EF}">
      <dgm:prSet/>
      <dgm:spPr/>
      <dgm:t>
        <a:bodyPr/>
        <a:lstStyle/>
        <a:p>
          <a:endParaRPr lang="tr-TR"/>
        </a:p>
      </dgm:t>
    </dgm:pt>
    <dgm:pt modelId="{F1247FD5-2140-4C48-8EBE-3AEEE992A148}" type="sibTrans" cxnId="{3E728121-D51B-4ACE-B88F-2E308E9B46EF}">
      <dgm:prSet/>
      <dgm:spPr/>
      <dgm:t>
        <a:bodyPr/>
        <a:lstStyle/>
        <a:p>
          <a:endParaRPr lang="tr-TR"/>
        </a:p>
      </dgm:t>
    </dgm:pt>
    <dgm:pt modelId="{50B86A8B-020C-4272-A3F0-161AE1C03401}">
      <dgm:prSet/>
      <dgm:spPr/>
      <dgm:t>
        <a:bodyPr/>
        <a:lstStyle/>
        <a:p>
          <a:r>
            <a:rPr lang="tr-TR" b="1" dirty="0">
              <a:solidFill>
                <a:srgbClr val="C00000"/>
              </a:solidFill>
            </a:rPr>
            <a:t>Ahlaki Gelişimin Ortamları 	</a:t>
          </a:r>
        </a:p>
      </dgm:t>
    </dgm:pt>
    <dgm:pt modelId="{156532E9-8A82-43B2-8374-54D36B1ADE2E}" type="parTrans" cxnId="{D6E74EC6-AA1A-43BD-A400-1F4442508D54}">
      <dgm:prSet/>
      <dgm:spPr/>
      <dgm:t>
        <a:bodyPr/>
        <a:lstStyle/>
        <a:p>
          <a:endParaRPr lang="tr-TR"/>
        </a:p>
      </dgm:t>
    </dgm:pt>
    <dgm:pt modelId="{5B0A1B72-C93F-4550-9926-E83839544C85}" type="sibTrans" cxnId="{D6E74EC6-AA1A-43BD-A400-1F4442508D54}">
      <dgm:prSet/>
      <dgm:spPr/>
      <dgm:t>
        <a:bodyPr/>
        <a:lstStyle/>
        <a:p>
          <a:endParaRPr lang="tr-TR"/>
        </a:p>
      </dgm:t>
    </dgm:pt>
    <dgm:pt modelId="{AE636656-3354-49CF-99E9-EDE811E8FC99}" type="pres">
      <dgm:prSet presAssocID="{929955CB-22DB-4066-B5D1-1085631443A7}" presName="Name0" presStyleCnt="0">
        <dgm:presLayoutVars>
          <dgm:chMax val="7"/>
          <dgm:dir/>
          <dgm:animLvl val="lvl"/>
          <dgm:resizeHandles val="exact"/>
        </dgm:presLayoutVars>
      </dgm:prSet>
      <dgm:spPr/>
    </dgm:pt>
    <dgm:pt modelId="{1F41EF67-D48B-4212-A67B-A27ED59FB517}" type="pres">
      <dgm:prSet presAssocID="{58DD8B5F-7321-4D37-9661-1CB85B133B58}" presName="circle1" presStyleLbl="node1" presStyleIdx="0" presStyleCnt="1"/>
      <dgm:spPr>
        <a:solidFill>
          <a:srgbClr val="FF0000"/>
        </a:solidFill>
        <a:ln>
          <a:solidFill>
            <a:srgbClr val="FF0000"/>
          </a:solidFill>
        </a:ln>
      </dgm:spPr>
    </dgm:pt>
    <dgm:pt modelId="{E97A2C0F-E95E-43E1-907D-53225EE05664}" type="pres">
      <dgm:prSet presAssocID="{58DD8B5F-7321-4D37-9661-1CB85B133B58}" presName="space" presStyleCnt="0"/>
      <dgm:spPr/>
    </dgm:pt>
    <dgm:pt modelId="{9FF0E8D6-23B5-4776-9648-8B8BFD1D42BD}" type="pres">
      <dgm:prSet presAssocID="{58DD8B5F-7321-4D37-9661-1CB85B133B58}" presName="rect1" presStyleLbl="alignAcc1" presStyleIdx="0" presStyleCnt="1"/>
      <dgm:spPr/>
    </dgm:pt>
    <dgm:pt modelId="{BE70ECAA-F859-4FD0-B47B-C4DE057BEA94}" type="pres">
      <dgm:prSet presAssocID="{58DD8B5F-7321-4D37-9661-1CB85B133B58}" presName="rect1ParTx" presStyleLbl="alignAcc1" presStyleIdx="0" presStyleCnt="1">
        <dgm:presLayoutVars>
          <dgm:chMax val="1"/>
          <dgm:bulletEnabled val="1"/>
        </dgm:presLayoutVars>
      </dgm:prSet>
      <dgm:spPr/>
    </dgm:pt>
    <dgm:pt modelId="{54F59B9C-0BC8-47D3-95F8-9E4C976576C7}" type="pres">
      <dgm:prSet presAssocID="{58DD8B5F-7321-4D37-9661-1CB85B133B58}" presName="rect1ChTx" presStyleLbl="alignAcc1" presStyleIdx="0" presStyleCnt="1" custScaleX="129569">
        <dgm:presLayoutVars>
          <dgm:bulletEnabled val="1"/>
        </dgm:presLayoutVars>
      </dgm:prSet>
      <dgm:spPr/>
    </dgm:pt>
  </dgm:ptLst>
  <dgm:cxnLst>
    <dgm:cxn modelId="{159BE512-B430-4C69-9D65-5F703E202A07}" type="presOf" srcId="{58DD8B5F-7321-4D37-9661-1CB85B133B58}" destId="{9FF0E8D6-23B5-4776-9648-8B8BFD1D42BD}" srcOrd="0" destOrd="0" presId="urn:microsoft.com/office/officeart/2005/8/layout/target3"/>
    <dgm:cxn modelId="{3E728121-D51B-4ACE-B88F-2E308E9B46EF}" srcId="{58DD8B5F-7321-4D37-9661-1CB85B133B58}" destId="{5EE41C2C-D8F2-4F7A-A0DD-37692E1F0074}" srcOrd="2" destOrd="0" parTransId="{4363FF11-763D-4B2A-972E-9A75DA46EA73}" sibTransId="{F1247FD5-2140-4C48-8EBE-3AEEE992A148}"/>
    <dgm:cxn modelId="{F05B402F-B0EE-4B08-89ED-366C4405584F}" type="presOf" srcId="{5EE41C2C-D8F2-4F7A-A0DD-37692E1F0074}" destId="{54F59B9C-0BC8-47D3-95F8-9E4C976576C7}" srcOrd="0" destOrd="2" presId="urn:microsoft.com/office/officeart/2005/8/layout/target3"/>
    <dgm:cxn modelId="{F62DD43F-44A4-41B9-BB47-E38E717514F4}" srcId="{58DD8B5F-7321-4D37-9661-1CB85B133B58}" destId="{2017F1EC-30A2-4C04-B70B-F724E16A3973}" srcOrd="1" destOrd="0" parTransId="{D01C041C-C7C8-4B61-8BDD-A99AFBA1660B}" sibTransId="{C06AA9A7-40A7-4C3F-BE2A-EB39931B230C}"/>
    <dgm:cxn modelId="{4B493360-88EF-4AA4-87A1-44C97CCD5A1A}" type="presOf" srcId="{50B86A8B-020C-4272-A3F0-161AE1C03401}" destId="{54F59B9C-0BC8-47D3-95F8-9E4C976576C7}" srcOrd="0" destOrd="3" presId="urn:microsoft.com/office/officeart/2005/8/layout/target3"/>
    <dgm:cxn modelId="{BEBFC674-2EA2-4390-8866-6331DAE76455}" type="presOf" srcId="{2017F1EC-30A2-4C04-B70B-F724E16A3973}" destId="{54F59B9C-0BC8-47D3-95F8-9E4C976576C7}" srcOrd="0" destOrd="1" presId="urn:microsoft.com/office/officeart/2005/8/layout/target3"/>
    <dgm:cxn modelId="{C8D6348B-7688-4A09-A6D6-606F220BA0E1}" type="presOf" srcId="{929955CB-22DB-4066-B5D1-1085631443A7}" destId="{AE636656-3354-49CF-99E9-EDE811E8FC99}" srcOrd="0" destOrd="0" presId="urn:microsoft.com/office/officeart/2005/8/layout/target3"/>
    <dgm:cxn modelId="{03D8619A-445D-4F68-90B6-6A96B9C88201}" srcId="{58DD8B5F-7321-4D37-9661-1CB85B133B58}" destId="{C6CBD810-60F5-4E16-BDE2-317DD2A7CB79}" srcOrd="0" destOrd="0" parTransId="{1B997279-E04F-4BF1-8B29-673B5BC54586}" sibTransId="{97CDD497-4A32-484A-A389-17F6D0CCE72B}"/>
    <dgm:cxn modelId="{7E8EAB9C-E9F5-4713-B632-4F9B25473FB0}" type="presOf" srcId="{C6CBD810-60F5-4E16-BDE2-317DD2A7CB79}" destId="{54F59B9C-0BC8-47D3-95F8-9E4C976576C7}" srcOrd="0" destOrd="0" presId="urn:microsoft.com/office/officeart/2005/8/layout/target3"/>
    <dgm:cxn modelId="{2B934CC6-249F-4E40-99D7-FDC1F0F5E250}" srcId="{929955CB-22DB-4066-B5D1-1085631443A7}" destId="{58DD8B5F-7321-4D37-9661-1CB85B133B58}" srcOrd="0" destOrd="0" parTransId="{5B25A08E-3728-4B9B-B136-4807FAF4EE32}" sibTransId="{C40977F7-1484-49E4-A66B-CD9F67CDA810}"/>
    <dgm:cxn modelId="{D6E74EC6-AA1A-43BD-A400-1F4442508D54}" srcId="{58DD8B5F-7321-4D37-9661-1CB85B133B58}" destId="{50B86A8B-020C-4272-A3F0-161AE1C03401}" srcOrd="3" destOrd="0" parTransId="{156532E9-8A82-43B2-8374-54D36B1ADE2E}" sibTransId="{5B0A1B72-C93F-4550-9926-E83839544C85}"/>
    <dgm:cxn modelId="{CF9186D5-97DD-43EB-8ECE-6DCF03C32D68}" type="presOf" srcId="{58DD8B5F-7321-4D37-9661-1CB85B133B58}" destId="{BE70ECAA-F859-4FD0-B47B-C4DE057BEA94}" srcOrd="1" destOrd="0" presId="urn:microsoft.com/office/officeart/2005/8/layout/target3"/>
    <dgm:cxn modelId="{4AAD4B98-E4F2-4866-8521-C31AA34AEE48}" type="presParOf" srcId="{AE636656-3354-49CF-99E9-EDE811E8FC99}" destId="{1F41EF67-D48B-4212-A67B-A27ED59FB517}" srcOrd="0" destOrd="0" presId="urn:microsoft.com/office/officeart/2005/8/layout/target3"/>
    <dgm:cxn modelId="{AD1A6D84-B8B3-4C9A-926E-00FC3B52745C}" type="presParOf" srcId="{AE636656-3354-49CF-99E9-EDE811E8FC99}" destId="{E97A2C0F-E95E-43E1-907D-53225EE05664}" srcOrd="1" destOrd="0" presId="urn:microsoft.com/office/officeart/2005/8/layout/target3"/>
    <dgm:cxn modelId="{DB00EEF0-BDF4-403D-B1FC-B3836DD8492F}" type="presParOf" srcId="{AE636656-3354-49CF-99E9-EDE811E8FC99}" destId="{9FF0E8D6-23B5-4776-9648-8B8BFD1D42BD}" srcOrd="2" destOrd="0" presId="urn:microsoft.com/office/officeart/2005/8/layout/target3"/>
    <dgm:cxn modelId="{BEA792A8-A19F-4997-9F1F-BCEB9C60E09A}" type="presParOf" srcId="{AE636656-3354-49CF-99E9-EDE811E8FC99}" destId="{BE70ECAA-F859-4FD0-B47B-C4DE057BEA94}" srcOrd="3" destOrd="0" presId="urn:microsoft.com/office/officeart/2005/8/layout/target3"/>
    <dgm:cxn modelId="{677070A0-06C5-41BC-A027-56B0FFF7B3AA}" type="presParOf" srcId="{AE636656-3354-49CF-99E9-EDE811E8FC99}" destId="{54F59B9C-0BC8-47D3-95F8-9E4C976576C7}" srcOrd="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29955CB-22DB-4066-B5D1-1085631443A7}" type="doc">
      <dgm:prSet loTypeId="urn:microsoft.com/office/officeart/2005/8/layout/target3" loCatId="list" qsTypeId="urn:microsoft.com/office/officeart/2005/8/quickstyle/simple1" qsCatId="simple" csTypeId="urn:microsoft.com/office/officeart/2005/8/colors/colorful1#1" csCatId="colorful" phldr="1"/>
      <dgm:spPr/>
      <dgm:t>
        <a:bodyPr/>
        <a:lstStyle/>
        <a:p>
          <a:endParaRPr lang="tr-TR"/>
        </a:p>
      </dgm:t>
    </dgm:pt>
    <dgm:pt modelId="{58DD8B5F-7321-4D37-9661-1CB85B133B58}">
      <dgm:prSet phldrT="[Metin]"/>
      <dgm:spPr/>
      <dgm:t>
        <a:bodyPr/>
        <a:lstStyle/>
        <a:p>
          <a:r>
            <a:rPr lang="tr-TR" b="1" dirty="0"/>
            <a:t>Ahlaki Gelişim</a:t>
          </a:r>
          <a:endParaRPr lang="tr-TR" dirty="0"/>
        </a:p>
      </dgm:t>
    </dgm:pt>
    <dgm:pt modelId="{5B25A08E-3728-4B9B-B136-4807FAF4EE32}" type="parTrans" cxnId="{2B934CC6-249F-4E40-99D7-FDC1F0F5E250}">
      <dgm:prSet/>
      <dgm:spPr/>
      <dgm:t>
        <a:bodyPr/>
        <a:lstStyle/>
        <a:p>
          <a:endParaRPr lang="tr-TR"/>
        </a:p>
      </dgm:t>
    </dgm:pt>
    <dgm:pt modelId="{C40977F7-1484-49E4-A66B-CD9F67CDA810}" type="sibTrans" cxnId="{2B934CC6-249F-4E40-99D7-FDC1F0F5E250}">
      <dgm:prSet/>
      <dgm:spPr/>
      <dgm:t>
        <a:bodyPr/>
        <a:lstStyle/>
        <a:p>
          <a:endParaRPr lang="tr-TR"/>
        </a:p>
      </dgm:t>
    </dgm:pt>
    <dgm:pt modelId="{C6CBD810-60F5-4E16-BDE2-317DD2A7CB79}">
      <dgm:prSet phldrT="[Metin]" custT="1"/>
      <dgm:spPr/>
      <dgm:t>
        <a:bodyPr/>
        <a:lstStyle/>
        <a:p>
          <a:r>
            <a:rPr lang="tr-TR" sz="2800" b="1" dirty="0">
              <a:solidFill>
                <a:srgbClr val="FF0000"/>
              </a:solidFill>
            </a:rPr>
            <a:t>Tanımı ve Önemi </a:t>
          </a:r>
          <a:r>
            <a:rPr lang="tr-TR" sz="1800" b="1" dirty="0"/>
            <a:t>	</a:t>
          </a:r>
        </a:p>
      </dgm:t>
    </dgm:pt>
    <dgm:pt modelId="{1B997279-E04F-4BF1-8B29-673B5BC54586}" type="parTrans" cxnId="{03D8619A-445D-4F68-90B6-6A96B9C88201}">
      <dgm:prSet/>
      <dgm:spPr/>
      <dgm:t>
        <a:bodyPr/>
        <a:lstStyle/>
        <a:p>
          <a:endParaRPr lang="tr-TR"/>
        </a:p>
      </dgm:t>
    </dgm:pt>
    <dgm:pt modelId="{97CDD497-4A32-484A-A389-17F6D0CCE72B}" type="sibTrans" cxnId="{03D8619A-445D-4F68-90B6-6A96B9C88201}">
      <dgm:prSet/>
      <dgm:spPr/>
      <dgm:t>
        <a:bodyPr/>
        <a:lstStyle/>
        <a:p>
          <a:endParaRPr lang="tr-TR"/>
        </a:p>
      </dgm:t>
    </dgm:pt>
    <dgm:pt modelId="{2017F1EC-30A2-4C04-B70B-F724E16A3973}">
      <dgm:prSet/>
      <dgm:spPr/>
      <dgm:t>
        <a:bodyPr/>
        <a:lstStyle/>
        <a:p>
          <a:r>
            <a:rPr lang="tr-TR" sz="1800" b="1" dirty="0"/>
            <a:t>Ahlak Gelişimi İle İlgili Kavramlar 	</a:t>
          </a:r>
        </a:p>
      </dgm:t>
    </dgm:pt>
    <dgm:pt modelId="{D01C041C-C7C8-4B61-8BDD-A99AFBA1660B}" type="parTrans" cxnId="{F62DD43F-44A4-41B9-BB47-E38E717514F4}">
      <dgm:prSet/>
      <dgm:spPr/>
      <dgm:t>
        <a:bodyPr/>
        <a:lstStyle/>
        <a:p>
          <a:endParaRPr lang="tr-TR"/>
        </a:p>
      </dgm:t>
    </dgm:pt>
    <dgm:pt modelId="{C06AA9A7-40A7-4C3F-BE2A-EB39931B230C}" type="sibTrans" cxnId="{F62DD43F-44A4-41B9-BB47-E38E717514F4}">
      <dgm:prSet/>
      <dgm:spPr/>
      <dgm:t>
        <a:bodyPr/>
        <a:lstStyle/>
        <a:p>
          <a:endParaRPr lang="tr-TR"/>
        </a:p>
      </dgm:t>
    </dgm:pt>
    <dgm:pt modelId="{08C66FCA-56E4-4380-A992-63321A7FB810}">
      <dgm:prSet/>
      <dgm:spPr/>
      <dgm:t>
        <a:bodyPr/>
        <a:lstStyle/>
        <a:p>
          <a:r>
            <a:rPr lang="tr-TR" sz="1800" dirty="0"/>
            <a:t>Ahlak 	</a:t>
          </a:r>
        </a:p>
      </dgm:t>
    </dgm:pt>
    <dgm:pt modelId="{87C6AEC7-D08C-480B-807C-D6A520A1C318}" type="parTrans" cxnId="{F5EA7E80-118E-4455-9878-83972C8C38F0}">
      <dgm:prSet/>
      <dgm:spPr/>
      <dgm:t>
        <a:bodyPr/>
        <a:lstStyle/>
        <a:p>
          <a:endParaRPr lang="tr-TR"/>
        </a:p>
      </dgm:t>
    </dgm:pt>
    <dgm:pt modelId="{F90A1841-4EE1-43D4-9154-993C6A851BC1}" type="sibTrans" cxnId="{F5EA7E80-118E-4455-9878-83972C8C38F0}">
      <dgm:prSet/>
      <dgm:spPr/>
      <dgm:t>
        <a:bodyPr/>
        <a:lstStyle/>
        <a:p>
          <a:endParaRPr lang="tr-TR"/>
        </a:p>
      </dgm:t>
    </dgm:pt>
    <dgm:pt modelId="{6C28992E-6D8F-4B27-BB6B-BBB2B8178493}">
      <dgm:prSet/>
      <dgm:spPr/>
      <dgm:t>
        <a:bodyPr/>
        <a:lstStyle/>
        <a:p>
          <a:r>
            <a:rPr lang="tr-TR" sz="1800" dirty="0"/>
            <a:t>Törel Davranış 	</a:t>
          </a:r>
        </a:p>
      </dgm:t>
    </dgm:pt>
    <dgm:pt modelId="{D42B429A-0156-445D-AAA3-3336A3BCB700}" type="parTrans" cxnId="{9692306E-387A-4271-9A50-5227720AC362}">
      <dgm:prSet/>
      <dgm:spPr/>
      <dgm:t>
        <a:bodyPr/>
        <a:lstStyle/>
        <a:p>
          <a:endParaRPr lang="tr-TR"/>
        </a:p>
      </dgm:t>
    </dgm:pt>
    <dgm:pt modelId="{81C5B7ED-3CF2-479C-960C-6105BD6773FA}" type="sibTrans" cxnId="{9692306E-387A-4271-9A50-5227720AC362}">
      <dgm:prSet/>
      <dgm:spPr/>
      <dgm:t>
        <a:bodyPr/>
        <a:lstStyle/>
        <a:p>
          <a:endParaRPr lang="tr-TR"/>
        </a:p>
      </dgm:t>
    </dgm:pt>
    <dgm:pt modelId="{0AE8EEDA-866B-4C29-B8F2-DFFB0C3F9543}">
      <dgm:prSet/>
      <dgm:spPr/>
      <dgm:t>
        <a:bodyPr/>
        <a:lstStyle/>
        <a:p>
          <a:r>
            <a:rPr lang="tr-TR" sz="1800" dirty="0"/>
            <a:t>Bencillik 	</a:t>
          </a:r>
        </a:p>
      </dgm:t>
    </dgm:pt>
    <dgm:pt modelId="{EC7C6D7E-8AD4-4186-9542-FF9F16AB90E7}" type="parTrans" cxnId="{E543E0F1-8C5D-4C39-8C13-595F01D087B1}">
      <dgm:prSet/>
      <dgm:spPr/>
      <dgm:t>
        <a:bodyPr/>
        <a:lstStyle/>
        <a:p>
          <a:endParaRPr lang="tr-TR"/>
        </a:p>
      </dgm:t>
    </dgm:pt>
    <dgm:pt modelId="{2886819C-257A-48B1-8F94-6DB758D51085}" type="sibTrans" cxnId="{E543E0F1-8C5D-4C39-8C13-595F01D087B1}">
      <dgm:prSet/>
      <dgm:spPr/>
      <dgm:t>
        <a:bodyPr/>
        <a:lstStyle/>
        <a:p>
          <a:endParaRPr lang="tr-TR"/>
        </a:p>
      </dgm:t>
    </dgm:pt>
    <dgm:pt modelId="{CF09BA71-4886-4708-8347-B12FD3F3E7B1}">
      <dgm:prSet/>
      <dgm:spPr/>
      <dgm:t>
        <a:bodyPr/>
        <a:lstStyle/>
        <a:p>
          <a:r>
            <a:rPr lang="tr-TR" sz="1800" dirty="0"/>
            <a:t>Öykünme 	</a:t>
          </a:r>
        </a:p>
      </dgm:t>
    </dgm:pt>
    <dgm:pt modelId="{CE868546-046D-4826-9599-98745FCB74D3}" type="parTrans" cxnId="{57637601-A3CE-4FCA-B9BF-A2CDDF90DA4B}">
      <dgm:prSet/>
      <dgm:spPr/>
      <dgm:t>
        <a:bodyPr/>
        <a:lstStyle/>
        <a:p>
          <a:endParaRPr lang="tr-TR"/>
        </a:p>
      </dgm:t>
    </dgm:pt>
    <dgm:pt modelId="{58C55B7F-CA80-4CCB-8700-942C5CDD95B1}" type="sibTrans" cxnId="{57637601-A3CE-4FCA-B9BF-A2CDDF90DA4B}">
      <dgm:prSet/>
      <dgm:spPr/>
      <dgm:t>
        <a:bodyPr/>
        <a:lstStyle/>
        <a:p>
          <a:endParaRPr lang="tr-TR"/>
        </a:p>
      </dgm:t>
    </dgm:pt>
    <dgm:pt modelId="{3A244DF8-9D25-48E0-969C-F07BFB37C35D}">
      <dgm:prSet/>
      <dgm:spPr/>
      <dgm:t>
        <a:bodyPr/>
        <a:lstStyle/>
        <a:p>
          <a:r>
            <a:rPr lang="tr-TR" sz="1800" dirty="0"/>
            <a:t>Vicdan 	</a:t>
          </a:r>
        </a:p>
      </dgm:t>
    </dgm:pt>
    <dgm:pt modelId="{5669E58B-D40B-4882-AE27-A4A28A951F6A}" type="parTrans" cxnId="{48E9911B-654E-4B38-938B-2F531F10155C}">
      <dgm:prSet/>
      <dgm:spPr/>
      <dgm:t>
        <a:bodyPr/>
        <a:lstStyle/>
        <a:p>
          <a:endParaRPr lang="tr-TR"/>
        </a:p>
      </dgm:t>
    </dgm:pt>
    <dgm:pt modelId="{636D5A42-1E95-4DE0-8F82-2492B2C59973}" type="sibTrans" cxnId="{48E9911B-654E-4B38-938B-2F531F10155C}">
      <dgm:prSet/>
      <dgm:spPr/>
      <dgm:t>
        <a:bodyPr/>
        <a:lstStyle/>
        <a:p>
          <a:endParaRPr lang="tr-TR"/>
        </a:p>
      </dgm:t>
    </dgm:pt>
    <dgm:pt modelId="{AD46C817-0489-412B-810A-3F19AA30A1F3}">
      <dgm:prSet/>
      <dgm:spPr/>
      <dgm:t>
        <a:bodyPr/>
        <a:lstStyle/>
        <a:p>
          <a:r>
            <a:rPr lang="tr-TR" sz="1800" dirty="0"/>
            <a:t>Özgecilik 	</a:t>
          </a:r>
        </a:p>
      </dgm:t>
    </dgm:pt>
    <dgm:pt modelId="{56E596D6-FC77-424D-9131-7EC24A05645C}" type="parTrans" cxnId="{46C0AA26-7EFB-4D8A-9F76-1F4B8A3E44B1}">
      <dgm:prSet/>
      <dgm:spPr/>
      <dgm:t>
        <a:bodyPr/>
        <a:lstStyle/>
        <a:p>
          <a:endParaRPr lang="tr-TR"/>
        </a:p>
      </dgm:t>
    </dgm:pt>
    <dgm:pt modelId="{67581F13-4772-4436-AC3E-2AA3FD4967DE}" type="sibTrans" cxnId="{46C0AA26-7EFB-4D8A-9F76-1F4B8A3E44B1}">
      <dgm:prSet/>
      <dgm:spPr/>
      <dgm:t>
        <a:bodyPr/>
        <a:lstStyle/>
        <a:p>
          <a:endParaRPr lang="tr-TR"/>
        </a:p>
      </dgm:t>
    </dgm:pt>
    <dgm:pt modelId="{5EE41C2C-D8F2-4F7A-A0DD-37692E1F0074}">
      <dgm:prSet/>
      <dgm:spPr/>
      <dgm:t>
        <a:bodyPr/>
        <a:lstStyle/>
        <a:p>
          <a:r>
            <a:rPr lang="tr-TR" sz="1800" b="1" dirty="0"/>
            <a:t>Ahlak Gelişim Kuramları 	</a:t>
          </a:r>
        </a:p>
      </dgm:t>
    </dgm:pt>
    <dgm:pt modelId="{4363FF11-763D-4B2A-972E-9A75DA46EA73}" type="parTrans" cxnId="{3E728121-D51B-4ACE-B88F-2E308E9B46EF}">
      <dgm:prSet/>
      <dgm:spPr/>
      <dgm:t>
        <a:bodyPr/>
        <a:lstStyle/>
        <a:p>
          <a:endParaRPr lang="tr-TR"/>
        </a:p>
      </dgm:t>
    </dgm:pt>
    <dgm:pt modelId="{F1247FD5-2140-4C48-8EBE-3AEEE992A148}" type="sibTrans" cxnId="{3E728121-D51B-4ACE-B88F-2E308E9B46EF}">
      <dgm:prSet/>
      <dgm:spPr/>
      <dgm:t>
        <a:bodyPr/>
        <a:lstStyle/>
        <a:p>
          <a:endParaRPr lang="tr-TR"/>
        </a:p>
      </dgm:t>
    </dgm:pt>
    <dgm:pt modelId="{E93497A6-8844-40C7-BF30-854F791AC2A4}">
      <dgm:prSet/>
      <dgm:spPr/>
      <dgm:t>
        <a:bodyPr/>
        <a:lstStyle/>
        <a:p>
          <a:r>
            <a:rPr lang="tr-TR" sz="1800" dirty="0"/>
            <a:t>Piaget’ye Göre Ahlak Gelişimi 		</a:t>
          </a:r>
        </a:p>
      </dgm:t>
    </dgm:pt>
    <dgm:pt modelId="{4FEDE612-DD5A-40EA-AC3A-A29FDE6478EA}" type="parTrans" cxnId="{0406376C-BC5A-4F12-933E-F0153D78C43D}">
      <dgm:prSet/>
      <dgm:spPr/>
      <dgm:t>
        <a:bodyPr/>
        <a:lstStyle/>
        <a:p>
          <a:endParaRPr lang="tr-TR"/>
        </a:p>
      </dgm:t>
    </dgm:pt>
    <dgm:pt modelId="{6DCBB833-E9FE-4D35-8A12-E5C91C233096}" type="sibTrans" cxnId="{0406376C-BC5A-4F12-933E-F0153D78C43D}">
      <dgm:prSet/>
      <dgm:spPr/>
      <dgm:t>
        <a:bodyPr/>
        <a:lstStyle/>
        <a:p>
          <a:endParaRPr lang="tr-TR"/>
        </a:p>
      </dgm:t>
    </dgm:pt>
    <dgm:pt modelId="{A7E72004-38C9-4A3C-9B84-9EEAB7D9C939}">
      <dgm:prSet/>
      <dgm:spPr/>
      <dgm:t>
        <a:bodyPr/>
        <a:lstStyle/>
        <a:p>
          <a:r>
            <a:rPr lang="tr-TR" sz="1800" dirty="0"/>
            <a:t>Psikanalitik Kurama Göre Ahlak Gelişimi </a:t>
          </a:r>
        </a:p>
      </dgm:t>
    </dgm:pt>
    <dgm:pt modelId="{D36F25D5-6AF3-4068-8044-40C833026D57}" type="parTrans" cxnId="{D9058C6C-7380-4D01-AA9C-A26BFE7632CC}">
      <dgm:prSet/>
      <dgm:spPr/>
      <dgm:t>
        <a:bodyPr/>
        <a:lstStyle/>
        <a:p>
          <a:endParaRPr lang="tr-TR"/>
        </a:p>
      </dgm:t>
    </dgm:pt>
    <dgm:pt modelId="{47E72764-63DF-465D-AAEA-1CBF198C8275}" type="sibTrans" cxnId="{D9058C6C-7380-4D01-AA9C-A26BFE7632CC}">
      <dgm:prSet/>
      <dgm:spPr/>
      <dgm:t>
        <a:bodyPr/>
        <a:lstStyle/>
        <a:p>
          <a:endParaRPr lang="tr-TR"/>
        </a:p>
      </dgm:t>
    </dgm:pt>
    <dgm:pt modelId="{E3051E01-A098-4951-941C-59715F3499A2}">
      <dgm:prSet/>
      <dgm:spPr/>
      <dgm:t>
        <a:bodyPr/>
        <a:lstStyle/>
        <a:p>
          <a:r>
            <a:rPr lang="tr-TR" sz="1800" dirty="0"/>
            <a:t>Davranışçı Kurama Göre Ahlak Gelişimi 	</a:t>
          </a:r>
        </a:p>
      </dgm:t>
    </dgm:pt>
    <dgm:pt modelId="{8D2FC45D-3E0B-431D-B709-DEB0948B4156}" type="parTrans" cxnId="{3EB0BD29-5237-4BD7-AAC5-80B57AD7E6F5}">
      <dgm:prSet/>
      <dgm:spPr/>
      <dgm:t>
        <a:bodyPr/>
        <a:lstStyle/>
        <a:p>
          <a:endParaRPr lang="tr-TR"/>
        </a:p>
      </dgm:t>
    </dgm:pt>
    <dgm:pt modelId="{B2A36161-FA11-494A-8BBD-506BFC243AC0}" type="sibTrans" cxnId="{3EB0BD29-5237-4BD7-AAC5-80B57AD7E6F5}">
      <dgm:prSet/>
      <dgm:spPr/>
      <dgm:t>
        <a:bodyPr/>
        <a:lstStyle/>
        <a:p>
          <a:endParaRPr lang="tr-TR"/>
        </a:p>
      </dgm:t>
    </dgm:pt>
    <dgm:pt modelId="{C9EB74F1-9E23-494B-A39B-DD6F2DFBD2F7}">
      <dgm:prSet/>
      <dgm:spPr/>
      <dgm:t>
        <a:bodyPr/>
        <a:lstStyle/>
        <a:p>
          <a:r>
            <a:rPr lang="tr-TR" sz="1800" dirty="0"/>
            <a:t>Toplumsal Öğrenme Kuramına Göre Ahlak Gelişimi </a:t>
          </a:r>
        </a:p>
      </dgm:t>
    </dgm:pt>
    <dgm:pt modelId="{2DDA0168-EA5A-4AC6-92F3-F9743D640613}" type="parTrans" cxnId="{8EA64276-7880-4BD8-B160-BA4CC15C48A9}">
      <dgm:prSet/>
      <dgm:spPr/>
      <dgm:t>
        <a:bodyPr/>
        <a:lstStyle/>
        <a:p>
          <a:endParaRPr lang="tr-TR"/>
        </a:p>
      </dgm:t>
    </dgm:pt>
    <dgm:pt modelId="{A223BD9B-C5F4-4864-B12C-E2A4AA7AA460}" type="sibTrans" cxnId="{8EA64276-7880-4BD8-B160-BA4CC15C48A9}">
      <dgm:prSet/>
      <dgm:spPr/>
      <dgm:t>
        <a:bodyPr/>
        <a:lstStyle/>
        <a:p>
          <a:endParaRPr lang="tr-TR"/>
        </a:p>
      </dgm:t>
    </dgm:pt>
    <dgm:pt modelId="{65CCEC94-DED3-48AF-BE4D-786FED06B12A}">
      <dgm:prSet/>
      <dgm:spPr/>
      <dgm:t>
        <a:bodyPr/>
        <a:lstStyle/>
        <a:p>
          <a:r>
            <a:rPr lang="tr-TR" sz="1800" b="1" dirty="0">
              <a:solidFill>
                <a:schemeClr val="tx1"/>
              </a:solidFill>
            </a:rPr>
            <a:t>Ahlaki Gelişimin Ortamları</a:t>
          </a:r>
          <a:endParaRPr lang="tr-TR" sz="1800" dirty="0">
            <a:solidFill>
              <a:schemeClr val="tx1"/>
            </a:solidFill>
          </a:endParaRPr>
        </a:p>
      </dgm:t>
    </dgm:pt>
    <dgm:pt modelId="{46252B74-12A1-410A-9592-4AE1AF4B5B7B}" type="parTrans" cxnId="{B096A573-09B1-42F7-A72A-41A00083C6E9}">
      <dgm:prSet/>
      <dgm:spPr/>
    </dgm:pt>
    <dgm:pt modelId="{3CA4B245-513F-4CF8-B48C-44B409867686}" type="sibTrans" cxnId="{B096A573-09B1-42F7-A72A-41A00083C6E9}">
      <dgm:prSet/>
      <dgm:spPr/>
    </dgm:pt>
    <dgm:pt modelId="{7D28A27C-5448-4EDD-870E-35FD5B31EF83}">
      <dgm:prSet/>
      <dgm:spPr/>
      <dgm:t>
        <a:bodyPr/>
        <a:lstStyle/>
        <a:p>
          <a:r>
            <a:rPr lang="tr-TR" sz="1800" dirty="0"/>
            <a:t>Ebeveynlik</a:t>
          </a:r>
        </a:p>
      </dgm:t>
    </dgm:pt>
    <dgm:pt modelId="{5FF7A73E-1EAE-4E03-9F6C-C666C4F660A4}" type="parTrans" cxnId="{198A310F-C353-4C0B-ADDC-AD7FF371502E}">
      <dgm:prSet/>
      <dgm:spPr/>
    </dgm:pt>
    <dgm:pt modelId="{3A455FC7-991A-438B-966F-2045CB302F86}" type="sibTrans" cxnId="{198A310F-C353-4C0B-ADDC-AD7FF371502E}">
      <dgm:prSet/>
      <dgm:spPr/>
    </dgm:pt>
    <dgm:pt modelId="{E84F044E-B5F7-4A71-96F8-59F1710C48C3}">
      <dgm:prSet/>
      <dgm:spPr/>
      <dgm:t>
        <a:bodyPr/>
        <a:lstStyle/>
        <a:p>
          <a:r>
            <a:rPr lang="tr-TR" sz="1800" dirty="0"/>
            <a:t>Okullar</a:t>
          </a:r>
        </a:p>
      </dgm:t>
    </dgm:pt>
    <dgm:pt modelId="{B3DD63DE-2DAE-4620-8BA1-0825A20BF598}" type="parTrans" cxnId="{949EDD55-E51E-4863-9627-5AAAFB8CDEDD}">
      <dgm:prSet/>
      <dgm:spPr/>
    </dgm:pt>
    <dgm:pt modelId="{78C7E61D-411D-42A8-A952-C480C56D3E11}" type="sibTrans" cxnId="{949EDD55-E51E-4863-9627-5AAAFB8CDEDD}">
      <dgm:prSet/>
      <dgm:spPr/>
    </dgm:pt>
    <dgm:pt modelId="{56B60BE1-39C2-4F4B-889A-D3465078C368}">
      <dgm:prSet/>
      <dgm:spPr/>
      <dgm:t>
        <a:bodyPr/>
        <a:lstStyle/>
        <a:p>
          <a:r>
            <a:rPr lang="tr-TR" sz="1800" dirty="0" err="1"/>
            <a:t>Kohlberg’e</a:t>
          </a:r>
          <a:r>
            <a:rPr lang="tr-TR" sz="1800" dirty="0"/>
            <a:t> Göre Ahlak Gelişim Kuramı 	</a:t>
          </a:r>
        </a:p>
      </dgm:t>
    </dgm:pt>
    <dgm:pt modelId="{C4B40106-E98A-4AD3-967C-E0BE9C7EBF07}" type="parTrans" cxnId="{A2B82EB7-E8CC-4B60-8D22-B1FB790FDB6C}">
      <dgm:prSet/>
      <dgm:spPr/>
    </dgm:pt>
    <dgm:pt modelId="{CCFDE248-0106-43F8-9A79-AE2A01FFAC76}" type="sibTrans" cxnId="{A2B82EB7-E8CC-4B60-8D22-B1FB790FDB6C}">
      <dgm:prSet/>
      <dgm:spPr/>
    </dgm:pt>
    <dgm:pt modelId="{AE636656-3354-49CF-99E9-EDE811E8FC99}" type="pres">
      <dgm:prSet presAssocID="{929955CB-22DB-4066-B5D1-1085631443A7}" presName="Name0" presStyleCnt="0">
        <dgm:presLayoutVars>
          <dgm:chMax val="7"/>
          <dgm:dir/>
          <dgm:animLvl val="lvl"/>
          <dgm:resizeHandles val="exact"/>
        </dgm:presLayoutVars>
      </dgm:prSet>
      <dgm:spPr/>
    </dgm:pt>
    <dgm:pt modelId="{1F41EF67-D48B-4212-A67B-A27ED59FB517}" type="pres">
      <dgm:prSet presAssocID="{58DD8B5F-7321-4D37-9661-1CB85B133B58}" presName="circle1" presStyleLbl="node1" presStyleIdx="0" presStyleCnt="1" custLinFactNeighborX="-1230"/>
      <dgm:spPr>
        <a:solidFill>
          <a:srgbClr val="FF0000"/>
        </a:solidFill>
      </dgm:spPr>
    </dgm:pt>
    <dgm:pt modelId="{E97A2C0F-E95E-43E1-907D-53225EE05664}" type="pres">
      <dgm:prSet presAssocID="{58DD8B5F-7321-4D37-9661-1CB85B133B58}" presName="space" presStyleCnt="0"/>
      <dgm:spPr/>
    </dgm:pt>
    <dgm:pt modelId="{9FF0E8D6-23B5-4776-9648-8B8BFD1D42BD}" type="pres">
      <dgm:prSet presAssocID="{58DD8B5F-7321-4D37-9661-1CB85B133B58}" presName="rect1" presStyleLbl="alignAcc1" presStyleIdx="0" presStyleCnt="1"/>
      <dgm:spPr/>
    </dgm:pt>
    <dgm:pt modelId="{BE70ECAA-F859-4FD0-B47B-C4DE057BEA94}" type="pres">
      <dgm:prSet presAssocID="{58DD8B5F-7321-4D37-9661-1CB85B133B58}" presName="rect1ParTx" presStyleLbl="alignAcc1" presStyleIdx="0" presStyleCnt="1">
        <dgm:presLayoutVars>
          <dgm:chMax val="1"/>
          <dgm:bulletEnabled val="1"/>
        </dgm:presLayoutVars>
      </dgm:prSet>
      <dgm:spPr/>
    </dgm:pt>
    <dgm:pt modelId="{54F59B9C-0BC8-47D3-95F8-9E4C976576C7}" type="pres">
      <dgm:prSet presAssocID="{58DD8B5F-7321-4D37-9661-1CB85B133B58}" presName="rect1ChTx" presStyleLbl="alignAcc1" presStyleIdx="0" presStyleCnt="1" custScaleX="129935">
        <dgm:presLayoutVars>
          <dgm:bulletEnabled val="1"/>
        </dgm:presLayoutVars>
      </dgm:prSet>
      <dgm:spPr/>
    </dgm:pt>
  </dgm:ptLst>
  <dgm:cxnLst>
    <dgm:cxn modelId="{57637601-A3CE-4FCA-B9BF-A2CDDF90DA4B}" srcId="{2017F1EC-30A2-4C04-B70B-F724E16A3973}" destId="{CF09BA71-4886-4708-8347-B12FD3F3E7B1}" srcOrd="3" destOrd="0" parTransId="{CE868546-046D-4826-9599-98745FCB74D3}" sibTransId="{58C55B7F-CA80-4CCB-8700-942C5CDD95B1}"/>
    <dgm:cxn modelId="{E340480A-7F46-4BAE-813A-1FA5A5BB5A95}" type="presOf" srcId="{C9EB74F1-9E23-494B-A39B-DD6F2DFBD2F7}" destId="{54F59B9C-0BC8-47D3-95F8-9E4C976576C7}" srcOrd="0" destOrd="13" presId="urn:microsoft.com/office/officeart/2005/8/layout/target3"/>
    <dgm:cxn modelId="{198A310F-C353-4C0B-ADDC-AD7FF371502E}" srcId="{65CCEC94-DED3-48AF-BE4D-786FED06B12A}" destId="{7D28A27C-5448-4EDD-870E-35FD5B31EF83}" srcOrd="0" destOrd="0" parTransId="{5FF7A73E-1EAE-4E03-9F6C-C666C4F660A4}" sibTransId="{3A455FC7-991A-438B-966F-2045CB302F86}"/>
    <dgm:cxn modelId="{159BE512-B430-4C69-9D65-5F703E202A07}" type="presOf" srcId="{58DD8B5F-7321-4D37-9661-1CB85B133B58}" destId="{9FF0E8D6-23B5-4776-9648-8B8BFD1D42BD}" srcOrd="0" destOrd="0" presId="urn:microsoft.com/office/officeart/2005/8/layout/target3"/>
    <dgm:cxn modelId="{48E9911B-654E-4B38-938B-2F531F10155C}" srcId="{2017F1EC-30A2-4C04-B70B-F724E16A3973}" destId="{3A244DF8-9D25-48E0-969C-F07BFB37C35D}" srcOrd="4" destOrd="0" parTransId="{5669E58B-D40B-4882-AE27-A4A28A951F6A}" sibTransId="{636D5A42-1E95-4DE0-8F82-2492B2C59973}"/>
    <dgm:cxn modelId="{23C5951B-FB97-49A8-98DE-21943F8BADF0}" type="presOf" srcId="{AD46C817-0489-412B-810A-3F19AA30A1F3}" destId="{54F59B9C-0BC8-47D3-95F8-9E4C976576C7}" srcOrd="0" destOrd="7" presId="urn:microsoft.com/office/officeart/2005/8/layout/target3"/>
    <dgm:cxn modelId="{73B0F320-8F88-4A9B-933B-C61F047138C6}" type="presOf" srcId="{65CCEC94-DED3-48AF-BE4D-786FED06B12A}" destId="{54F59B9C-0BC8-47D3-95F8-9E4C976576C7}" srcOrd="0" destOrd="14" presId="urn:microsoft.com/office/officeart/2005/8/layout/target3"/>
    <dgm:cxn modelId="{3E728121-D51B-4ACE-B88F-2E308E9B46EF}" srcId="{58DD8B5F-7321-4D37-9661-1CB85B133B58}" destId="{5EE41C2C-D8F2-4F7A-A0DD-37692E1F0074}" srcOrd="2" destOrd="0" parTransId="{4363FF11-763D-4B2A-972E-9A75DA46EA73}" sibTransId="{F1247FD5-2140-4C48-8EBE-3AEEE992A148}"/>
    <dgm:cxn modelId="{8D9B3F24-A61F-4554-B9CE-45169056F804}" type="presOf" srcId="{6C28992E-6D8F-4B27-BB6B-BBB2B8178493}" destId="{54F59B9C-0BC8-47D3-95F8-9E4C976576C7}" srcOrd="0" destOrd="3" presId="urn:microsoft.com/office/officeart/2005/8/layout/target3"/>
    <dgm:cxn modelId="{46C0AA26-7EFB-4D8A-9F76-1F4B8A3E44B1}" srcId="{2017F1EC-30A2-4C04-B70B-F724E16A3973}" destId="{AD46C817-0489-412B-810A-3F19AA30A1F3}" srcOrd="5" destOrd="0" parTransId="{56E596D6-FC77-424D-9131-7EC24A05645C}" sibTransId="{67581F13-4772-4436-AC3E-2AA3FD4967DE}"/>
    <dgm:cxn modelId="{C35D0D29-4E3D-46B4-9AF7-F792247365EA}" type="presOf" srcId="{A7E72004-38C9-4A3C-9B84-9EEAB7D9C939}" destId="{54F59B9C-0BC8-47D3-95F8-9E4C976576C7}" srcOrd="0" destOrd="11" presId="urn:microsoft.com/office/officeart/2005/8/layout/target3"/>
    <dgm:cxn modelId="{3EB0BD29-5237-4BD7-AAC5-80B57AD7E6F5}" srcId="{A7E72004-38C9-4A3C-9B84-9EEAB7D9C939}" destId="{E3051E01-A098-4951-941C-59715F3499A2}" srcOrd="0" destOrd="0" parTransId="{8D2FC45D-3E0B-431D-B709-DEB0948B4156}" sibTransId="{B2A36161-FA11-494A-8BBD-506BFC243AC0}"/>
    <dgm:cxn modelId="{F6E7512A-BE10-4CB0-BCB2-72C4EF0448D9}" type="presOf" srcId="{CF09BA71-4886-4708-8347-B12FD3F3E7B1}" destId="{54F59B9C-0BC8-47D3-95F8-9E4C976576C7}" srcOrd="0" destOrd="5" presId="urn:microsoft.com/office/officeart/2005/8/layout/target3"/>
    <dgm:cxn modelId="{F05B402F-B0EE-4B08-89ED-366C4405584F}" type="presOf" srcId="{5EE41C2C-D8F2-4F7A-A0DD-37692E1F0074}" destId="{54F59B9C-0BC8-47D3-95F8-9E4C976576C7}" srcOrd="0" destOrd="8" presId="urn:microsoft.com/office/officeart/2005/8/layout/target3"/>
    <dgm:cxn modelId="{8D340238-05C1-45E5-AA07-465ACC2A88E3}" type="presOf" srcId="{0AE8EEDA-866B-4C29-B8F2-DFFB0C3F9543}" destId="{54F59B9C-0BC8-47D3-95F8-9E4C976576C7}" srcOrd="0" destOrd="4" presId="urn:microsoft.com/office/officeart/2005/8/layout/target3"/>
    <dgm:cxn modelId="{F62DD43F-44A4-41B9-BB47-E38E717514F4}" srcId="{58DD8B5F-7321-4D37-9661-1CB85B133B58}" destId="{2017F1EC-30A2-4C04-B70B-F724E16A3973}" srcOrd="1" destOrd="0" parTransId="{D01C041C-C7C8-4B61-8BDD-A99AFBA1660B}" sibTransId="{C06AA9A7-40A7-4C3F-BE2A-EB39931B230C}"/>
    <dgm:cxn modelId="{1422545D-CCAE-4C9D-969E-BE2A5A34A84F}" type="presOf" srcId="{08C66FCA-56E4-4380-A992-63321A7FB810}" destId="{54F59B9C-0BC8-47D3-95F8-9E4C976576C7}" srcOrd="0" destOrd="2" presId="urn:microsoft.com/office/officeart/2005/8/layout/target3"/>
    <dgm:cxn modelId="{0406376C-BC5A-4F12-933E-F0153D78C43D}" srcId="{5EE41C2C-D8F2-4F7A-A0DD-37692E1F0074}" destId="{E93497A6-8844-40C7-BF30-854F791AC2A4}" srcOrd="0" destOrd="0" parTransId="{4FEDE612-DD5A-40EA-AC3A-A29FDE6478EA}" sibTransId="{6DCBB833-E9FE-4D35-8A12-E5C91C233096}"/>
    <dgm:cxn modelId="{D9058C6C-7380-4D01-AA9C-A26BFE7632CC}" srcId="{58DD8B5F-7321-4D37-9661-1CB85B133B58}" destId="{A7E72004-38C9-4A3C-9B84-9EEAB7D9C939}" srcOrd="3" destOrd="0" parTransId="{D36F25D5-6AF3-4068-8044-40C833026D57}" sibTransId="{47E72764-63DF-465D-AAEA-1CBF198C8275}"/>
    <dgm:cxn modelId="{9692306E-387A-4271-9A50-5227720AC362}" srcId="{2017F1EC-30A2-4C04-B70B-F724E16A3973}" destId="{6C28992E-6D8F-4B27-BB6B-BBB2B8178493}" srcOrd="1" destOrd="0" parTransId="{D42B429A-0156-445D-AAA3-3336A3BCB700}" sibTransId="{81C5B7ED-3CF2-479C-960C-6105BD6773FA}"/>
    <dgm:cxn modelId="{B096A573-09B1-42F7-A72A-41A00083C6E9}" srcId="{58DD8B5F-7321-4D37-9661-1CB85B133B58}" destId="{65CCEC94-DED3-48AF-BE4D-786FED06B12A}" srcOrd="4" destOrd="0" parTransId="{46252B74-12A1-410A-9592-4AE1AF4B5B7B}" sibTransId="{3CA4B245-513F-4CF8-B48C-44B409867686}"/>
    <dgm:cxn modelId="{BEBFC674-2EA2-4390-8866-6331DAE76455}" type="presOf" srcId="{2017F1EC-30A2-4C04-B70B-F724E16A3973}" destId="{54F59B9C-0BC8-47D3-95F8-9E4C976576C7}" srcOrd="0" destOrd="1" presId="urn:microsoft.com/office/officeart/2005/8/layout/target3"/>
    <dgm:cxn modelId="{949EDD55-E51E-4863-9627-5AAAFB8CDEDD}" srcId="{65CCEC94-DED3-48AF-BE4D-786FED06B12A}" destId="{E84F044E-B5F7-4A71-96F8-59F1710C48C3}" srcOrd="1" destOrd="0" parTransId="{B3DD63DE-2DAE-4620-8BA1-0825A20BF598}" sibTransId="{78C7E61D-411D-42A8-A952-C480C56D3E11}"/>
    <dgm:cxn modelId="{8EA64276-7880-4BD8-B160-BA4CC15C48A9}" srcId="{A7E72004-38C9-4A3C-9B84-9EEAB7D9C939}" destId="{C9EB74F1-9E23-494B-A39B-DD6F2DFBD2F7}" srcOrd="1" destOrd="0" parTransId="{2DDA0168-EA5A-4AC6-92F3-F9743D640613}" sibTransId="{A223BD9B-C5F4-4864-B12C-E2A4AA7AA460}"/>
    <dgm:cxn modelId="{4BDDC177-E544-4A4A-99F3-58085B65978F}" type="presOf" srcId="{E3051E01-A098-4951-941C-59715F3499A2}" destId="{54F59B9C-0BC8-47D3-95F8-9E4C976576C7}" srcOrd="0" destOrd="12" presId="urn:microsoft.com/office/officeart/2005/8/layout/target3"/>
    <dgm:cxn modelId="{F5EA7E80-118E-4455-9878-83972C8C38F0}" srcId="{2017F1EC-30A2-4C04-B70B-F724E16A3973}" destId="{08C66FCA-56E4-4380-A992-63321A7FB810}" srcOrd="0" destOrd="0" parTransId="{87C6AEC7-D08C-480B-807C-D6A520A1C318}" sibTransId="{F90A1841-4EE1-43D4-9154-993C6A851BC1}"/>
    <dgm:cxn modelId="{C8D6348B-7688-4A09-A6D6-606F220BA0E1}" type="presOf" srcId="{929955CB-22DB-4066-B5D1-1085631443A7}" destId="{AE636656-3354-49CF-99E9-EDE811E8FC99}" srcOrd="0" destOrd="0" presId="urn:microsoft.com/office/officeart/2005/8/layout/target3"/>
    <dgm:cxn modelId="{03D8619A-445D-4F68-90B6-6A96B9C88201}" srcId="{58DD8B5F-7321-4D37-9661-1CB85B133B58}" destId="{C6CBD810-60F5-4E16-BDE2-317DD2A7CB79}" srcOrd="0" destOrd="0" parTransId="{1B997279-E04F-4BF1-8B29-673B5BC54586}" sibTransId="{97CDD497-4A32-484A-A389-17F6D0CCE72B}"/>
    <dgm:cxn modelId="{7E8EAB9C-E9F5-4713-B632-4F9B25473FB0}" type="presOf" srcId="{C6CBD810-60F5-4E16-BDE2-317DD2A7CB79}" destId="{54F59B9C-0BC8-47D3-95F8-9E4C976576C7}" srcOrd="0" destOrd="0" presId="urn:microsoft.com/office/officeart/2005/8/layout/target3"/>
    <dgm:cxn modelId="{86A0FB9D-45FB-4436-ABD5-20172E85BE21}" type="presOf" srcId="{E93497A6-8844-40C7-BF30-854F791AC2A4}" destId="{54F59B9C-0BC8-47D3-95F8-9E4C976576C7}" srcOrd="0" destOrd="9" presId="urn:microsoft.com/office/officeart/2005/8/layout/target3"/>
    <dgm:cxn modelId="{7AD2D8A6-4E0F-4A1A-9208-6EF9C094EB86}" type="presOf" srcId="{7D28A27C-5448-4EDD-870E-35FD5B31EF83}" destId="{54F59B9C-0BC8-47D3-95F8-9E4C976576C7}" srcOrd="0" destOrd="15" presId="urn:microsoft.com/office/officeart/2005/8/layout/target3"/>
    <dgm:cxn modelId="{9397E5B6-2F47-45A5-9F75-AA9C0AE1AEE2}" type="presOf" srcId="{E84F044E-B5F7-4A71-96F8-59F1710C48C3}" destId="{54F59B9C-0BC8-47D3-95F8-9E4C976576C7}" srcOrd="0" destOrd="16" presId="urn:microsoft.com/office/officeart/2005/8/layout/target3"/>
    <dgm:cxn modelId="{A2B82EB7-E8CC-4B60-8D22-B1FB790FDB6C}" srcId="{5EE41C2C-D8F2-4F7A-A0DD-37692E1F0074}" destId="{56B60BE1-39C2-4F4B-889A-D3465078C368}" srcOrd="1" destOrd="0" parTransId="{C4B40106-E98A-4AD3-967C-E0BE9C7EBF07}" sibTransId="{CCFDE248-0106-43F8-9A79-AE2A01FFAC76}"/>
    <dgm:cxn modelId="{2B934CC6-249F-4E40-99D7-FDC1F0F5E250}" srcId="{929955CB-22DB-4066-B5D1-1085631443A7}" destId="{58DD8B5F-7321-4D37-9661-1CB85B133B58}" srcOrd="0" destOrd="0" parTransId="{5B25A08E-3728-4B9B-B136-4807FAF4EE32}" sibTransId="{C40977F7-1484-49E4-A66B-CD9F67CDA810}"/>
    <dgm:cxn modelId="{CF9186D5-97DD-43EB-8ECE-6DCF03C32D68}" type="presOf" srcId="{58DD8B5F-7321-4D37-9661-1CB85B133B58}" destId="{BE70ECAA-F859-4FD0-B47B-C4DE057BEA94}" srcOrd="1" destOrd="0" presId="urn:microsoft.com/office/officeart/2005/8/layout/target3"/>
    <dgm:cxn modelId="{364A5DD7-4403-4AF3-93E8-4BAC19FBF799}" type="presOf" srcId="{3A244DF8-9D25-48E0-969C-F07BFB37C35D}" destId="{54F59B9C-0BC8-47D3-95F8-9E4C976576C7}" srcOrd="0" destOrd="6" presId="urn:microsoft.com/office/officeart/2005/8/layout/target3"/>
    <dgm:cxn modelId="{E543E0F1-8C5D-4C39-8C13-595F01D087B1}" srcId="{2017F1EC-30A2-4C04-B70B-F724E16A3973}" destId="{0AE8EEDA-866B-4C29-B8F2-DFFB0C3F9543}" srcOrd="2" destOrd="0" parTransId="{EC7C6D7E-8AD4-4186-9542-FF9F16AB90E7}" sibTransId="{2886819C-257A-48B1-8F94-6DB758D51085}"/>
    <dgm:cxn modelId="{15DA2DF3-1CF9-4068-A35D-BE5E71845781}" type="presOf" srcId="{56B60BE1-39C2-4F4B-889A-D3465078C368}" destId="{54F59B9C-0BC8-47D3-95F8-9E4C976576C7}" srcOrd="0" destOrd="10" presId="urn:microsoft.com/office/officeart/2005/8/layout/target3"/>
    <dgm:cxn modelId="{4AAD4B98-E4F2-4866-8521-C31AA34AEE48}" type="presParOf" srcId="{AE636656-3354-49CF-99E9-EDE811E8FC99}" destId="{1F41EF67-D48B-4212-A67B-A27ED59FB517}" srcOrd="0" destOrd="0" presId="urn:microsoft.com/office/officeart/2005/8/layout/target3"/>
    <dgm:cxn modelId="{AD1A6D84-B8B3-4C9A-926E-00FC3B52745C}" type="presParOf" srcId="{AE636656-3354-49CF-99E9-EDE811E8FC99}" destId="{E97A2C0F-E95E-43E1-907D-53225EE05664}" srcOrd="1" destOrd="0" presId="urn:microsoft.com/office/officeart/2005/8/layout/target3"/>
    <dgm:cxn modelId="{DB00EEF0-BDF4-403D-B1FC-B3836DD8492F}" type="presParOf" srcId="{AE636656-3354-49CF-99E9-EDE811E8FC99}" destId="{9FF0E8D6-23B5-4776-9648-8B8BFD1D42BD}" srcOrd="2" destOrd="0" presId="urn:microsoft.com/office/officeart/2005/8/layout/target3"/>
    <dgm:cxn modelId="{BEA792A8-A19F-4997-9F1F-BCEB9C60E09A}" type="presParOf" srcId="{AE636656-3354-49CF-99E9-EDE811E8FC99}" destId="{BE70ECAA-F859-4FD0-B47B-C4DE057BEA94}" srcOrd="3" destOrd="0" presId="urn:microsoft.com/office/officeart/2005/8/layout/target3"/>
    <dgm:cxn modelId="{677070A0-06C5-41BC-A027-56B0FFF7B3AA}" type="presParOf" srcId="{AE636656-3354-49CF-99E9-EDE811E8FC99}" destId="{54F59B9C-0BC8-47D3-95F8-9E4C976576C7}" srcOrd="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9955CB-22DB-4066-B5D1-1085631443A7}" type="doc">
      <dgm:prSet loTypeId="urn:microsoft.com/office/officeart/2005/8/layout/target3" loCatId="list" qsTypeId="urn:microsoft.com/office/officeart/2005/8/quickstyle/simple1" qsCatId="simple" csTypeId="urn:microsoft.com/office/officeart/2005/8/colors/colorful1#2" csCatId="colorful" phldr="1"/>
      <dgm:spPr/>
      <dgm:t>
        <a:bodyPr/>
        <a:lstStyle/>
        <a:p>
          <a:endParaRPr lang="tr-TR"/>
        </a:p>
      </dgm:t>
    </dgm:pt>
    <dgm:pt modelId="{58DD8B5F-7321-4D37-9661-1CB85B133B58}">
      <dgm:prSet phldrT="[Metin]"/>
      <dgm:spPr/>
      <dgm:t>
        <a:bodyPr/>
        <a:lstStyle/>
        <a:p>
          <a:r>
            <a:rPr lang="tr-TR" b="1" dirty="0"/>
            <a:t>Ahlaki Gelişim</a:t>
          </a:r>
          <a:endParaRPr lang="tr-TR" dirty="0"/>
        </a:p>
      </dgm:t>
    </dgm:pt>
    <dgm:pt modelId="{5B25A08E-3728-4B9B-B136-4807FAF4EE32}" type="parTrans" cxnId="{2B934CC6-249F-4E40-99D7-FDC1F0F5E250}">
      <dgm:prSet/>
      <dgm:spPr/>
      <dgm:t>
        <a:bodyPr/>
        <a:lstStyle/>
        <a:p>
          <a:endParaRPr lang="tr-TR"/>
        </a:p>
      </dgm:t>
    </dgm:pt>
    <dgm:pt modelId="{C40977F7-1484-49E4-A66B-CD9F67CDA810}" type="sibTrans" cxnId="{2B934CC6-249F-4E40-99D7-FDC1F0F5E250}">
      <dgm:prSet/>
      <dgm:spPr/>
      <dgm:t>
        <a:bodyPr/>
        <a:lstStyle/>
        <a:p>
          <a:endParaRPr lang="tr-TR"/>
        </a:p>
      </dgm:t>
    </dgm:pt>
    <dgm:pt modelId="{C6CBD810-60F5-4E16-BDE2-317DD2A7CB79}">
      <dgm:prSet phldrT="[Metin]" custT="1"/>
      <dgm:spPr/>
      <dgm:t>
        <a:bodyPr/>
        <a:lstStyle/>
        <a:p>
          <a:r>
            <a:rPr lang="tr-TR" sz="2000" b="0" dirty="0">
              <a:solidFill>
                <a:schemeClr val="tx1"/>
              </a:solidFill>
            </a:rPr>
            <a:t>Tanımı ve Önemi </a:t>
          </a:r>
          <a:r>
            <a:rPr lang="tr-TR" sz="1800" b="1" dirty="0"/>
            <a:t>	</a:t>
          </a:r>
        </a:p>
      </dgm:t>
    </dgm:pt>
    <dgm:pt modelId="{1B997279-E04F-4BF1-8B29-673B5BC54586}" type="parTrans" cxnId="{03D8619A-445D-4F68-90B6-6A96B9C88201}">
      <dgm:prSet/>
      <dgm:spPr/>
      <dgm:t>
        <a:bodyPr/>
        <a:lstStyle/>
        <a:p>
          <a:endParaRPr lang="tr-TR"/>
        </a:p>
      </dgm:t>
    </dgm:pt>
    <dgm:pt modelId="{97CDD497-4A32-484A-A389-17F6D0CCE72B}" type="sibTrans" cxnId="{03D8619A-445D-4F68-90B6-6A96B9C88201}">
      <dgm:prSet/>
      <dgm:spPr/>
      <dgm:t>
        <a:bodyPr/>
        <a:lstStyle/>
        <a:p>
          <a:endParaRPr lang="tr-TR"/>
        </a:p>
      </dgm:t>
    </dgm:pt>
    <dgm:pt modelId="{2017F1EC-30A2-4C04-B70B-F724E16A3973}">
      <dgm:prSet custT="1"/>
      <dgm:spPr/>
      <dgm:t>
        <a:bodyPr/>
        <a:lstStyle/>
        <a:p>
          <a:r>
            <a:rPr lang="tr-TR" sz="2400" b="1" dirty="0">
              <a:solidFill>
                <a:srgbClr val="FF0000"/>
              </a:solidFill>
            </a:rPr>
            <a:t>Ahlak Gelişimi İle İlgili Kavramla</a:t>
          </a:r>
          <a:r>
            <a:rPr lang="tr-TR" sz="1800" b="1" dirty="0"/>
            <a:t>	</a:t>
          </a:r>
        </a:p>
      </dgm:t>
    </dgm:pt>
    <dgm:pt modelId="{D01C041C-C7C8-4B61-8BDD-A99AFBA1660B}" type="parTrans" cxnId="{F62DD43F-44A4-41B9-BB47-E38E717514F4}">
      <dgm:prSet/>
      <dgm:spPr/>
      <dgm:t>
        <a:bodyPr/>
        <a:lstStyle/>
        <a:p>
          <a:endParaRPr lang="tr-TR"/>
        </a:p>
      </dgm:t>
    </dgm:pt>
    <dgm:pt modelId="{C06AA9A7-40A7-4C3F-BE2A-EB39931B230C}" type="sibTrans" cxnId="{F62DD43F-44A4-41B9-BB47-E38E717514F4}">
      <dgm:prSet/>
      <dgm:spPr/>
      <dgm:t>
        <a:bodyPr/>
        <a:lstStyle/>
        <a:p>
          <a:endParaRPr lang="tr-TR"/>
        </a:p>
      </dgm:t>
    </dgm:pt>
    <dgm:pt modelId="{08C66FCA-56E4-4380-A992-63321A7FB810}">
      <dgm:prSet/>
      <dgm:spPr/>
      <dgm:t>
        <a:bodyPr/>
        <a:lstStyle/>
        <a:p>
          <a:r>
            <a:rPr lang="tr-TR" sz="1800" dirty="0"/>
            <a:t>Ahlak 	</a:t>
          </a:r>
        </a:p>
      </dgm:t>
    </dgm:pt>
    <dgm:pt modelId="{87C6AEC7-D08C-480B-807C-D6A520A1C318}" type="parTrans" cxnId="{F5EA7E80-118E-4455-9878-83972C8C38F0}">
      <dgm:prSet/>
      <dgm:spPr/>
      <dgm:t>
        <a:bodyPr/>
        <a:lstStyle/>
        <a:p>
          <a:endParaRPr lang="tr-TR"/>
        </a:p>
      </dgm:t>
    </dgm:pt>
    <dgm:pt modelId="{F90A1841-4EE1-43D4-9154-993C6A851BC1}" type="sibTrans" cxnId="{F5EA7E80-118E-4455-9878-83972C8C38F0}">
      <dgm:prSet/>
      <dgm:spPr/>
      <dgm:t>
        <a:bodyPr/>
        <a:lstStyle/>
        <a:p>
          <a:endParaRPr lang="tr-TR"/>
        </a:p>
      </dgm:t>
    </dgm:pt>
    <dgm:pt modelId="{6C28992E-6D8F-4B27-BB6B-BBB2B8178493}">
      <dgm:prSet/>
      <dgm:spPr/>
      <dgm:t>
        <a:bodyPr/>
        <a:lstStyle/>
        <a:p>
          <a:r>
            <a:rPr lang="tr-TR" sz="1800" dirty="0"/>
            <a:t>Törel Davranış 	</a:t>
          </a:r>
        </a:p>
      </dgm:t>
    </dgm:pt>
    <dgm:pt modelId="{D42B429A-0156-445D-AAA3-3336A3BCB700}" type="parTrans" cxnId="{9692306E-387A-4271-9A50-5227720AC362}">
      <dgm:prSet/>
      <dgm:spPr/>
      <dgm:t>
        <a:bodyPr/>
        <a:lstStyle/>
        <a:p>
          <a:endParaRPr lang="tr-TR"/>
        </a:p>
      </dgm:t>
    </dgm:pt>
    <dgm:pt modelId="{81C5B7ED-3CF2-479C-960C-6105BD6773FA}" type="sibTrans" cxnId="{9692306E-387A-4271-9A50-5227720AC362}">
      <dgm:prSet/>
      <dgm:spPr/>
      <dgm:t>
        <a:bodyPr/>
        <a:lstStyle/>
        <a:p>
          <a:endParaRPr lang="tr-TR"/>
        </a:p>
      </dgm:t>
    </dgm:pt>
    <dgm:pt modelId="{0AE8EEDA-866B-4C29-B8F2-DFFB0C3F9543}">
      <dgm:prSet/>
      <dgm:spPr/>
      <dgm:t>
        <a:bodyPr/>
        <a:lstStyle/>
        <a:p>
          <a:r>
            <a:rPr lang="tr-TR" sz="1800" dirty="0"/>
            <a:t>Bencillik 	</a:t>
          </a:r>
        </a:p>
      </dgm:t>
    </dgm:pt>
    <dgm:pt modelId="{EC7C6D7E-8AD4-4186-9542-FF9F16AB90E7}" type="parTrans" cxnId="{E543E0F1-8C5D-4C39-8C13-595F01D087B1}">
      <dgm:prSet/>
      <dgm:spPr/>
      <dgm:t>
        <a:bodyPr/>
        <a:lstStyle/>
        <a:p>
          <a:endParaRPr lang="tr-TR"/>
        </a:p>
      </dgm:t>
    </dgm:pt>
    <dgm:pt modelId="{2886819C-257A-48B1-8F94-6DB758D51085}" type="sibTrans" cxnId="{E543E0F1-8C5D-4C39-8C13-595F01D087B1}">
      <dgm:prSet/>
      <dgm:spPr/>
      <dgm:t>
        <a:bodyPr/>
        <a:lstStyle/>
        <a:p>
          <a:endParaRPr lang="tr-TR"/>
        </a:p>
      </dgm:t>
    </dgm:pt>
    <dgm:pt modelId="{CF09BA71-4886-4708-8347-B12FD3F3E7B1}">
      <dgm:prSet/>
      <dgm:spPr/>
      <dgm:t>
        <a:bodyPr/>
        <a:lstStyle/>
        <a:p>
          <a:r>
            <a:rPr lang="tr-TR" sz="1800" dirty="0"/>
            <a:t>Öykünme 	</a:t>
          </a:r>
        </a:p>
      </dgm:t>
    </dgm:pt>
    <dgm:pt modelId="{CE868546-046D-4826-9599-98745FCB74D3}" type="parTrans" cxnId="{57637601-A3CE-4FCA-B9BF-A2CDDF90DA4B}">
      <dgm:prSet/>
      <dgm:spPr/>
      <dgm:t>
        <a:bodyPr/>
        <a:lstStyle/>
        <a:p>
          <a:endParaRPr lang="tr-TR"/>
        </a:p>
      </dgm:t>
    </dgm:pt>
    <dgm:pt modelId="{58C55B7F-CA80-4CCB-8700-942C5CDD95B1}" type="sibTrans" cxnId="{57637601-A3CE-4FCA-B9BF-A2CDDF90DA4B}">
      <dgm:prSet/>
      <dgm:spPr/>
      <dgm:t>
        <a:bodyPr/>
        <a:lstStyle/>
        <a:p>
          <a:endParaRPr lang="tr-TR"/>
        </a:p>
      </dgm:t>
    </dgm:pt>
    <dgm:pt modelId="{3A244DF8-9D25-48E0-969C-F07BFB37C35D}">
      <dgm:prSet/>
      <dgm:spPr/>
      <dgm:t>
        <a:bodyPr/>
        <a:lstStyle/>
        <a:p>
          <a:r>
            <a:rPr lang="tr-TR" sz="1800" dirty="0"/>
            <a:t>Vicdan 	</a:t>
          </a:r>
        </a:p>
      </dgm:t>
    </dgm:pt>
    <dgm:pt modelId="{5669E58B-D40B-4882-AE27-A4A28A951F6A}" type="parTrans" cxnId="{48E9911B-654E-4B38-938B-2F531F10155C}">
      <dgm:prSet/>
      <dgm:spPr/>
      <dgm:t>
        <a:bodyPr/>
        <a:lstStyle/>
        <a:p>
          <a:endParaRPr lang="tr-TR"/>
        </a:p>
      </dgm:t>
    </dgm:pt>
    <dgm:pt modelId="{636D5A42-1E95-4DE0-8F82-2492B2C59973}" type="sibTrans" cxnId="{48E9911B-654E-4B38-938B-2F531F10155C}">
      <dgm:prSet/>
      <dgm:spPr/>
      <dgm:t>
        <a:bodyPr/>
        <a:lstStyle/>
        <a:p>
          <a:endParaRPr lang="tr-TR"/>
        </a:p>
      </dgm:t>
    </dgm:pt>
    <dgm:pt modelId="{AD46C817-0489-412B-810A-3F19AA30A1F3}">
      <dgm:prSet/>
      <dgm:spPr/>
      <dgm:t>
        <a:bodyPr/>
        <a:lstStyle/>
        <a:p>
          <a:r>
            <a:rPr lang="tr-TR" sz="1800" dirty="0"/>
            <a:t>Özgecilik 	</a:t>
          </a:r>
        </a:p>
      </dgm:t>
    </dgm:pt>
    <dgm:pt modelId="{56E596D6-FC77-424D-9131-7EC24A05645C}" type="parTrans" cxnId="{46C0AA26-7EFB-4D8A-9F76-1F4B8A3E44B1}">
      <dgm:prSet/>
      <dgm:spPr/>
      <dgm:t>
        <a:bodyPr/>
        <a:lstStyle/>
        <a:p>
          <a:endParaRPr lang="tr-TR"/>
        </a:p>
      </dgm:t>
    </dgm:pt>
    <dgm:pt modelId="{67581F13-4772-4436-AC3E-2AA3FD4967DE}" type="sibTrans" cxnId="{46C0AA26-7EFB-4D8A-9F76-1F4B8A3E44B1}">
      <dgm:prSet/>
      <dgm:spPr/>
      <dgm:t>
        <a:bodyPr/>
        <a:lstStyle/>
        <a:p>
          <a:endParaRPr lang="tr-TR"/>
        </a:p>
      </dgm:t>
    </dgm:pt>
    <dgm:pt modelId="{5EE41C2C-D8F2-4F7A-A0DD-37692E1F0074}">
      <dgm:prSet/>
      <dgm:spPr/>
      <dgm:t>
        <a:bodyPr/>
        <a:lstStyle/>
        <a:p>
          <a:r>
            <a:rPr lang="tr-TR" sz="1800" b="1" dirty="0"/>
            <a:t>Ahlak Gelişim Kuramları 	</a:t>
          </a:r>
        </a:p>
      </dgm:t>
    </dgm:pt>
    <dgm:pt modelId="{4363FF11-763D-4B2A-972E-9A75DA46EA73}" type="parTrans" cxnId="{3E728121-D51B-4ACE-B88F-2E308E9B46EF}">
      <dgm:prSet/>
      <dgm:spPr/>
      <dgm:t>
        <a:bodyPr/>
        <a:lstStyle/>
        <a:p>
          <a:endParaRPr lang="tr-TR"/>
        </a:p>
      </dgm:t>
    </dgm:pt>
    <dgm:pt modelId="{F1247FD5-2140-4C48-8EBE-3AEEE992A148}" type="sibTrans" cxnId="{3E728121-D51B-4ACE-B88F-2E308E9B46EF}">
      <dgm:prSet/>
      <dgm:spPr/>
      <dgm:t>
        <a:bodyPr/>
        <a:lstStyle/>
        <a:p>
          <a:endParaRPr lang="tr-TR"/>
        </a:p>
      </dgm:t>
    </dgm:pt>
    <dgm:pt modelId="{E93497A6-8844-40C7-BF30-854F791AC2A4}">
      <dgm:prSet/>
      <dgm:spPr/>
      <dgm:t>
        <a:bodyPr/>
        <a:lstStyle/>
        <a:p>
          <a:r>
            <a:rPr lang="tr-TR" sz="1800" dirty="0"/>
            <a:t>Piaget’ye Göre Ahlak Gelişimi 		</a:t>
          </a:r>
        </a:p>
      </dgm:t>
    </dgm:pt>
    <dgm:pt modelId="{4FEDE612-DD5A-40EA-AC3A-A29FDE6478EA}" type="parTrans" cxnId="{0406376C-BC5A-4F12-933E-F0153D78C43D}">
      <dgm:prSet/>
      <dgm:spPr/>
      <dgm:t>
        <a:bodyPr/>
        <a:lstStyle/>
        <a:p>
          <a:endParaRPr lang="tr-TR"/>
        </a:p>
      </dgm:t>
    </dgm:pt>
    <dgm:pt modelId="{6DCBB833-E9FE-4D35-8A12-E5C91C233096}" type="sibTrans" cxnId="{0406376C-BC5A-4F12-933E-F0153D78C43D}">
      <dgm:prSet/>
      <dgm:spPr/>
      <dgm:t>
        <a:bodyPr/>
        <a:lstStyle/>
        <a:p>
          <a:endParaRPr lang="tr-TR"/>
        </a:p>
      </dgm:t>
    </dgm:pt>
    <dgm:pt modelId="{A7E72004-38C9-4A3C-9B84-9EEAB7D9C939}">
      <dgm:prSet/>
      <dgm:spPr/>
      <dgm:t>
        <a:bodyPr/>
        <a:lstStyle/>
        <a:p>
          <a:r>
            <a:rPr lang="tr-TR" sz="1800" dirty="0"/>
            <a:t>Psikanalitik Kurama Göre Ahlak Gelişimi </a:t>
          </a:r>
        </a:p>
      </dgm:t>
    </dgm:pt>
    <dgm:pt modelId="{D36F25D5-6AF3-4068-8044-40C833026D57}" type="parTrans" cxnId="{D9058C6C-7380-4D01-AA9C-A26BFE7632CC}">
      <dgm:prSet/>
      <dgm:spPr/>
      <dgm:t>
        <a:bodyPr/>
        <a:lstStyle/>
        <a:p>
          <a:endParaRPr lang="tr-TR"/>
        </a:p>
      </dgm:t>
    </dgm:pt>
    <dgm:pt modelId="{47E72764-63DF-465D-AAEA-1CBF198C8275}" type="sibTrans" cxnId="{D9058C6C-7380-4D01-AA9C-A26BFE7632CC}">
      <dgm:prSet/>
      <dgm:spPr/>
      <dgm:t>
        <a:bodyPr/>
        <a:lstStyle/>
        <a:p>
          <a:endParaRPr lang="tr-TR"/>
        </a:p>
      </dgm:t>
    </dgm:pt>
    <dgm:pt modelId="{E3051E01-A098-4951-941C-59715F3499A2}">
      <dgm:prSet/>
      <dgm:spPr/>
      <dgm:t>
        <a:bodyPr/>
        <a:lstStyle/>
        <a:p>
          <a:r>
            <a:rPr lang="tr-TR" sz="1800" dirty="0"/>
            <a:t>Davranışçı Kurama Göre Ahlak Gelişimi 	</a:t>
          </a:r>
        </a:p>
      </dgm:t>
    </dgm:pt>
    <dgm:pt modelId="{8D2FC45D-3E0B-431D-B709-DEB0948B4156}" type="parTrans" cxnId="{3EB0BD29-5237-4BD7-AAC5-80B57AD7E6F5}">
      <dgm:prSet/>
      <dgm:spPr/>
      <dgm:t>
        <a:bodyPr/>
        <a:lstStyle/>
        <a:p>
          <a:endParaRPr lang="tr-TR"/>
        </a:p>
      </dgm:t>
    </dgm:pt>
    <dgm:pt modelId="{B2A36161-FA11-494A-8BBD-506BFC243AC0}" type="sibTrans" cxnId="{3EB0BD29-5237-4BD7-AAC5-80B57AD7E6F5}">
      <dgm:prSet/>
      <dgm:spPr/>
      <dgm:t>
        <a:bodyPr/>
        <a:lstStyle/>
        <a:p>
          <a:endParaRPr lang="tr-TR"/>
        </a:p>
      </dgm:t>
    </dgm:pt>
    <dgm:pt modelId="{C9EB74F1-9E23-494B-A39B-DD6F2DFBD2F7}">
      <dgm:prSet/>
      <dgm:spPr/>
      <dgm:t>
        <a:bodyPr/>
        <a:lstStyle/>
        <a:p>
          <a:r>
            <a:rPr lang="tr-TR" sz="1800" dirty="0"/>
            <a:t>Toplumsal Öğrenme Kuramına Göre Ahlak Gelişimi </a:t>
          </a:r>
        </a:p>
      </dgm:t>
    </dgm:pt>
    <dgm:pt modelId="{2DDA0168-EA5A-4AC6-92F3-F9743D640613}" type="parTrans" cxnId="{8EA64276-7880-4BD8-B160-BA4CC15C48A9}">
      <dgm:prSet/>
      <dgm:spPr/>
      <dgm:t>
        <a:bodyPr/>
        <a:lstStyle/>
        <a:p>
          <a:endParaRPr lang="tr-TR"/>
        </a:p>
      </dgm:t>
    </dgm:pt>
    <dgm:pt modelId="{A223BD9B-C5F4-4864-B12C-E2A4AA7AA460}" type="sibTrans" cxnId="{8EA64276-7880-4BD8-B160-BA4CC15C48A9}">
      <dgm:prSet/>
      <dgm:spPr/>
      <dgm:t>
        <a:bodyPr/>
        <a:lstStyle/>
        <a:p>
          <a:endParaRPr lang="tr-TR"/>
        </a:p>
      </dgm:t>
    </dgm:pt>
    <dgm:pt modelId="{65CCEC94-DED3-48AF-BE4D-786FED06B12A}">
      <dgm:prSet/>
      <dgm:spPr/>
      <dgm:t>
        <a:bodyPr/>
        <a:lstStyle/>
        <a:p>
          <a:r>
            <a:rPr lang="tr-TR" sz="1800" b="1" dirty="0">
              <a:solidFill>
                <a:schemeClr val="tx1"/>
              </a:solidFill>
            </a:rPr>
            <a:t>Ahlaki Gelişimin Ortamları</a:t>
          </a:r>
          <a:endParaRPr lang="tr-TR" sz="1800" dirty="0">
            <a:solidFill>
              <a:schemeClr val="tx1"/>
            </a:solidFill>
          </a:endParaRPr>
        </a:p>
      </dgm:t>
    </dgm:pt>
    <dgm:pt modelId="{46252B74-12A1-410A-9592-4AE1AF4B5B7B}" type="parTrans" cxnId="{B096A573-09B1-42F7-A72A-41A00083C6E9}">
      <dgm:prSet/>
      <dgm:spPr/>
      <dgm:t>
        <a:bodyPr/>
        <a:lstStyle/>
        <a:p>
          <a:endParaRPr lang="tr-TR"/>
        </a:p>
      </dgm:t>
    </dgm:pt>
    <dgm:pt modelId="{3CA4B245-513F-4CF8-B48C-44B409867686}" type="sibTrans" cxnId="{B096A573-09B1-42F7-A72A-41A00083C6E9}">
      <dgm:prSet/>
      <dgm:spPr/>
      <dgm:t>
        <a:bodyPr/>
        <a:lstStyle/>
        <a:p>
          <a:endParaRPr lang="tr-TR"/>
        </a:p>
      </dgm:t>
    </dgm:pt>
    <dgm:pt modelId="{7D28A27C-5448-4EDD-870E-35FD5B31EF83}">
      <dgm:prSet/>
      <dgm:spPr/>
      <dgm:t>
        <a:bodyPr/>
        <a:lstStyle/>
        <a:p>
          <a:r>
            <a:rPr lang="tr-TR" sz="1800" dirty="0"/>
            <a:t>Ebeveynlik</a:t>
          </a:r>
        </a:p>
      </dgm:t>
    </dgm:pt>
    <dgm:pt modelId="{5FF7A73E-1EAE-4E03-9F6C-C666C4F660A4}" type="parTrans" cxnId="{198A310F-C353-4C0B-ADDC-AD7FF371502E}">
      <dgm:prSet/>
      <dgm:spPr/>
      <dgm:t>
        <a:bodyPr/>
        <a:lstStyle/>
        <a:p>
          <a:endParaRPr lang="tr-TR"/>
        </a:p>
      </dgm:t>
    </dgm:pt>
    <dgm:pt modelId="{3A455FC7-991A-438B-966F-2045CB302F86}" type="sibTrans" cxnId="{198A310F-C353-4C0B-ADDC-AD7FF371502E}">
      <dgm:prSet/>
      <dgm:spPr/>
      <dgm:t>
        <a:bodyPr/>
        <a:lstStyle/>
        <a:p>
          <a:endParaRPr lang="tr-TR"/>
        </a:p>
      </dgm:t>
    </dgm:pt>
    <dgm:pt modelId="{E84F044E-B5F7-4A71-96F8-59F1710C48C3}">
      <dgm:prSet/>
      <dgm:spPr/>
      <dgm:t>
        <a:bodyPr/>
        <a:lstStyle/>
        <a:p>
          <a:r>
            <a:rPr lang="tr-TR" sz="1800" dirty="0"/>
            <a:t>Okullar</a:t>
          </a:r>
        </a:p>
      </dgm:t>
    </dgm:pt>
    <dgm:pt modelId="{B3DD63DE-2DAE-4620-8BA1-0825A20BF598}" type="parTrans" cxnId="{949EDD55-E51E-4863-9627-5AAAFB8CDEDD}">
      <dgm:prSet/>
      <dgm:spPr/>
      <dgm:t>
        <a:bodyPr/>
        <a:lstStyle/>
        <a:p>
          <a:endParaRPr lang="tr-TR"/>
        </a:p>
      </dgm:t>
    </dgm:pt>
    <dgm:pt modelId="{78C7E61D-411D-42A8-A952-C480C56D3E11}" type="sibTrans" cxnId="{949EDD55-E51E-4863-9627-5AAAFB8CDEDD}">
      <dgm:prSet/>
      <dgm:spPr/>
      <dgm:t>
        <a:bodyPr/>
        <a:lstStyle/>
        <a:p>
          <a:endParaRPr lang="tr-TR"/>
        </a:p>
      </dgm:t>
    </dgm:pt>
    <dgm:pt modelId="{56B60BE1-39C2-4F4B-889A-D3465078C368}">
      <dgm:prSet/>
      <dgm:spPr/>
      <dgm:t>
        <a:bodyPr/>
        <a:lstStyle/>
        <a:p>
          <a:r>
            <a:rPr lang="tr-TR" sz="1800" dirty="0" err="1"/>
            <a:t>Kohlberg’e</a:t>
          </a:r>
          <a:r>
            <a:rPr lang="tr-TR" sz="1800" dirty="0"/>
            <a:t> Göre Ahlak Gelişim Kuramı 	</a:t>
          </a:r>
        </a:p>
      </dgm:t>
    </dgm:pt>
    <dgm:pt modelId="{C4B40106-E98A-4AD3-967C-E0BE9C7EBF07}" type="parTrans" cxnId="{A2B82EB7-E8CC-4B60-8D22-B1FB790FDB6C}">
      <dgm:prSet/>
      <dgm:spPr/>
      <dgm:t>
        <a:bodyPr/>
        <a:lstStyle/>
        <a:p>
          <a:endParaRPr lang="tr-TR"/>
        </a:p>
      </dgm:t>
    </dgm:pt>
    <dgm:pt modelId="{CCFDE248-0106-43F8-9A79-AE2A01FFAC76}" type="sibTrans" cxnId="{A2B82EB7-E8CC-4B60-8D22-B1FB790FDB6C}">
      <dgm:prSet/>
      <dgm:spPr/>
      <dgm:t>
        <a:bodyPr/>
        <a:lstStyle/>
        <a:p>
          <a:endParaRPr lang="tr-TR"/>
        </a:p>
      </dgm:t>
    </dgm:pt>
    <dgm:pt modelId="{AE636656-3354-49CF-99E9-EDE811E8FC99}" type="pres">
      <dgm:prSet presAssocID="{929955CB-22DB-4066-B5D1-1085631443A7}" presName="Name0" presStyleCnt="0">
        <dgm:presLayoutVars>
          <dgm:chMax val="7"/>
          <dgm:dir/>
          <dgm:animLvl val="lvl"/>
          <dgm:resizeHandles val="exact"/>
        </dgm:presLayoutVars>
      </dgm:prSet>
      <dgm:spPr/>
    </dgm:pt>
    <dgm:pt modelId="{1F41EF67-D48B-4212-A67B-A27ED59FB517}" type="pres">
      <dgm:prSet presAssocID="{58DD8B5F-7321-4D37-9661-1CB85B133B58}" presName="circle1" presStyleLbl="node1" presStyleIdx="0" presStyleCnt="1" custLinFactNeighborX="-1230"/>
      <dgm:spPr>
        <a:solidFill>
          <a:srgbClr val="FF0000"/>
        </a:solidFill>
      </dgm:spPr>
    </dgm:pt>
    <dgm:pt modelId="{E97A2C0F-E95E-43E1-907D-53225EE05664}" type="pres">
      <dgm:prSet presAssocID="{58DD8B5F-7321-4D37-9661-1CB85B133B58}" presName="space" presStyleCnt="0"/>
      <dgm:spPr/>
    </dgm:pt>
    <dgm:pt modelId="{9FF0E8D6-23B5-4776-9648-8B8BFD1D42BD}" type="pres">
      <dgm:prSet presAssocID="{58DD8B5F-7321-4D37-9661-1CB85B133B58}" presName="rect1" presStyleLbl="alignAcc1" presStyleIdx="0" presStyleCnt="1"/>
      <dgm:spPr/>
    </dgm:pt>
    <dgm:pt modelId="{BE70ECAA-F859-4FD0-B47B-C4DE057BEA94}" type="pres">
      <dgm:prSet presAssocID="{58DD8B5F-7321-4D37-9661-1CB85B133B58}" presName="rect1ParTx" presStyleLbl="alignAcc1" presStyleIdx="0" presStyleCnt="1">
        <dgm:presLayoutVars>
          <dgm:chMax val="1"/>
          <dgm:bulletEnabled val="1"/>
        </dgm:presLayoutVars>
      </dgm:prSet>
      <dgm:spPr/>
    </dgm:pt>
    <dgm:pt modelId="{54F59B9C-0BC8-47D3-95F8-9E4C976576C7}" type="pres">
      <dgm:prSet presAssocID="{58DD8B5F-7321-4D37-9661-1CB85B133B58}" presName="rect1ChTx" presStyleLbl="alignAcc1" presStyleIdx="0" presStyleCnt="1" custScaleX="129935">
        <dgm:presLayoutVars>
          <dgm:bulletEnabled val="1"/>
        </dgm:presLayoutVars>
      </dgm:prSet>
      <dgm:spPr/>
    </dgm:pt>
  </dgm:ptLst>
  <dgm:cxnLst>
    <dgm:cxn modelId="{57637601-A3CE-4FCA-B9BF-A2CDDF90DA4B}" srcId="{2017F1EC-30A2-4C04-B70B-F724E16A3973}" destId="{CF09BA71-4886-4708-8347-B12FD3F3E7B1}" srcOrd="3" destOrd="0" parTransId="{CE868546-046D-4826-9599-98745FCB74D3}" sibTransId="{58C55B7F-CA80-4CCB-8700-942C5CDD95B1}"/>
    <dgm:cxn modelId="{E340480A-7F46-4BAE-813A-1FA5A5BB5A95}" type="presOf" srcId="{C9EB74F1-9E23-494B-A39B-DD6F2DFBD2F7}" destId="{54F59B9C-0BC8-47D3-95F8-9E4C976576C7}" srcOrd="0" destOrd="13" presId="urn:microsoft.com/office/officeart/2005/8/layout/target3"/>
    <dgm:cxn modelId="{198A310F-C353-4C0B-ADDC-AD7FF371502E}" srcId="{65CCEC94-DED3-48AF-BE4D-786FED06B12A}" destId="{7D28A27C-5448-4EDD-870E-35FD5B31EF83}" srcOrd="0" destOrd="0" parTransId="{5FF7A73E-1EAE-4E03-9F6C-C666C4F660A4}" sibTransId="{3A455FC7-991A-438B-966F-2045CB302F86}"/>
    <dgm:cxn modelId="{159BE512-B430-4C69-9D65-5F703E202A07}" type="presOf" srcId="{58DD8B5F-7321-4D37-9661-1CB85B133B58}" destId="{9FF0E8D6-23B5-4776-9648-8B8BFD1D42BD}" srcOrd="0" destOrd="0" presId="urn:microsoft.com/office/officeart/2005/8/layout/target3"/>
    <dgm:cxn modelId="{48E9911B-654E-4B38-938B-2F531F10155C}" srcId="{2017F1EC-30A2-4C04-B70B-F724E16A3973}" destId="{3A244DF8-9D25-48E0-969C-F07BFB37C35D}" srcOrd="4" destOrd="0" parTransId="{5669E58B-D40B-4882-AE27-A4A28A951F6A}" sibTransId="{636D5A42-1E95-4DE0-8F82-2492B2C59973}"/>
    <dgm:cxn modelId="{23C5951B-FB97-49A8-98DE-21943F8BADF0}" type="presOf" srcId="{AD46C817-0489-412B-810A-3F19AA30A1F3}" destId="{54F59B9C-0BC8-47D3-95F8-9E4C976576C7}" srcOrd="0" destOrd="7" presId="urn:microsoft.com/office/officeart/2005/8/layout/target3"/>
    <dgm:cxn modelId="{73B0F320-8F88-4A9B-933B-C61F047138C6}" type="presOf" srcId="{65CCEC94-DED3-48AF-BE4D-786FED06B12A}" destId="{54F59B9C-0BC8-47D3-95F8-9E4C976576C7}" srcOrd="0" destOrd="14" presId="urn:microsoft.com/office/officeart/2005/8/layout/target3"/>
    <dgm:cxn modelId="{3E728121-D51B-4ACE-B88F-2E308E9B46EF}" srcId="{58DD8B5F-7321-4D37-9661-1CB85B133B58}" destId="{5EE41C2C-D8F2-4F7A-A0DD-37692E1F0074}" srcOrd="2" destOrd="0" parTransId="{4363FF11-763D-4B2A-972E-9A75DA46EA73}" sibTransId="{F1247FD5-2140-4C48-8EBE-3AEEE992A148}"/>
    <dgm:cxn modelId="{8D9B3F24-A61F-4554-B9CE-45169056F804}" type="presOf" srcId="{6C28992E-6D8F-4B27-BB6B-BBB2B8178493}" destId="{54F59B9C-0BC8-47D3-95F8-9E4C976576C7}" srcOrd="0" destOrd="3" presId="urn:microsoft.com/office/officeart/2005/8/layout/target3"/>
    <dgm:cxn modelId="{46C0AA26-7EFB-4D8A-9F76-1F4B8A3E44B1}" srcId="{2017F1EC-30A2-4C04-B70B-F724E16A3973}" destId="{AD46C817-0489-412B-810A-3F19AA30A1F3}" srcOrd="5" destOrd="0" parTransId="{56E596D6-FC77-424D-9131-7EC24A05645C}" sibTransId="{67581F13-4772-4436-AC3E-2AA3FD4967DE}"/>
    <dgm:cxn modelId="{C35D0D29-4E3D-46B4-9AF7-F792247365EA}" type="presOf" srcId="{A7E72004-38C9-4A3C-9B84-9EEAB7D9C939}" destId="{54F59B9C-0BC8-47D3-95F8-9E4C976576C7}" srcOrd="0" destOrd="11" presId="urn:microsoft.com/office/officeart/2005/8/layout/target3"/>
    <dgm:cxn modelId="{3EB0BD29-5237-4BD7-AAC5-80B57AD7E6F5}" srcId="{A7E72004-38C9-4A3C-9B84-9EEAB7D9C939}" destId="{E3051E01-A098-4951-941C-59715F3499A2}" srcOrd="0" destOrd="0" parTransId="{8D2FC45D-3E0B-431D-B709-DEB0948B4156}" sibTransId="{B2A36161-FA11-494A-8BBD-506BFC243AC0}"/>
    <dgm:cxn modelId="{F6E7512A-BE10-4CB0-BCB2-72C4EF0448D9}" type="presOf" srcId="{CF09BA71-4886-4708-8347-B12FD3F3E7B1}" destId="{54F59B9C-0BC8-47D3-95F8-9E4C976576C7}" srcOrd="0" destOrd="5" presId="urn:microsoft.com/office/officeart/2005/8/layout/target3"/>
    <dgm:cxn modelId="{F05B402F-B0EE-4B08-89ED-366C4405584F}" type="presOf" srcId="{5EE41C2C-D8F2-4F7A-A0DD-37692E1F0074}" destId="{54F59B9C-0BC8-47D3-95F8-9E4C976576C7}" srcOrd="0" destOrd="8" presId="urn:microsoft.com/office/officeart/2005/8/layout/target3"/>
    <dgm:cxn modelId="{8D340238-05C1-45E5-AA07-465ACC2A88E3}" type="presOf" srcId="{0AE8EEDA-866B-4C29-B8F2-DFFB0C3F9543}" destId="{54F59B9C-0BC8-47D3-95F8-9E4C976576C7}" srcOrd="0" destOrd="4" presId="urn:microsoft.com/office/officeart/2005/8/layout/target3"/>
    <dgm:cxn modelId="{F62DD43F-44A4-41B9-BB47-E38E717514F4}" srcId="{58DD8B5F-7321-4D37-9661-1CB85B133B58}" destId="{2017F1EC-30A2-4C04-B70B-F724E16A3973}" srcOrd="1" destOrd="0" parTransId="{D01C041C-C7C8-4B61-8BDD-A99AFBA1660B}" sibTransId="{C06AA9A7-40A7-4C3F-BE2A-EB39931B230C}"/>
    <dgm:cxn modelId="{1422545D-CCAE-4C9D-969E-BE2A5A34A84F}" type="presOf" srcId="{08C66FCA-56E4-4380-A992-63321A7FB810}" destId="{54F59B9C-0BC8-47D3-95F8-9E4C976576C7}" srcOrd="0" destOrd="2" presId="urn:microsoft.com/office/officeart/2005/8/layout/target3"/>
    <dgm:cxn modelId="{0406376C-BC5A-4F12-933E-F0153D78C43D}" srcId="{5EE41C2C-D8F2-4F7A-A0DD-37692E1F0074}" destId="{E93497A6-8844-40C7-BF30-854F791AC2A4}" srcOrd="0" destOrd="0" parTransId="{4FEDE612-DD5A-40EA-AC3A-A29FDE6478EA}" sibTransId="{6DCBB833-E9FE-4D35-8A12-E5C91C233096}"/>
    <dgm:cxn modelId="{D9058C6C-7380-4D01-AA9C-A26BFE7632CC}" srcId="{58DD8B5F-7321-4D37-9661-1CB85B133B58}" destId="{A7E72004-38C9-4A3C-9B84-9EEAB7D9C939}" srcOrd="3" destOrd="0" parTransId="{D36F25D5-6AF3-4068-8044-40C833026D57}" sibTransId="{47E72764-63DF-465D-AAEA-1CBF198C8275}"/>
    <dgm:cxn modelId="{9692306E-387A-4271-9A50-5227720AC362}" srcId="{2017F1EC-30A2-4C04-B70B-F724E16A3973}" destId="{6C28992E-6D8F-4B27-BB6B-BBB2B8178493}" srcOrd="1" destOrd="0" parTransId="{D42B429A-0156-445D-AAA3-3336A3BCB700}" sibTransId="{81C5B7ED-3CF2-479C-960C-6105BD6773FA}"/>
    <dgm:cxn modelId="{B096A573-09B1-42F7-A72A-41A00083C6E9}" srcId="{58DD8B5F-7321-4D37-9661-1CB85B133B58}" destId="{65CCEC94-DED3-48AF-BE4D-786FED06B12A}" srcOrd="4" destOrd="0" parTransId="{46252B74-12A1-410A-9592-4AE1AF4B5B7B}" sibTransId="{3CA4B245-513F-4CF8-B48C-44B409867686}"/>
    <dgm:cxn modelId="{BEBFC674-2EA2-4390-8866-6331DAE76455}" type="presOf" srcId="{2017F1EC-30A2-4C04-B70B-F724E16A3973}" destId="{54F59B9C-0BC8-47D3-95F8-9E4C976576C7}" srcOrd="0" destOrd="1" presId="urn:microsoft.com/office/officeart/2005/8/layout/target3"/>
    <dgm:cxn modelId="{949EDD55-E51E-4863-9627-5AAAFB8CDEDD}" srcId="{65CCEC94-DED3-48AF-BE4D-786FED06B12A}" destId="{E84F044E-B5F7-4A71-96F8-59F1710C48C3}" srcOrd="1" destOrd="0" parTransId="{B3DD63DE-2DAE-4620-8BA1-0825A20BF598}" sibTransId="{78C7E61D-411D-42A8-A952-C480C56D3E11}"/>
    <dgm:cxn modelId="{8EA64276-7880-4BD8-B160-BA4CC15C48A9}" srcId="{A7E72004-38C9-4A3C-9B84-9EEAB7D9C939}" destId="{C9EB74F1-9E23-494B-A39B-DD6F2DFBD2F7}" srcOrd="1" destOrd="0" parTransId="{2DDA0168-EA5A-4AC6-92F3-F9743D640613}" sibTransId="{A223BD9B-C5F4-4864-B12C-E2A4AA7AA460}"/>
    <dgm:cxn modelId="{4BDDC177-E544-4A4A-99F3-58085B65978F}" type="presOf" srcId="{E3051E01-A098-4951-941C-59715F3499A2}" destId="{54F59B9C-0BC8-47D3-95F8-9E4C976576C7}" srcOrd="0" destOrd="12" presId="urn:microsoft.com/office/officeart/2005/8/layout/target3"/>
    <dgm:cxn modelId="{F5EA7E80-118E-4455-9878-83972C8C38F0}" srcId="{2017F1EC-30A2-4C04-B70B-F724E16A3973}" destId="{08C66FCA-56E4-4380-A992-63321A7FB810}" srcOrd="0" destOrd="0" parTransId="{87C6AEC7-D08C-480B-807C-D6A520A1C318}" sibTransId="{F90A1841-4EE1-43D4-9154-993C6A851BC1}"/>
    <dgm:cxn modelId="{C8D6348B-7688-4A09-A6D6-606F220BA0E1}" type="presOf" srcId="{929955CB-22DB-4066-B5D1-1085631443A7}" destId="{AE636656-3354-49CF-99E9-EDE811E8FC99}" srcOrd="0" destOrd="0" presId="urn:microsoft.com/office/officeart/2005/8/layout/target3"/>
    <dgm:cxn modelId="{03D8619A-445D-4F68-90B6-6A96B9C88201}" srcId="{58DD8B5F-7321-4D37-9661-1CB85B133B58}" destId="{C6CBD810-60F5-4E16-BDE2-317DD2A7CB79}" srcOrd="0" destOrd="0" parTransId="{1B997279-E04F-4BF1-8B29-673B5BC54586}" sibTransId="{97CDD497-4A32-484A-A389-17F6D0CCE72B}"/>
    <dgm:cxn modelId="{7E8EAB9C-E9F5-4713-B632-4F9B25473FB0}" type="presOf" srcId="{C6CBD810-60F5-4E16-BDE2-317DD2A7CB79}" destId="{54F59B9C-0BC8-47D3-95F8-9E4C976576C7}" srcOrd="0" destOrd="0" presId="urn:microsoft.com/office/officeart/2005/8/layout/target3"/>
    <dgm:cxn modelId="{86A0FB9D-45FB-4436-ABD5-20172E85BE21}" type="presOf" srcId="{E93497A6-8844-40C7-BF30-854F791AC2A4}" destId="{54F59B9C-0BC8-47D3-95F8-9E4C976576C7}" srcOrd="0" destOrd="9" presId="urn:microsoft.com/office/officeart/2005/8/layout/target3"/>
    <dgm:cxn modelId="{7AD2D8A6-4E0F-4A1A-9208-6EF9C094EB86}" type="presOf" srcId="{7D28A27C-5448-4EDD-870E-35FD5B31EF83}" destId="{54F59B9C-0BC8-47D3-95F8-9E4C976576C7}" srcOrd="0" destOrd="15" presId="urn:microsoft.com/office/officeart/2005/8/layout/target3"/>
    <dgm:cxn modelId="{9397E5B6-2F47-45A5-9F75-AA9C0AE1AEE2}" type="presOf" srcId="{E84F044E-B5F7-4A71-96F8-59F1710C48C3}" destId="{54F59B9C-0BC8-47D3-95F8-9E4C976576C7}" srcOrd="0" destOrd="16" presId="urn:microsoft.com/office/officeart/2005/8/layout/target3"/>
    <dgm:cxn modelId="{A2B82EB7-E8CC-4B60-8D22-B1FB790FDB6C}" srcId="{5EE41C2C-D8F2-4F7A-A0DD-37692E1F0074}" destId="{56B60BE1-39C2-4F4B-889A-D3465078C368}" srcOrd="1" destOrd="0" parTransId="{C4B40106-E98A-4AD3-967C-E0BE9C7EBF07}" sibTransId="{CCFDE248-0106-43F8-9A79-AE2A01FFAC76}"/>
    <dgm:cxn modelId="{2B934CC6-249F-4E40-99D7-FDC1F0F5E250}" srcId="{929955CB-22DB-4066-B5D1-1085631443A7}" destId="{58DD8B5F-7321-4D37-9661-1CB85B133B58}" srcOrd="0" destOrd="0" parTransId="{5B25A08E-3728-4B9B-B136-4807FAF4EE32}" sibTransId="{C40977F7-1484-49E4-A66B-CD9F67CDA810}"/>
    <dgm:cxn modelId="{CF9186D5-97DD-43EB-8ECE-6DCF03C32D68}" type="presOf" srcId="{58DD8B5F-7321-4D37-9661-1CB85B133B58}" destId="{BE70ECAA-F859-4FD0-B47B-C4DE057BEA94}" srcOrd="1" destOrd="0" presId="urn:microsoft.com/office/officeart/2005/8/layout/target3"/>
    <dgm:cxn modelId="{364A5DD7-4403-4AF3-93E8-4BAC19FBF799}" type="presOf" srcId="{3A244DF8-9D25-48E0-969C-F07BFB37C35D}" destId="{54F59B9C-0BC8-47D3-95F8-9E4C976576C7}" srcOrd="0" destOrd="6" presId="urn:microsoft.com/office/officeart/2005/8/layout/target3"/>
    <dgm:cxn modelId="{E543E0F1-8C5D-4C39-8C13-595F01D087B1}" srcId="{2017F1EC-30A2-4C04-B70B-F724E16A3973}" destId="{0AE8EEDA-866B-4C29-B8F2-DFFB0C3F9543}" srcOrd="2" destOrd="0" parTransId="{EC7C6D7E-8AD4-4186-9542-FF9F16AB90E7}" sibTransId="{2886819C-257A-48B1-8F94-6DB758D51085}"/>
    <dgm:cxn modelId="{15DA2DF3-1CF9-4068-A35D-BE5E71845781}" type="presOf" srcId="{56B60BE1-39C2-4F4B-889A-D3465078C368}" destId="{54F59B9C-0BC8-47D3-95F8-9E4C976576C7}" srcOrd="0" destOrd="10" presId="urn:microsoft.com/office/officeart/2005/8/layout/target3"/>
    <dgm:cxn modelId="{4AAD4B98-E4F2-4866-8521-C31AA34AEE48}" type="presParOf" srcId="{AE636656-3354-49CF-99E9-EDE811E8FC99}" destId="{1F41EF67-D48B-4212-A67B-A27ED59FB517}" srcOrd="0" destOrd="0" presId="urn:microsoft.com/office/officeart/2005/8/layout/target3"/>
    <dgm:cxn modelId="{AD1A6D84-B8B3-4C9A-926E-00FC3B52745C}" type="presParOf" srcId="{AE636656-3354-49CF-99E9-EDE811E8FC99}" destId="{E97A2C0F-E95E-43E1-907D-53225EE05664}" srcOrd="1" destOrd="0" presId="urn:microsoft.com/office/officeart/2005/8/layout/target3"/>
    <dgm:cxn modelId="{DB00EEF0-BDF4-403D-B1FC-B3836DD8492F}" type="presParOf" srcId="{AE636656-3354-49CF-99E9-EDE811E8FC99}" destId="{9FF0E8D6-23B5-4776-9648-8B8BFD1D42BD}" srcOrd="2" destOrd="0" presId="urn:microsoft.com/office/officeart/2005/8/layout/target3"/>
    <dgm:cxn modelId="{BEA792A8-A19F-4997-9F1F-BCEB9C60E09A}" type="presParOf" srcId="{AE636656-3354-49CF-99E9-EDE811E8FC99}" destId="{BE70ECAA-F859-4FD0-B47B-C4DE057BEA94}" srcOrd="3" destOrd="0" presId="urn:microsoft.com/office/officeart/2005/8/layout/target3"/>
    <dgm:cxn modelId="{677070A0-06C5-41BC-A027-56B0FFF7B3AA}" type="presParOf" srcId="{AE636656-3354-49CF-99E9-EDE811E8FC99}" destId="{54F59B9C-0BC8-47D3-95F8-9E4C976576C7}" srcOrd="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09A89E-608A-41BA-AB1A-F9E9D83A180A}" type="doc">
      <dgm:prSet loTypeId="urn:microsoft.com/office/officeart/2005/8/layout/hList6" loCatId="list" qsTypeId="urn:microsoft.com/office/officeart/2005/8/quickstyle/simple1" qsCatId="simple" csTypeId="urn:microsoft.com/office/officeart/2005/8/colors/colorful1#10" csCatId="colorful" phldr="1"/>
      <dgm:spPr/>
      <dgm:t>
        <a:bodyPr/>
        <a:lstStyle/>
        <a:p>
          <a:endParaRPr lang="tr-TR"/>
        </a:p>
      </dgm:t>
    </dgm:pt>
    <dgm:pt modelId="{CCA6B171-841C-4EC2-BF7A-D4821AAF15B8}">
      <dgm:prSet phldrT="[Metin]" custT="1"/>
      <dgm:spPr/>
      <dgm:t>
        <a:bodyPr/>
        <a:lstStyle/>
        <a:p>
          <a:r>
            <a:rPr lang="tr-TR" sz="2400" b="1" dirty="0"/>
            <a:t>Disiplin</a:t>
          </a:r>
        </a:p>
      </dgm:t>
    </dgm:pt>
    <dgm:pt modelId="{7EA2DF7B-9D21-4108-9765-6013E7FDC154}" type="parTrans" cxnId="{45E3AA7B-C936-4B75-8240-9059DF1F8FE2}">
      <dgm:prSet/>
      <dgm:spPr/>
      <dgm:t>
        <a:bodyPr/>
        <a:lstStyle/>
        <a:p>
          <a:endParaRPr lang="tr-TR" sz="1800"/>
        </a:p>
      </dgm:t>
    </dgm:pt>
    <dgm:pt modelId="{BC59EBC7-D422-4627-A16D-C055FF2DDF4E}" type="sibTrans" cxnId="{45E3AA7B-C936-4B75-8240-9059DF1F8FE2}">
      <dgm:prSet/>
      <dgm:spPr/>
      <dgm:t>
        <a:bodyPr/>
        <a:lstStyle/>
        <a:p>
          <a:endParaRPr lang="tr-TR" sz="1800"/>
        </a:p>
      </dgm:t>
    </dgm:pt>
    <dgm:pt modelId="{FF32F752-22A7-49A0-B9F3-FB0CFBCE9E4C}">
      <dgm:prSet phldrT="[Metin]" custT="1"/>
      <dgm:spPr/>
      <dgm:t>
        <a:bodyPr/>
        <a:lstStyle/>
        <a:p>
          <a:r>
            <a:rPr lang="tr-TR" sz="1800" dirty="0"/>
            <a:t>İşbirliği yapabilme kuralları tanıma ve uyma, başkalarının haklarına saygı gösterme</a:t>
          </a:r>
        </a:p>
      </dgm:t>
    </dgm:pt>
    <dgm:pt modelId="{F6D44000-12F9-4C40-B3B6-55F98DD3E35D}" type="parTrans" cxnId="{971A0630-76D9-4822-AE64-AA5037B242FD}">
      <dgm:prSet/>
      <dgm:spPr/>
      <dgm:t>
        <a:bodyPr/>
        <a:lstStyle/>
        <a:p>
          <a:endParaRPr lang="tr-TR" sz="1800"/>
        </a:p>
      </dgm:t>
    </dgm:pt>
    <dgm:pt modelId="{5A41E8DD-73E5-4898-9A1A-862D5654D912}" type="sibTrans" cxnId="{971A0630-76D9-4822-AE64-AA5037B242FD}">
      <dgm:prSet/>
      <dgm:spPr/>
      <dgm:t>
        <a:bodyPr/>
        <a:lstStyle/>
        <a:p>
          <a:endParaRPr lang="tr-TR" sz="1800"/>
        </a:p>
      </dgm:t>
    </dgm:pt>
    <dgm:pt modelId="{83DE9CD7-E929-4C02-8CED-644E8B9EA932}">
      <dgm:prSet phldrT="[Metin]" custT="1"/>
      <dgm:spPr/>
      <dgm:t>
        <a:bodyPr/>
        <a:lstStyle/>
        <a:p>
          <a:r>
            <a:rPr lang="tr-TR" sz="2400" b="1" dirty="0"/>
            <a:t>Karakter</a:t>
          </a:r>
        </a:p>
      </dgm:t>
    </dgm:pt>
    <dgm:pt modelId="{DFEE24D4-368F-4558-8ED4-3E839418B12A}" type="parTrans" cxnId="{9B6A01B7-4AB5-4CFD-934E-E52FDF31C776}">
      <dgm:prSet/>
      <dgm:spPr/>
      <dgm:t>
        <a:bodyPr/>
        <a:lstStyle/>
        <a:p>
          <a:endParaRPr lang="tr-TR" sz="1800"/>
        </a:p>
      </dgm:t>
    </dgm:pt>
    <dgm:pt modelId="{1B57E8F0-A210-4B61-A7D3-FE4D222DC525}" type="sibTrans" cxnId="{9B6A01B7-4AB5-4CFD-934E-E52FDF31C776}">
      <dgm:prSet/>
      <dgm:spPr/>
      <dgm:t>
        <a:bodyPr/>
        <a:lstStyle/>
        <a:p>
          <a:endParaRPr lang="tr-TR" sz="1800"/>
        </a:p>
      </dgm:t>
    </dgm:pt>
    <dgm:pt modelId="{602533E0-DD12-4425-A76E-83C9C5314519}">
      <dgm:prSet phldrT="[Metin]" custT="1"/>
      <dgm:spPr/>
      <dgm:t>
        <a:bodyPr/>
        <a:lstStyle/>
        <a:p>
          <a:r>
            <a:rPr lang="tr-TR" sz="1800" dirty="0"/>
            <a:t>Kişiye özgü davranışlar bütünü</a:t>
          </a:r>
        </a:p>
      </dgm:t>
    </dgm:pt>
    <dgm:pt modelId="{FA4B6852-460D-4F10-A600-F8C85A481F95}" type="parTrans" cxnId="{393064F8-BF9B-4638-83C3-DE8BDA22232A}">
      <dgm:prSet/>
      <dgm:spPr/>
      <dgm:t>
        <a:bodyPr/>
        <a:lstStyle/>
        <a:p>
          <a:endParaRPr lang="tr-TR" sz="1800"/>
        </a:p>
      </dgm:t>
    </dgm:pt>
    <dgm:pt modelId="{3E4406DC-A65D-43D0-A778-1B4E5BA09B4D}" type="sibTrans" cxnId="{393064F8-BF9B-4638-83C3-DE8BDA22232A}">
      <dgm:prSet/>
      <dgm:spPr/>
      <dgm:t>
        <a:bodyPr/>
        <a:lstStyle/>
        <a:p>
          <a:endParaRPr lang="tr-TR" sz="1800"/>
        </a:p>
      </dgm:t>
    </dgm:pt>
    <dgm:pt modelId="{3A988B3D-69BC-477E-8965-CBFB0E2B7265}">
      <dgm:prSet phldrT="[Metin]" custT="1"/>
      <dgm:spPr/>
      <dgm:t>
        <a:bodyPr/>
        <a:lstStyle/>
        <a:p>
          <a:r>
            <a:rPr lang="tr-TR" sz="2400" b="1" dirty="0"/>
            <a:t>Vicdan</a:t>
          </a:r>
        </a:p>
      </dgm:t>
    </dgm:pt>
    <dgm:pt modelId="{AE58D13A-CCF0-4C5B-BC04-D93057642B8D}" type="parTrans" cxnId="{5887D2DA-D44B-4DB5-8BE6-5F9D3B442CD7}">
      <dgm:prSet/>
      <dgm:spPr/>
      <dgm:t>
        <a:bodyPr/>
        <a:lstStyle/>
        <a:p>
          <a:endParaRPr lang="tr-TR" sz="1800"/>
        </a:p>
      </dgm:t>
    </dgm:pt>
    <dgm:pt modelId="{BCD00ECF-3A0E-401F-904B-3625BA58C7D4}" type="sibTrans" cxnId="{5887D2DA-D44B-4DB5-8BE6-5F9D3B442CD7}">
      <dgm:prSet/>
      <dgm:spPr/>
      <dgm:t>
        <a:bodyPr/>
        <a:lstStyle/>
        <a:p>
          <a:endParaRPr lang="tr-TR" sz="1800"/>
        </a:p>
      </dgm:t>
    </dgm:pt>
    <dgm:pt modelId="{6640BC54-3ED1-4C0E-9FBD-2069F3EDE26B}">
      <dgm:prSet phldrT="[Metin]" custT="1"/>
      <dgm:spPr/>
      <dgm:t>
        <a:bodyPr/>
        <a:lstStyle/>
        <a:p>
          <a:r>
            <a:rPr lang="tr-TR" sz="1800" dirty="0"/>
            <a:t>insanın kendi davranışlarını ahlaki ölçülere göre değerlendirerek bunlar hakkında yargıda </a:t>
          </a:r>
          <a:r>
            <a:rPr lang="tr-TR" sz="1800" dirty="0" err="1"/>
            <a:t>bulunmasıı</a:t>
          </a:r>
          <a:endParaRPr lang="tr-TR" sz="1800" dirty="0"/>
        </a:p>
      </dgm:t>
    </dgm:pt>
    <dgm:pt modelId="{22E634A7-5EF4-4163-AE4A-B6BC7ED960DB}" type="parTrans" cxnId="{313B72DE-40FF-48A3-AB57-A678A878BF65}">
      <dgm:prSet/>
      <dgm:spPr/>
      <dgm:t>
        <a:bodyPr/>
        <a:lstStyle/>
        <a:p>
          <a:endParaRPr lang="tr-TR" sz="1800"/>
        </a:p>
      </dgm:t>
    </dgm:pt>
    <dgm:pt modelId="{8DAFBD78-8524-4116-9BEF-A721B529FD38}" type="sibTrans" cxnId="{313B72DE-40FF-48A3-AB57-A678A878BF65}">
      <dgm:prSet/>
      <dgm:spPr/>
      <dgm:t>
        <a:bodyPr/>
        <a:lstStyle/>
        <a:p>
          <a:endParaRPr lang="tr-TR" sz="1800"/>
        </a:p>
      </dgm:t>
    </dgm:pt>
    <dgm:pt modelId="{977ED38A-8977-40C4-A796-896B4F48DC19}">
      <dgm:prSet phldrT="[Metin]" custT="1"/>
      <dgm:spPr/>
      <dgm:t>
        <a:bodyPr/>
        <a:lstStyle/>
        <a:p>
          <a:r>
            <a:rPr lang="tr-TR" sz="2400" b="1" dirty="0"/>
            <a:t>Etik</a:t>
          </a:r>
        </a:p>
      </dgm:t>
    </dgm:pt>
    <dgm:pt modelId="{498C3B02-1F45-4155-AE60-EA0EBBC8F75F}" type="parTrans" cxnId="{6BD3B93F-92B9-44D5-948C-25AC28C47A9B}">
      <dgm:prSet/>
      <dgm:spPr/>
      <dgm:t>
        <a:bodyPr/>
        <a:lstStyle/>
        <a:p>
          <a:endParaRPr lang="tr-TR" sz="1800"/>
        </a:p>
      </dgm:t>
    </dgm:pt>
    <dgm:pt modelId="{5CD981F7-28F0-4F7B-9AC8-A3D97AC9E2DB}" type="sibTrans" cxnId="{6BD3B93F-92B9-44D5-948C-25AC28C47A9B}">
      <dgm:prSet/>
      <dgm:spPr/>
      <dgm:t>
        <a:bodyPr/>
        <a:lstStyle/>
        <a:p>
          <a:endParaRPr lang="tr-TR" sz="1800"/>
        </a:p>
      </dgm:t>
    </dgm:pt>
    <dgm:pt modelId="{6A9911F1-2449-4097-BCE3-37306AB16CE1}">
      <dgm:prSet phldrT="[Metin]" custT="1"/>
      <dgm:spPr/>
      <dgm:t>
        <a:bodyPr/>
        <a:lstStyle/>
        <a:p>
          <a:r>
            <a:rPr lang="tr-TR" sz="1800" dirty="0"/>
            <a:t>Ahlakın felsefi boyutta incelenmesine etik denir. </a:t>
          </a:r>
        </a:p>
      </dgm:t>
    </dgm:pt>
    <dgm:pt modelId="{CDEA1E16-2483-453E-8069-385F8B4D4E97}" type="parTrans" cxnId="{04DDD980-8482-4173-AB83-57B3B7DBB91D}">
      <dgm:prSet/>
      <dgm:spPr/>
      <dgm:t>
        <a:bodyPr/>
        <a:lstStyle/>
        <a:p>
          <a:endParaRPr lang="tr-TR" sz="1800"/>
        </a:p>
      </dgm:t>
    </dgm:pt>
    <dgm:pt modelId="{2DD4DCCC-FA3B-463F-878E-A8512D2107AB}" type="sibTrans" cxnId="{04DDD980-8482-4173-AB83-57B3B7DBB91D}">
      <dgm:prSet/>
      <dgm:spPr/>
      <dgm:t>
        <a:bodyPr/>
        <a:lstStyle/>
        <a:p>
          <a:endParaRPr lang="tr-TR" sz="1800"/>
        </a:p>
      </dgm:t>
    </dgm:pt>
    <dgm:pt modelId="{E2132F9B-27D7-48A2-9469-A510E1BA21A3}">
      <dgm:prSet phldrT="[Metin]" custT="1"/>
      <dgm:spPr/>
      <dgm:t>
        <a:bodyPr/>
        <a:lstStyle/>
        <a:p>
          <a:r>
            <a:rPr lang="tr-TR" sz="1800" b="1" dirty="0"/>
            <a:t>İnsanın değerlerini ve davranışlarını içerir</a:t>
          </a:r>
          <a:r>
            <a:rPr lang="tr-TR" sz="1800" dirty="0"/>
            <a:t>; etik ise bu alanda yapılmış olan akademik çalışmalar ile ilgilidir. </a:t>
          </a:r>
        </a:p>
      </dgm:t>
    </dgm:pt>
    <dgm:pt modelId="{7F56078C-0B1F-4AA4-A01F-DF79DD0BCE27}" type="parTrans" cxnId="{77BE48A3-043F-4591-B080-366F222F04A9}">
      <dgm:prSet/>
      <dgm:spPr/>
      <dgm:t>
        <a:bodyPr/>
        <a:lstStyle/>
        <a:p>
          <a:endParaRPr lang="tr-TR" sz="1800"/>
        </a:p>
      </dgm:t>
    </dgm:pt>
    <dgm:pt modelId="{4C81013E-682A-4519-8D4D-A09F43AE46D7}" type="sibTrans" cxnId="{77BE48A3-043F-4591-B080-366F222F04A9}">
      <dgm:prSet/>
      <dgm:spPr/>
      <dgm:t>
        <a:bodyPr/>
        <a:lstStyle/>
        <a:p>
          <a:endParaRPr lang="tr-TR" sz="1800"/>
        </a:p>
      </dgm:t>
    </dgm:pt>
    <dgm:pt modelId="{667AC0B5-DAAA-4084-BB4D-9C352EAD352C}">
      <dgm:prSet phldrT="[Metin]" custT="1"/>
      <dgm:spPr/>
      <dgm:t>
        <a:bodyPr/>
        <a:lstStyle/>
        <a:p>
          <a:r>
            <a:rPr lang="tr-TR" sz="2400" b="1" dirty="0"/>
            <a:t>Ahlak</a:t>
          </a:r>
        </a:p>
      </dgm:t>
    </dgm:pt>
    <dgm:pt modelId="{B20F785A-4DC0-4D93-BA8D-0A677A797720}" type="parTrans" cxnId="{D8FD5AF2-7306-4BDB-90BE-9C75A23999EC}">
      <dgm:prSet/>
      <dgm:spPr/>
      <dgm:t>
        <a:bodyPr/>
        <a:lstStyle/>
        <a:p>
          <a:endParaRPr lang="tr-TR" sz="1800"/>
        </a:p>
      </dgm:t>
    </dgm:pt>
    <dgm:pt modelId="{040AA6BE-2EC3-41B0-A0D5-1607703653B0}" type="sibTrans" cxnId="{D8FD5AF2-7306-4BDB-90BE-9C75A23999EC}">
      <dgm:prSet/>
      <dgm:spPr/>
      <dgm:t>
        <a:bodyPr/>
        <a:lstStyle/>
        <a:p>
          <a:endParaRPr lang="tr-TR" sz="1800"/>
        </a:p>
      </dgm:t>
    </dgm:pt>
    <dgm:pt modelId="{8A9D3E38-7336-421C-A1B3-82187A1AA740}" type="pres">
      <dgm:prSet presAssocID="{D909A89E-608A-41BA-AB1A-F9E9D83A180A}" presName="Name0" presStyleCnt="0">
        <dgm:presLayoutVars>
          <dgm:dir/>
          <dgm:resizeHandles val="exact"/>
        </dgm:presLayoutVars>
      </dgm:prSet>
      <dgm:spPr/>
    </dgm:pt>
    <dgm:pt modelId="{213F7E2B-CCF5-4EF4-8165-9EAD94892E8C}" type="pres">
      <dgm:prSet presAssocID="{CCA6B171-841C-4EC2-BF7A-D4821AAF15B8}" presName="node" presStyleLbl="node1" presStyleIdx="0" presStyleCnt="5">
        <dgm:presLayoutVars>
          <dgm:bulletEnabled val="1"/>
        </dgm:presLayoutVars>
      </dgm:prSet>
      <dgm:spPr/>
    </dgm:pt>
    <dgm:pt modelId="{824EF0EB-29C2-4135-A839-FA0BC57C878B}" type="pres">
      <dgm:prSet presAssocID="{BC59EBC7-D422-4627-A16D-C055FF2DDF4E}" presName="sibTrans" presStyleCnt="0"/>
      <dgm:spPr/>
    </dgm:pt>
    <dgm:pt modelId="{1DCE02C3-1F28-4AEB-AD94-C417FE9FCB24}" type="pres">
      <dgm:prSet presAssocID="{83DE9CD7-E929-4C02-8CED-644E8B9EA932}" presName="node" presStyleLbl="node1" presStyleIdx="1" presStyleCnt="5">
        <dgm:presLayoutVars>
          <dgm:bulletEnabled val="1"/>
        </dgm:presLayoutVars>
      </dgm:prSet>
      <dgm:spPr/>
    </dgm:pt>
    <dgm:pt modelId="{D42CD80E-E769-4066-B277-746A3CD1357C}" type="pres">
      <dgm:prSet presAssocID="{1B57E8F0-A210-4B61-A7D3-FE4D222DC525}" presName="sibTrans" presStyleCnt="0"/>
      <dgm:spPr/>
    </dgm:pt>
    <dgm:pt modelId="{3A852DCB-DCCB-40FC-9E04-87D4B7620EDF}" type="pres">
      <dgm:prSet presAssocID="{3A988B3D-69BC-477E-8965-CBFB0E2B7265}" presName="node" presStyleLbl="node1" presStyleIdx="2" presStyleCnt="5">
        <dgm:presLayoutVars>
          <dgm:bulletEnabled val="1"/>
        </dgm:presLayoutVars>
      </dgm:prSet>
      <dgm:spPr/>
    </dgm:pt>
    <dgm:pt modelId="{EC70E95A-7487-4BFF-84AF-8216E3F7DB69}" type="pres">
      <dgm:prSet presAssocID="{BCD00ECF-3A0E-401F-904B-3625BA58C7D4}" presName="sibTrans" presStyleCnt="0"/>
      <dgm:spPr/>
    </dgm:pt>
    <dgm:pt modelId="{9AF87AB9-F9EF-4019-8C81-5533F754C29A}" type="pres">
      <dgm:prSet presAssocID="{667AC0B5-DAAA-4084-BB4D-9C352EAD352C}" presName="node" presStyleLbl="node1" presStyleIdx="3" presStyleCnt="5">
        <dgm:presLayoutVars>
          <dgm:bulletEnabled val="1"/>
        </dgm:presLayoutVars>
      </dgm:prSet>
      <dgm:spPr/>
    </dgm:pt>
    <dgm:pt modelId="{851DDF99-F1B8-4512-B61E-475A5B11B526}" type="pres">
      <dgm:prSet presAssocID="{040AA6BE-2EC3-41B0-A0D5-1607703653B0}" presName="sibTrans" presStyleCnt="0"/>
      <dgm:spPr/>
    </dgm:pt>
    <dgm:pt modelId="{D51823DC-E18D-4F7C-88DC-737188209049}" type="pres">
      <dgm:prSet presAssocID="{977ED38A-8977-40C4-A796-896B4F48DC19}" presName="node" presStyleLbl="node1" presStyleIdx="4" presStyleCnt="5">
        <dgm:presLayoutVars>
          <dgm:bulletEnabled val="1"/>
        </dgm:presLayoutVars>
      </dgm:prSet>
      <dgm:spPr/>
    </dgm:pt>
  </dgm:ptLst>
  <dgm:cxnLst>
    <dgm:cxn modelId="{971A0630-76D9-4822-AE64-AA5037B242FD}" srcId="{CCA6B171-841C-4EC2-BF7A-D4821AAF15B8}" destId="{FF32F752-22A7-49A0-B9F3-FB0CFBCE9E4C}" srcOrd="0" destOrd="0" parTransId="{F6D44000-12F9-4C40-B3B6-55F98DD3E35D}" sibTransId="{5A41E8DD-73E5-4898-9A1A-862D5654D912}"/>
    <dgm:cxn modelId="{F4FFC83C-15F6-48B8-AEFC-F2CE8B9A890F}" type="presOf" srcId="{FF32F752-22A7-49A0-B9F3-FB0CFBCE9E4C}" destId="{213F7E2B-CCF5-4EF4-8165-9EAD94892E8C}" srcOrd="0" destOrd="1" presId="urn:microsoft.com/office/officeart/2005/8/layout/hList6"/>
    <dgm:cxn modelId="{6BD3B93F-92B9-44D5-948C-25AC28C47A9B}" srcId="{D909A89E-608A-41BA-AB1A-F9E9D83A180A}" destId="{977ED38A-8977-40C4-A796-896B4F48DC19}" srcOrd="4" destOrd="0" parTransId="{498C3B02-1F45-4155-AE60-EA0EBBC8F75F}" sibTransId="{5CD981F7-28F0-4F7B-9AC8-A3D97AC9E2DB}"/>
    <dgm:cxn modelId="{45416B48-407A-42F0-930E-E835DC9FFF2B}" type="presOf" srcId="{E2132F9B-27D7-48A2-9469-A510E1BA21A3}" destId="{9AF87AB9-F9EF-4019-8C81-5533F754C29A}" srcOrd="0" destOrd="1" presId="urn:microsoft.com/office/officeart/2005/8/layout/hList6"/>
    <dgm:cxn modelId="{3FE8594B-9625-4A30-B2F4-57CA8332202E}" type="presOf" srcId="{CCA6B171-841C-4EC2-BF7A-D4821AAF15B8}" destId="{213F7E2B-CCF5-4EF4-8165-9EAD94892E8C}" srcOrd="0" destOrd="0" presId="urn:microsoft.com/office/officeart/2005/8/layout/hList6"/>
    <dgm:cxn modelId="{F85CCA4D-E0FB-4217-96C7-5DAA4B1BE4A7}" type="presOf" srcId="{602533E0-DD12-4425-A76E-83C9C5314519}" destId="{1DCE02C3-1F28-4AEB-AD94-C417FE9FCB24}" srcOrd="0" destOrd="1" presId="urn:microsoft.com/office/officeart/2005/8/layout/hList6"/>
    <dgm:cxn modelId="{D09CE04D-7E34-4A1E-BC1F-47A091FE9B1F}" type="presOf" srcId="{977ED38A-8977-40C4-A796-896B4F48DC19}" destId="{D51823DC-E18D-4F7C-88DC-737188209049}" srcOrd="0" destOrd="0" presId="urn:microsoft.com/office/officeart/2005/8/layout/hList6"/>
    <dgm:cxn modelId="{2BF0DC77-2671-4F05-8D4A-0F81FF7F77EE}" type="presOf" srcId="{6A9911F1-2449-4097-BCE3-37306AB16CE1}" destId="{D51823DC-E18D-4F7C-88DC-737188209049}" srcOrd="0" destOrd="1" presId="urn:microsoft.com/office/officeart/2005/8/layout/hList6"/>
    <dgm:cxn modelId="{45E3AA7B-C936-4B75-8240-9059DF1F8FE2}" srcId="{D909A89E-608A-41BA-AB1A-F9E9D83A180A}" destId="{CCA6B171-841C-4EC2-BF7A-D4821AAF15B8}" srcOrd="0" destOrd="0" parTransId="{7EA2DF7B-9D21-4108-9765-6013E7FDC154}" sibTransId="{BC59EBC7-D422-4627-A16D-C055FF2DDF4E}"/>
    <dgm:cxn modelId="{04DDD980-8482-4173-AB83-57B3B7DBB91D}" srcId="{977ED38A-8977-40C4-A796-896B4F48DC19}" destId="{6A9911F1-2449-4097-BCE3-37306AB16CE1}" srcOrd="0" destOrd="0" parTransId="{CDEA1E16-2483-453E-8069-385F8B4D4E97}" sibTransId="{2DD4DCCC-FA3B-463F-878E-A8512D2107AB}"/>
    <dgm:cxn modelId="{F9A240A1-D314-4963-BA5F-727B1934E3D7}" type="presOf" srcId="{83DE9CD7-E929-4C02-8CED-644E8B9EA932}" destId="{1DCE02C3-1F28-4AEB-AD94-C417FE9FCB24}" srcOrd="0" destOrd="0" presId="urn:microsoft.com/office/officeart/2005/8/layout/hList6"/>
    <dgm:cxn modelId="{77BE48A3-043F-4591-B080-366F222F04A9}" srcId="{667AC0B5-DAAA-4084-BB4D-9C352EAD352C}" destId="{E2132F9B-27D7-48A2-9469-A510E1BA21A3}" srcOrd="0" destOrd="0" parTransId="{7F56078C-0B1F-4AA4-A01F-DF79DD0BCE27}" sibTransId="{4C81013E-682A-4519-8D4D-A09F43AE46D7}"/>
    <dgm:cxn modelId="{9B6A01B7-4AB5-4CFD-934E-E52FDF31C776}" srcId="{D909A89E-608A-41BA-AB1A-F9E9D83A180A}" destId="{83DE9CD7-E929-4C02-8CED-644E8B9EA932}" srcOrd="1" destOrd="0" parTransId="{DFEE24D4-368F-4558-8ED4-3E839418B12A}" sibTransId="{1B57E8F0-A210-4B61-A7D3-FE4D222DC525}"/>
    <dgm:cxn modelId="{09FD25BA-13C4-43D6-A534-2FAEBB735F6D}" type="presOf" srcId="{6640BC54-3ED1-4C0E-9FBD-2069F3EDE26B}" destId="{3A852DCB-DCCB-40FC-9E04-87D4B7620EDF}" srcOrd="0" destOrd="1" presId="urn:microsoft.com/office/officeart/2005/8/layout/hList6"/>
    <dgm:cxn modelId="{3BF8D5D3-BAAB-4828-BDF7-60462C80460B}" type="presOf" srcId="{D909A89E-608A-41BA-AB1A-F9E9D83A180A}" destId="{8A9D3E38-7336-421C-A1B3-82187A1AA740}" srcOrd="0" destOrd="0" presId="urn:microsoft.com/office/officeart/2005/8/layout/hList6"/>
    <dgm:cxn modelId="{5887D2DA-D44B-4DB5-8BE6-5F9D3B442CD7}" srcId="{D909A89E-608A-41BA-AB1A-F9E9D83A180A}" destId="{3A988B3D-69BC-477E-8965-CBFB0E2B7265}" srcOrd="2" destOrd="0" parTransId="{AE58D13A-CCF0-4C5B-BC04-D93057642B8D}" sibTransId="{BCD00ECF-3A0E-401F-904B-3625BA58C7D4}"/>
    <dgm:cxn modelId="{313B72DE-40FF-48A3-AB57-A678A878BF65}" srcId="{3A988B3D-69BC-477E-8965-CBFB0E2B7265}" destId="{6640BC54-3ED1-4C0E-9FBD-2069F3EDE26B}" srcOrd="0" destOrd="0" parTransId="{22E634A7-5EF4-4163-AE4A-B6BC7ED960DB}" sibTransId="{8DAFBD78-8524-4116-9BEF-A721B529FD38}"/>
    <dgm:cxn modelId="{CCFCBEEE-598D-43AD-BD40-0684D6EA8CCB}" type="presOf" srcId="{3A988B3D-69BC-477E-8965-CBFB0E2B7265}" destId="{3A852DCB-DCCB-40FC-9E04-87D4B7620EDF}" srcOrd="0" destOrd="0" presId="urn:microsoft.com/office/officeart/2005/8/layout/hList6"/>
    <dgm:cxn modelId="{D8FD5AF2-7306-4BDB-90BE-9C75A23999EC}" srcId="{D909A89E-608A-41BA-AB1A-F9E9D83A180A}" destId="{667AC0B5-DAAA-4084-BB4D-9C352EAD352C}" srcOrd="3" destOrd="0" parTransId="{B20F785A-4DC0-4D93-BA8D-0A677A797720}" sibTransId="{040AA6BE-2EC3-41B0-A0D5-1607703653B0}"/>
    <dgm:cxn modelId="{393064F8-BF9B-4638-83C3-DE8BDA22232A}" srcId="{83DE9CD7-E929-4C02-8CED-644E8B9EA932}" destId="{602533E0-DD12-4425-A76E-83C9C5314519}" srcOrd="0" destOrd="0" parTransId="{FA4B6852-460D-4F10-A600-F8C85A481F95}" sibTransId="{3E4406DC-A65D-43D0-A778-1B4E5BA09B4D}"/>
    <dgm:cxn modelId="{84B339FE-C780-43C8-8EC3-2C269A055992}" type="presOf" srcId="{667AC0B5-DAAA-4084-BB4D-9C352EAD352C}" destId="{9AF87AB9-F9EF-4019-8C81-5533F754C29A}" srcOrd="0" destOrd="0" presId="urn:microsoft.com/office/officeart/2005/8/layout/hList6"/>
    <dgm:cxn modelId="{DDA330C5-AF51-4861-8231-A42E266F20C1}" type="presParOf" srcId="{8A9D3E38-7336-421C-A1B3-82187A1AA740}" destId="{213F7E2B-CCF5-4EF4-8165-9EAD94892E8C}" srcOrd="0" destOrd="0" presId="urn:microsoft.com/office/officeart/2005/8/layout/hList6"/>
    <dgm:cxn modelId="{D638F51D-BB63-49D5-887D-184FA407B9D3}" type="presParOf" srcId="{8A9D3E38-7336-421C-A1B3-82187A1AA740}" destId="{824EF0EB-29C2-4135-A839-FA0BC57C878B}" srcOrd="1" destOrd="0" presId="urn:microsoft.com/office/officeart/2005/8/layout/hList6"/>
    <dgm:cxn modelId="{5F9EF804-A0FE-4D32-BE8D-BB4EED6673A5}" type="presParOf" srcId="{8A9D3E38-7336-421C-A1B3-82187A1AA740}" destId="{1DCE02C3-1F28-4AEB-AD94-C417FE9FCB24}" srcOrd="2" destOrd="0" presId="urn:microsoft.com/office/officeart/2005/8/layout/hList6"/>
    <dgm:cxn modelId="{83165141-76AE-442A-9CF7-4DC14D845B84}" type="presParOf" srcId="{8A9D3E38-7336-421C-A1B3-82187A1AA740}" destId="{D42CD80E-E769-4066-B277-746A3CD1357C}" srcOrd="3" destOrd="0" presId="urn:microsoft.com/office/officeart/2005/8/layout/hList6"/>
    <dgm:cxn modelId="{E1AA58C3-6D19-4A90-A49A-9582EB43F139}" type="presParOf" srcId="{8A9D3E38-7336-421C-A1B3-82187A1AA740}" destId="{3A852DCB-DCCB-40FC-9E04-87D4B7620EDF}" srcOrd="4" destOrd="0" presId="urn:microsoft.com/office/officeart/2005/8/layout/hList6"/>
    <dgm:cxn modelId="{16598575-9E5E-4C0D-9418-6B3758F5C091}" type="presParOf" srcId="{8A9D3E38-7336-421C-A1B3-82187A1AA740}" destId="{EC70E95A-7487-4BFF-84AF-8216E3F7DB69}" srcOrd="5" destOrd="0" presId="urn:microsoft.com/office/officeart/2005/8/layout/hList6"/>
    <dgm:cxn modelId="{4A6FE63D-F496-4F9D-A6CF-EF4BBFACC66C}" type="presParOf" srcId="{8A9D3E38-7336-421C-A1B3-82187A1AA740}" destId="{9AF87AB9-F9EF-4019-8C81-5533F754C29A}" srcOrd="6" destOrd="0" presId="urn:microsoft.com/office/officeart/2005/8/layout/hList6"/>
    <dgm:cxn modelId="{27C56C13-FBA3-4AB6-91E9-4CB23DA90968}" type="presParOf" srcId="{8A9D3E38-7336-421C-A1B3-82187A1AA740}" destId="{851DDF99-F1B8-4512-B61E-475A5B11B526}" srcOrd="7" destOrd="0" presId="urn:microsoft.com/office/officeart/2005/8/layout/hList6"/>
    <dgm:cxn modelId="{D591B264-64B7-44DF-9A47-8C30D08B89DE}" type="presParOf" srcId="{8A9D3E38-7336-421C-A1B3-82187A1AA740}" destId="{D51823DC-E18D-4F7C-88DC-737188209049}"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74BEE0-2AF0-4F0E-A666-739C751E2DAA}" type="doc">
      <dgm:prSet loTypeId="urn:microsoft.com/office/officeart/2005/8/layout/equation2" loCatId="process" qsTypeId="urn:microsoft.com/office/officeart/2005/8/quickstyle/simple1" qsCatId="simple" csTypeId="urn:microsoft.com/office/officeart/2005/8/colors/colorful1#4" csCatId="colorful" phldr="1"/>
      <dgm:spPr/>
    </dgm:pt>
    <dgm:pt modelId="{F4742EF7-64D7-49CE-98CB-30EF0D1E4CEC}">
      <dgm:prSet phldrT="[Metin]"/>
      <dgm:spPr/>
      <dgm:t>
        <a:bodyPr/>
        <a:lstStyle/>
        <a:p>
          <a:r>
            <a:rPr lang="tr-TR" b="1" dirty="0"/>
            <a:t>MİZAÇ</a:t>
          </a:r>
        </a:p>
      </dgm:t>
    </dgm:pt>
    <dgm:pt modelId="{73FC3BA2-06FA-4E1E-8333-D958EFF6EDD5}" type="parTrans" cxnId="{865FE4B1-24DF-440B-9235-64BC321F8F3B}">
      <dgm:prSet/>
      <dgm:spPr/>
      <dgm:t>
        <a:bodyPr/>
        <a:lstStyle/>
        <a:p>
          <a:endParaRPr lang="tr-TR" b="1"/>
        </a:p>
      </dgm:t>
    </dgm:pt>
    <dgm:pt modelId="{4170C85E-3D00-4FE1-A355-1505F5D1DFBD}" type="sibTrans" cxnId="{865FE4B1-24DF-440B-9235-64BC321F8F3B}">
      <dgm:prSet/>
      <dgm:spPr/>
      <dgm:t>
        <a:bodyPr/>
        <a:lstStyle/>
        <a:p>
          <a:endParaRPr lang="tr-TR" b="1"/>
        </a:p>
      </dgm:t>
    </dgm:pt>
    <dgm:pt modelId="{453C688C-2B88-44AE-9629-8FBFE0B549A4}">
      <dgm:prSet phldrT="[Metin]"/>
      <dgm:spPr/>
      <dgm:t>
        <a:bodyPr/>
        <a:lstStyle/>
        <a:p>
          <a:r>
            <a:rPr lang="tr-TR" b="1" dirty="0"/>
            <a:t>KARAKTER</a:t>
          </a:r>
        </a:p>
      </dgm:t>
    </dgm:pt>
    <dgm:pt modelId="{753FCC07-850B-4DA2-BC55-9E189144E2B0}" type="parTrans" cxnId="{8F865F0F-EF63-4A95-BF37-3FF686DF26D6}">
      <dgm:prSet/>
      <dgm:spPr/>
      <dgm:t>
        <a:bodyPr/>
        <a:lstStyle/>
        <a:p>
          <a:endParaRPr lang="tr-TR" b="1"/>
        </a:p>
      </dgm:t>
    </dgm:pt>
    <dgm:pt modelId="{3571CF68-8889-44F0-9CCC-856E524B2B46}" type="sibTrans" cxnId="{8F865F0F-EF63-4A95-BF37-3FF686DF26D6}">
      <dgm:prSet/>
      <dgm:spPr/>
      <dgm:t>
        <a:bodyPr/>
        <a:lstStyle/>
        <a:p>
          <a:endParaRPr lang="tr-TR" b="1"/>
        </a:p>
      </dgm:t>
    </dgm:pt>
    <dgm:pt modelId="{A9500B82-170A-4E8F-9AFE-2FECA5B33768}">
      <dgm:prSet phldrT="[Metin]"/>
      <dgm:spPr/>
      <dgm:t>
        <a:bodyPr/>
        <a:lstStyle/>
        <a:p>
          <a:r>
            <a:rPr lang="tr-TR" b="1" dirty="0"/>
            <a:t>KİŞİLİK</a:t>
          </a:r>
        </a:p>
      </dgm:t>
    </dgm:pt>
    <dgm:pt modelId="{8BE10210-16FF-4711-983C-E139A49C491B}" type="parTrans" cxnId="{DC116E40-A4E4-4B34-8788-8F78C98E75E6}">
      <dgm:prSet/>
      <dgm:spPr/>
      <dgm:t>
        <a:bodyPr/>
        <a:lstStyle/>
        <a:p>
          <a:endParaRPr lang="tr-TR" b="1"/>
        </a:p>
      </dgm:t>
    </dgm:pt>
    <dgm:pt modelId="{96505966-A00E-4764-BECF-85B53AE9A96F}" type="sibTrans" cxnId="{DC116E40-A4E4-4B34-8788-8F78C98E75E6}">
      <dgm:prSet/>
      <dgm:spPr/>
      <dgm:t>
        <a:bodyPr/>
        <a:lstStyle/>
        <a:p>
          <a:endParaRPr lang="tr-TR" b="1"/>
        </a:p>
      </dgm:t>
    </dgm:pt>
    <dgm:pt modelId="{15178769-1A31-4C60-8188-CA08182FBAC0}" type="pres">
      <dgm:prSet presAssocID="{B874BEE0-2AF0-4F0E-A666-739C751E2DAA}" presName="Name0" presStyleCnt="0">
        <dgm:presLayoutVars>
          <dgm:dir/>
          <dgm:resizeHandles val="exact"/>
        </dgm:presLayoutVars>
      </dgm:prSet>
      <dgm:spPr/>
    </dgm:pt>
    <dgm:pt modelId="{B87C6740-298C-4095-BC74-8D5A1D1F63C5}" type="pres">
      <dgm:prSet presAssocID="{B874BEE0-2AF0-4F0E-A666-739C751E2DAA}" presName="vNodes" presStyleCnt="0"/>
      <dgm:spPr/>
    </dgm:pt>
    <dgm:pt modelId="{8C80CEFA-B9E0-4C67-93BF-B3EF2B182E57}" type="pres">
      <dgm:prSet presAssocID="{F4742EF7-64D7-49CE-98CB-30EF0D1E4CEC}" presName="node" presStyleLbl="node1" presStyleIdx="0" presStyleCnt="3">
        <dgm:presLayoutVars>
          <dgm:bulletEnabled val="1"/>
        </dgm:presLayoutVars>
      </dgm:prSet>
      <dgm:spPr/>
    </dgm:pt>
    <dgm:pt modelId="{27D716FD-DFEB-4482-B98B-20B1384A800C}" type="pres">
      <dgm:prSet presAssocID="{4170C85E-3D00-4FE1-A355-1505F5D1DFBD}" presName="spacerT" presStyleCnt="0"/>
      <dgm:spPr/>
    </dgm:pt>
    <dgm:pt modelId="{3F13C455-8394-49C5-93F4-F8C9E99EEDF4}" type="pres">
      <dgm:prSet presAssocID="{4170C85E-3D00-4FE1-A355-1505F5D1DFBD}" presName="sibTrans" presStyleLbl="sibTrans2D1" presStyleIdx="0" presStyleCnt="2"/>
      <dgm:spPr/>
    </dgm:pt>
    <dgm:pt modelId="{04546424-A272-40DD-888D-69FCAF03E06F}" type="pres">
      <dgm:prSet presAssocID="{4170C85E-3D00-4FE1-A355-1505F5D1DFBD}" presName="spacerB" presStyleCnt="0"/>
      <dgm:spPr/>
    </dgm:pt>
    <dgm:pt modelId="{C559582B-0256-48D1-85B4-34B98139C145}" type="pres">
      <dgm:prSet presAssocID="{453C688C-2B88-44AE-9629-8FBFE0B549A4}" presName="node" presStyleLbl="node1" presStyleIdx="1" presStyleCnt="3">
        <dgm:presLayoutVars>
          <dgm:bulletEnabled val="1"/>
        </dgm:presLayoutVars>
      </dgm:prSet>
      <dgm:spPr/>
    </dgm:pt>
    <dgm:pt modelId="{355576E7-B8B9-45F3-9A6B-3F2780284E41}" type="pres">
      <dgm:prSet presAssocID="{B874BEE0-2AF0-4F0E-A666-739C751E2DAA}" presName="sibTransLast" presStyleLbl="sibTrans2D1" presStyleIdx="1" presStyleCnt="2"/>
      <dgm:spPr/>
    </dgm:pt>
    <dgm:pt modelId="{15E9F044-BD0B-49B0-996A-8DAFA16D1EAE}" type="pres">
      <dgm:prSet presAssocID="{B874BEE0-2AF0-4F0E-A666-739C751E2DAA}" presName="connectorText" presStyleLbl="sibTrans2D1" presStyleIdx="1" presStyleCnt="2"/>
      <dgm:spPr/>
    </dgm:pt>
    <dgm:pt modelId="{3527C2D9-F4D8-447A-83EA-681AC9D9D50C}" type="pres">
      <dgm:prSet presAssocID="{B874BEE0-2AF0-4F0E-A666-739C751E2DAA}" presName="lastNode" presStyleLbl="node1" presStyleIdx="2" presStyleCnt="3">
        <dgm:presLayoutVars>
          <dgm:bulletEnabled val="1"/>
        </dgm:presLayoutVars>
      </dgm:prSet>
      <dgm:spPr/>
    </dgm:pt>
  </dgm:ptLst>
  <dgm:cxnLst>
    <dgm:cxn modelId="{8F865F0F-EF63-4A95-BF37-3FF686DF26D6}" srcId="{B874BEE0-2AF0-4F0E-A666-739C751E2DAA}" destId="{453C688C-2B88-44AE-9629-8FBFE0B549A4}" srcOrd="1" destOrd="0" parTransId="{753FCC07-850B-4DA2-BC55-9E189144E2B0}" sibTransId="{3571CF68-8889-44F0-9CCC-856E524B2B46}"/>
    <dgm:cxn modelId="{DC116E40-A4E4-4B34-8788-8F78C98E75E6}" srcId="{B874BEE0-2AF0-4F0E-A666-739C751E2DAA}" destId="{A9500B82-170A-4E8F-9AFE-2FECA5B33768}" srcOrd="2" destOrd="0" parTransId="{8BE10210-16FF-4711-983C-E139A49C491B}" sibTransId="{96505966-A00E-4764-BECF-85B53AE9A96F}"/>
    <dgm:cxn modelId="{993E248C-014D-42BE-9E62-1A22A88D37CF}" type="presOf" srcId="{A9500B82-170A-4E8F-9AFE-2FECA5B33768}" destId="{3527C2D9-F4D8-447A-83EA-681AC9D9D50C}" srcOrd="0" destOrd="0" presId="urn:microsoft.com/office/officeart/2005/8/layout/equation2"/>
    <dgm:cxn modelId="{AA312E95-5062-4FB5-8CC0-27F73F56259B}" type="presOf" srcId="{3571CF68-8889-44F0-9CCC-856E524B2B46}" destId="{355576E7-B8B9-45F3-9A6B-3F2780284E41}" srcOrd="0" destOrd="0" presId="urn:microsoft.com/office/officeart/2005/8/layout/equation2"/>
    <dgm:cxn modelId="{5D8128B0-AF1F-402F-9707-70978C963873}" type="presOf" srcId="{B874BEE0-2AF0-4F0E-A666-739C751E2DAA}" destId="{15178769-1A31-4C60-8188-CA08182FBAC0}" srcOrd="0" destOrd="0" presId="urn:microsoft.com/office/officeart/2005/8/layout/equation2"/>
    <dgm:cxn modelId="{865FE4B1-24DF-440B-9235-64BC321F8F3B}" srcId="{B874BEE0-2AF0-4F0E-A666-739C751E2DAA}" destId="{F4742EF7-64D7-49CE-98CB-30EF0D1E4CEC}" srcOrd="0" destOrd="0" parTransId="{73FC3BA2-06FA-4E1E-8333-D958EFF6EDD5}" sibTransId="{4170C85E-3D00-4FE1-A355-1505F5D1DFBD}"/>
    <dgm:cxn modelId="{50D1E6DC-BFBF-45E8-8126-E31AE8FA6F5F}" type="presOf" srcId="{F4742EF7-64D7-49CE-98CB-30EF0D1E4CEC}" destId="{8C80CEFA-B9E0-4C67-93BF-B3EF2B182E57}" srcOrd="0" destOrd="0" presId="urn:microsoft.com/office/officeart/2005/8/layout/equation2"/>
    <dgm:cxn modelId="{BD5168DF-CA69-490A-A6C5-2C4EFD6DF6CD}" type="presOf" srcId="{4170C85E-3D00-4FE1-A355-1505F5D1DFBD}" destId="{3F13C455-8394-49C5-93F4-F8C9E99EEDF4}" srcOrd="0" destOrd="0" presId="urn:microsoft.com/office/officeart/2005/8/layout/equation2"/>
    <dgm:cxn modelId="{CA951DE2-1C89-4E20-A4AF-9CF77E2C2077}" type="presOf" srcId="{3571CF68-8889-44F0-9CCC-856E524B2B46}" destId="{15E9F044-BD0B-49B0-996A-8DAFA16D1EAE}" srcOrd="1" destOrd="0" presId="urn:microsoft.com/office/officeart/2005/8/layout/equation2"/>
    <dgm:cxn modelId="{2CA113FA-0662-429B-9D38-5CF4F030B9D4}" type="presOf" srcId="{453C688C-2B88-44AE-9629-8FBFE0B549A4}" destId="{C559582B-0256-48D1-85B4-34B98139C145}" srcOrd="0" destOrd="0" presId="urn:microsoft.com/office/officeart/2005/8/layout/equation2"/>
    <dgm:cxn modelId="{B53EBEC9-7910-422E-965A-B992904F5A3E}" type="presParOf" srcId="{15178769-1A31-4C60-8188-CA08182FBAC0}" destId="{B87C6740-298C-4095-BC74-8D5A1D1F63C5}" srcOrd="0" destOrd="0" presId="urn:microsoft.com/office/officeart/2005/8/layout/equation2"/>
    <dgm:cxn modelId="{7830851E-7FAD-4868-BA72-A16605FFA620}" type="presParOf" srcId="{B87C6740-298C-4095-BC74-8D5A1D1F63C5}" destId="{8C80CEFA-B9E0-4C67-93BF-B3EF2B182E57}" srcOrd="0" destOrd="0" presId="urn:microsoft.com/office/officeart/2005/8/layout/equation2"/>
    <dgm:cxn modelId="{3E8897CF-DFF2-467E-9CB9-C98988E9AD16}" type="presParOf" srcId="{B87C6740-298C-4095-BC74-8D5A1D1F63C5}" destId="{27D716FD-DFEB-4482-B98B-20B1384A800C}" srcOrd="1" destOrd="0" presId="urn:microsoft.com/office/officeart/2005/8/layout/equation2"/>
    <dgm:cxn modelId="{C227ED9A-8FCF-4D57-BD7B-64ED11E525AF}" type="presParOf" srcId="{B87C6740-298C-4095-BC74-8D5A1D1F63C5}" destId="{3F13C455-8394-49C5-93F4-F8C9E99EEDF4}" srcOrd="2" destOrd="0" presId="urn:microsoft.com/office/officeart/2005/8/layout/equation2"/>
    <dgm:cxn modelId="{B928AA31-B4A6-43A7-ACA0-9CD57B579668}" type="presParOf" srcId="{B87C6740-298C-4095-BC74-8D5A1D1F63C5}" destId="{04546424-A272-40DD-888D-69FCAF03E06F}" srcOrd="3" destOrd="0" presId="urn:microsoft.com/office/officeart/2005/8/layout/equation2"/>
    <dgm:cxn modelId="{9A90EC52-0155-4751-AAEB-8D66586A3437}" type="presParOf" srcId="{B87C6740-298C-4095-BC74-8D5A1D1F63C5}" destId="{C559582B-0256-48D1-85B4-34B98139C145}" srcOrd="4" destOrd="0" presId="urn:microsoft.com/office/officeart/2005/8/layout/equation2"/>
    <dgm:cxn modelId="{93AAE18F-307D-4DCB-BBE6-E66AA221CA4A}" type="presParOf" srcId="{15178769-1A31-4C60-8188-CA08182FBAC0}" destId="{355576E7-B8B9-45F3-9A6B-3F2780284E41}" srcOrd="1" destOrd="0" presId="urn:microsoft.com/office/officeart/2005/8/layout/equation2"/>
    <dgm:cxn modelId="{7FD2B3B6-4A47-4943-8A57-E8B7734B2F2C}" type="presParOf" srcId="{355576E7-B8B9-45F3-9A6B-3F2780284E41}" destId="{15E9F044-BD0B-49B0-996A-8DAFA16D1EAE}" srcOrd="0" destOrd="0" presId="urn:microsoft.com/office/officeart/2005/8/layout/equation2"/>
    <dgm:cxn modelId="{77400DA9-7960-4CE2-9676-FE25E8B27021}" type="presParOf" srcId="{15178769-1A31-4C60-8188-CA08182FBAC0}" destId="{3527C2D9-F4D8-447A-83EA-681AC9D9D50C}"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29955CB-22DB-4066-B5D1-1085631443A7}" type="doc">
      <dgm:prSet loTypeId="urn:microsoft.com/office/officeart/2005/8/layout/target3" loCatId="list" qsTypeId="urn:microsoft.com/office/officeart/2005/8/quickstyle/simple1" qsCatId="simple" csTypeId="urn:microsoft.com/office/officeart/2005/8/colors/colorful1#5" csCatId="colorful" phldr="1"/>
      <dgm:spPr/>
      <dgm:t>
        <a:bodyPr/>
        <a:lstStyle/>
        <a:p>
          <a:endParaRPr lang="tr-TR"/>
        </a:p>
      </dgm:t>
    </dgm:pt>
    <dgm:pt modelId="{58DD8B5F-7321-4D37-9661-1CB85B133B58}">
      <dgm:prSet phldrT="[Metin]"/>
      <dgm:spPr/>
      <dgm:t>
        <a:bodyPr/>
        <a:lstStyle/>
        <a:p>
          <a:r>
            <a:rPr lang="tr-TR" b="1" dirty="0"/>
            <a:t>Ahlaki Gelişim</a:t>
          </a:r>
          <a:endParaRPr lang="tr-TR" dirty="0"/>
        </a:p>
      </dgm:t>
    </dgm:pt>
    <dgm:pt modelId="{5B25A08E-3728-4B9B-B136-4807FAF4EE32}" type="parTrans" cxnId="{2B934CC6-249F-4E40-99D7-FDC1F0F5E250}">
      <dgm:prSet/>
      <dgm:spPr/>
      <dgm:t>
        <a:bodyPr/>
        <a:lstStyle/>
        <a:p>
          <a:endParaRPr lang="tr-TR"/>
        </a:p>
      </dgm:t>
    </dgm:pt>
    <dgm:pt modelId="{C40977F7-1484-49E4-A66B-CD9F67CDA810}" type="sibTrans" cxnId="{2B934CC6-249F-4E40-99D7-FDC1F0F5E250}">
      <dgm:prSet/>
      <dgm:spPr/>
      <dgm:t>
        <a:bodyPr/>
        <a:lstStyle/>
        <a:p>
          <a:endParaRPr lang="tr-TR"/>
        </a:p>
      </dgm:t>
    </dgm:pt>
    <dgm:pt modelId="{C6CBD810-60F5-4E16-BDE2-317DD2A7CB79}">
      <dgm:prSet phldrT="[Metin]" custT="1"/>
      <dgm:spPr/>
      <dgm:t>
        <a:bodyPr/>
        <a:lstStyle/>
        <a:p>
          <a:r>
            <a:rPr lang="tr-TR" sz="2000" b="1" dirty="0">
              <a:solidFill>
                <a:schemeClr val="tx1"/>
              </a:solidFill>
            </a:rPr>
            <a:t>Tanımı ve Önemi </a:t>
          </a:r>
          <a:r>
            <a:rPr lang="tr-TR" sz="1800" b="1" dirty="0"/>
            <a:t>	</a:t>
          </a:r>
        </a:p>
      </dgm:t>
    </dgm:pt>
    <dgm:pt modelId="{1B997279-E04F-4BF1-8B29-673B5BC54586}" type="parTrans" cxnId="{03D8619A-445D-4F68-90B6-6A96B9C88201}">
      <dgm:prSet/>
      <dgm:spPr/>
      <dgm:t>
        <a:bodyPr/>
        <a:lstStyle/>
        <a:p>
          <a:endParaRPr lang="tr-TR"/>
        </a:p>
      </dgm:t>
    </dgm:pt>
    <dgm:pt modelId="{97CDD497-4A32-484A-A389-17F6D0CCE72B}" type="sibTrans" cxnId="{03D8619A-445D-4F68-90B6-6A96B9C88201}">
      <dgm:prSet/>
      <dgm:spPr/>
      <dgm:t>
        <a:bodyPr/>
        <a:lstStyle/>
        <a:p>
          <a:endParaRPr lang="tr-TR"/>
        </a:p>
      </dgm:t>
    </dgm:pt>
    <dgm:pt modelId="{2017F1EC-30A2-4C04-B70B-F724E16A3973}">
      <dgm:prSet custT="1"/>
      <dgm:spPr/>
      <dgm:t>
        <a:bodyPr/>
        <a:lstStyle/>
        <a:p>
          <a:r>
            <a:rPr lang="tr-TR" sz="1800" b="1" dirty="0">
              <a:solidFill>
                <a:schemeClr val="tx1"/>
              </a:solidFill>
            </a:rPr>
            <a:t>Ahlak Gelişimi İle İlgili Kavramla</a:t>
          </a:r>
          <a:r>
            <a:rPr lang="tr-TR" sz="1800" b="0" dirty="0">
              <a:solidFill>
                <a:schemeClr val="tx1"/>
              </a:solidFill>
            </a:rPr>
            <a:t>	</a:t>
          </a:r>
        </a:p>
      </dgm:t>
    </dgm:pt>
    <dgm:pt modelId="{D01C041C-C7C8-4B61-8BDD-A99AFBA1660B}" type="parTrans" cxnId="{F62DD43F-44A4-41B9-BB47-E38E717514F4}">
      <dgm:prSet/>
      <dgm:spPr/>
      <dgm:t>
        <a:bodyPr/>
        <a:lstStyle/>
        <a:p>
          <a:endParaRPr lang="tr-TR"/>
        </a:p>
      </dgm:t>
    </dgm:pt>
    <dgm:pt modelId="{C06AA9A7-40A7-4C3F-BE2A-EB39931B230C}" type="sibTrans" cxnId="{F62DD43F-44A4-41B9-BB47-E38E717514F4}">
      <dgm:prSet/>
      <dgm:spPr/>
      <dgm:t>
        <a:bodyPr/>
        <a:lstStyle/>
        <a:p>
          <a:endParaRPr lang="tr-TR"/>
        </a:p>
      </dgm:t>
    </dgm:pt>
    <dgm:pt modelId="{08C66FCA-56E4-4380-A992-63321A7FB810}">
      <dgm:prSet/>
      <dgm:spPr/>
      <dgm:t>
        <a:bodyPr/>
        <a:lstStyle/>
        <a:p>
          <a:r>
            <a:rPr lang="tr-TR" sz="1800" dirty="0"/>
            <a:t>Ahlak 	</a:t>
          </a:r>
        </a:p>
      </dgm:t>
    </dgm:pt>
    <dgm:pt modelId="{87C6AEC7-D08C-480B-807C-D6A520A1C318}" type="parTrans" cxnId="{F5EA7E80-118E-4455-9878-83972C8C38F0}">
      <dgm:prSet/>
      <dgm:spPr/>
      <dgm:t>
        <a:bodyPr/>
        <a:lstStyle/>
        <a:p>
          <a:endParaRPr lang="tr-TR"/>
        </a:p>
      </dgm:t>
    </dgm:pt>
    <dgm:pt modelId="{F90A1841-4EE1-43D4-9154-993C6A851BC1}" type="sibTrans" cxnId="{F5EA7E80-118E-4455-9878-83972C8C38F0}">
      <dgm:prSet/>
      <dgm:spPr/>
      <dgm:t>
        <a:bodyPr/>
        <a:lstStyle/>
        <a:p>
          <a:endParaRPr lang="tr-TR"/>
        </a:p>
      </dgm:t>
    </dgm:pt>
    <dgm:pt modelId="{6C28992E-6D8F-4B27-BB6B-BBB2B8178493}">
      <dgm:prSet/>
      <dgm:spPr/>
      <dgm:t>
        <a:bodyPr/>
        <a:lstStyle/>
        <a:p>
          <a:r>
            <a:rPr lang="tr-TR" sz="1800" dirty="0"/>
            <a:t>Törel Davranış 	</a:t>
          </a:r>
        </a:p>
      </dgm:t>
    </dgm:pt>
    <dgm:pt modelId="{D42B429A-0156-445D-AAA3-3336A3BCB700}" type="parTrans" cxnId="{9692306E-387A-4271-9A50-5227720AC362}">
      <dgm:prSet/>
      <dgm:spPr/>
      <dgm:t>
        <a:bodyPr/>
        <a:lstStyle/>
        <a:p>
          <a:endParaRPr lang="tr-TR"/>
        </a:p>
      </dgm:t>
    </dgm:pt>
    <dgm:pt modelId="{81C5B7ED-3CF2-479C-960C-6105BD6773FA}" type="sibTrans" cxnId="{9692306E-387A-4271-9A50-5227720AC362}">
      <dgm:prSet/>
      <dgm:spPr/>
      <dgm:t>
        <a:bodyPr/>
        <a:lstStyle/>
        <a:p>
          <a:endParaRPr lang="tr-TR"/>
        </a:p>
      </dgm:t>
    </dgm:pt>
    <dgm:pt modelId="{0AE8EEDA-866B-4C29-B8F2-DFFB0C3F9543}">
      <dgm:prSet/>
      <dgm:spPr/>
      <dgm:t>
        <a:bodyPr/>
        <a:lstStyle/>
        <a:p>
          <a:r>
            <a:rPr lang="tr-TR" sz="1800" dirty="0"/>
            <a:t>Bencillik 	</a:t>
          </a:r>
        </a:p>
      </dgm:t>
    </dgm:pt>
    <dgm:pt modelId="{EC7C6D7E-8AD4-4186-9542-FF9F16AB90E7}" type="parTrans" cxnId="{E543E0F1-8C5D-4C39-8C13-595F01D087B1}">
      <dgm:prSet/>
      <dgm:spPr/>
      <dgm:t>
        <a:bodyPr/>
        <a:lstStyle/>
        <a:p>
          <a:endParaRPr lang="tr-TR"/>
        </a:p>
      </dgm:t>
    </dgm:pt>
    <dgm:pt modelId="{2886819C-257A-48B1-8F94-6DB758D51085}" type="sibTrans" cxnId="{E543E0F1-8C5D-4C39-8C13-595F01D087B1}">
      <dgm:prSet/>
      <dgm:spPr/>
      <dgm:t>
        <a:bodyPr/>
        <a:lstStyle/>
        <a:p>
          <a:endParaRPr lang="tr-TR"/>
        </a:p>
      </dgm:t>
    </dgm:pt>
    <dgm:pt modelId="{CF09BA71-4886-4708-8347-B12FD3F3E7B1}">
      <dgm:prSet/>
      <dgm:spPr/>
      <dgm:t>
        <a:bodyPr/>
        <a:lstStyle/>
        <a:p>
          <a:r>
            <a:rPr lang="tr-TR" sz="1800" dirty="0"/>
            <a:t>Öykünme 	</a:t>
          </a:r>
        </a:p>
      </dgm:t>
    </dgm:pt>
    <dgm:pt modelId="{CE868546-046D-4826-9599-98745FCB74D3}" type="parTrans" cxnId="{57637601-A3CE-4FCA-B9BF-A2CDDF90DA4B}">
      <dgm:prSet/>
      <dgm:spPr/>
      <dgm:t>
        <a:bodyPr/>
        <a:lstStyle/>
        <a:p>
          <a:endParaRPr lang="tr-TR"/>
        </a:p>
      </dgm:t>
    </dgm:pt>
    <dgm:pt modelId="{58C55B7F-CA80-4CCB-8700-942C5CDD95B1}" type="sibTrans" cxnId="{57637601-A3CE-4FCA-B9BF-A2CDDF90DA4B}">
      <dgm:prSet/>
      <dgm:spPr/>
      <dgm:t>
        <a:bodyPr/>
        <a:lstStyle/>
        <a:p>
          <a:endParaRPr lang="tr-TR"/>
        </a:p>
      </dgm:t>
    </dgm:pt>
    <dgm:pt modelId="{3A244DF8-9D25-48E0-969C-F07BFB37C35D}">
      <dgm:prSet/>
      <dgm:spPr/>
      <dgm:t>
        <a:bodyPr/>
        <a:lstStyle/>
        <a:p>
          <a:r>
            <a:rPr lang="tr-TR" sz="1800" dirty="0"/>
            <a:t>Vicdan 	</a:t>
          </a:r>
        </a:p>
      </dgm:t>
    </dgm:pt>
    <dgm:pt modelId="{5669E58B-D40B-4882-AE27-A4A28A951F6A}" type="parTrans" cxnId="{48E9911B-654E-4B38-938B-2F531F10155C}">
      <dgm:prSet/>
      <dgm:spPr/>
      <dgm:t>
        <a:bodyPr/>
        <a:lstStyle/>
        <a:p>
          <a:endParaRPr lang="tr-TR"/>
        </a:p>
      </dgm:t>
    </dgm:pt>
    <dgm:pt modelId="{636D5A42-1E95-4DE0-8F82-2492B2C59973}" type="sibTrans" cxnId="{48E9911B-654E-4B38-938B-2F531F10155C}">
      <dgm:prSet/>
      <dgm:spPr/>
      <dgm:t>
        <a:bodyPr/>
        <a:lstStyle/>
        <a:p>
          <a:endParaRPr lang="tr-TR"/>
        </a:p>
      </dgm:t>
    </dgm:pt>
    <dgm:pt modelId="{AD46C817-0489-412B-810A-3F19AA30A1F3}">
      <dgm:prSet/>
      <dgm:spPr/>
      <dgm:t>
        <a:bodyPr/>
        <a:lstStyle/>
        <a:p>
          <a:r>
            <a:rPr lang="tr-TR" sz="1800" dirty="0"/>
            <a:t>Özgecilik 	</a:t>
          </a:r>
        </a:p>
      </dgm:t>
    </dgm:pt>
    <dgm:pt modelId="{56E596D6-FC77-424D-9131-7EC24A05645C}" type="parTrans" cxnId="{46C0AA26-7EFB-4D8A-9F76-1F4B8A3E44B1}">
      <dgm:prSet/>
      <dgm:spPr/>
      <dgm:t>
        <a:bodyPr/>
        <a:lstStyle/>
        <a:p>
          <a:endParaRPr lang="tr-TR"/>
        </a:p>
      </dgm:t>
    </dgm:pt>
    <dgm:pt modelId="{67581F13-4772-4436-AC3E-2AA3FD4967DE}" type="sibTrans" cxnId="{46C0AA26-7EFB-4D8A-9F76-1F4B8A3E44B1}">
      <dgm:prSet/>
      <dgm:spPr/>
      <dgm:t>
        <a:bodyPr/>
        <a:lstStyle/>
        <a:p>
          <a:endParaRPr lang="tr-TR"/>
        </a:p>
      </dgm:t>
    </dgm:pt>
    <dgm:pt modelId="{5EE41C2C-D8F2-4F7A-A0DD-37692E1F0074}">
      <dgm:prSet custT="1"/>
      <dgm:spPr/>
      <dgm:t>
        <a:bodyPr/>
        <a:lstStyle/>
        <a:p>
          <a:r>
            <a:rPr lang="tr-TR" sz="2800" b="1" dirty="0">
              <a:solidFill>
                <a:srgbClr val="C00000"/>
              </a:solidFill>
            </a:rPr>
            <a:t>Ahlak Gelişim Kuramları </a:t>
          </a:r>
          <a:r>
            <a:rPr lang="tr-TR" sz="1800" b="1" dirty="0"/>
            <a:t>	</a:t>
          </a:r>
        </a:p>
      </dgm:t>
    </dgm:pt>
    <dgm:pt modelId="{4363FF11-763D-4B2A-972E-9A75DA46EA73}" type="parTrans" cxnId="{3E728121-D51B-4ACE-B88F-2E308E9B46EF}">
      <dgm:prSet/>
      <dgm:spPr/>
      <dgm:t>
        <a:bodyPr/>
        <a:lstStyle/>
        <a:p>
          <a:endParaRPr lang="tr-TR"/>
        </a:p>
      </dgm:t>
    </dgm:pt>
    <dgm:pt modelId="{F1247FD5-2140-4C48-8EBE-3AEEE992A148}" type="sibTrans" cxnId="{3E728121-D51B-4ACE-B88F-2E308E9B46EF}">
      <dgm:prSet/>
      <dgm:spPr/>
      <dgm:t>
        <a:bodyPr/>
        <a:lstStyle/>
        <a:p>
          <a:endParaRPr lang="tr-TR"/>
        </a:p>
      </dgm:t>
    </dgm:pt>
    <dgm:pt modelId="{E93497A6-8844-40C7-BF30-854F791AC2A4}">
      <dgm:prSet/>
      <dgm:spPr/>
      <dgm:t>
        <a:bodyPr/>
        <a:lstStyle/>
        <a:p>
          <a:r>
            <a:rPr lang="tr-TR" sz="1800" dirty="0"/>
            <a:t>Piaget’ye Göre Ahlak Gelişimi 		</a:t>
          </a:r>
        </a:p>
      </dgm:t>
    </dgm:pt>
    <dgm:pt modelId="{4FEDE612-DD5A-40EA-AC3A-A29FDE6478EA}" type="parTrans" cxnId="{0406376C-BC5A-4F12-933E-F0153D78C43D}">
      <dgm:prSet/>
      <dgm:spPr/>
      <dgm:t>
        <a:bodyPr/>
        <a:lstStyle/>
        <a:p>
          <a:endParaRPr lang="tr-TR"/>
        </a:p>
      </dgm:t>
    </dgm:pt>
    <dgm:pt modelId="{6DCBB833-E9FE-4D35-8A12-E5C91C233096}" type="sibTrans" cxnId="{0406376C-BC5A-4F12-933E-F0153D78C43D}">
      <dgm:prSet/>
      <dgm:spPr/>
      <dgm:t>
        <a:bodyPr/>
        <a:lstStyle/>
        <a:p>
          <a:endParaRPr lang="tr-TR"/>
        </a:p>
      </dgm:t>
    </dgm:pt>
    <dgm:pt modelId="{A7E72004-38C9-4A3C-9B84-9EEAB7D9C939}">
      <dgm:prSet/>
      <dgm:spPr/>
      <dgm:t>
        <a:bodyPr/>
        <a:lstStyle/>
        <a:p>
          <a:r>
            <a:rPr lang="tr-TR" sz="1800" dirty="0"/>
            <a:t>Psikanalitik Kurama Göre Ahlak Gelişimi </a:t>
          </a:r>
        </a:p>
      </dgm:t>
    </dgm:pt>
    <dgm:pt modelId="{D36F25D5-6AF3-4068-8044-40C833026D57}" type="parTrans" cxnId="{D9058C6C-7380-4D01-AA9C-A26BFE7632CC}">
      <dgm:prSet/>
      <dgm:spPr/>
      <dgm:t>
        <a:bodyPr/>
        <a:lstStyle/>
        <a:p>
          <a:endParaRPr lang="tr-TR"/>
        </a:p>
      </dgm:t>
    </dgm:pt>
    <dgm:pt modelId="{47E72764-63DF-465D-AAEA-1CBF198C8275}" type="sibTrans" cxnId="{D9058C6C-7380-4D01-AA9C-A26BFE7632CC}">
      <dgm:prSet/>
      <dgm:spPr/>
      <dgm:t>
        <a:bodyPr/>
        <a:lstStyle/>
        <a:p>
          <a:endParaRPr lang="tr-TR"/>
        </a:p>
      </dgm:t>
    </dgm:pt>
    <dgm:pt modelId="{E3051E01-A098-4951-941C-59715F3499A2}">
      <dgm:prSet/>
      <dgm:spPr/>
      <dgm:t>
        <a:bodyPr/>
        <a:lstStyle/>
        <a:p>
          <a:r>
            <a:rPr lang="tr-TR" sz="1800" dirty="0"/>
            <a:t>Davranışçı Kurama Göre Ahlak Gelişimi 	</a:t>
          </a:r>
        </a:p>
      </dgm:t>
    </dgm:pt>
    <dgm:pt modelId="{8D2FC45D-3E0B-431D-B709-DEB0948B4156}" type="parTrans" cxnId="{3EB0BD29-5237-4BD7-AAC5-80B57AD7E6F5}">
      <dgm:prSet/>
      <dgm:spPr/>
      <dgm:t>
        <a:bodyPr/>
        <a:lstStyle/>
        <a:p>
          <a:endParaRPr lang="tr-TR"/>
        </a:p>
      </dgm:t>
    </dgm:pt>
    <dgm:pt modelId="{B2A36161-FA11-494A-8BBD-506BFC243AC0}" type="sibTrans" cxnId="{3EB0BD29-5237-4BD7-AAC5-80B57AD7E6F5}">
      <dgm:prSet/>
      <dgm:spPr/>
      <dgm:t>
        <a:bodyPr/>
        <a:lstStyle/>
        <a:p>
          <a:endParaRPr lang="tr-TR"/>
        </a:p>
      </dgm:t>
    </dgm:pt>
    <dgm:pt modelId="{C9EB74F1-9E23-494B-A39B-DD6F2DFBD2F7}">
      <dgm:prSet/>
      <dgm:spPr/>
      <dgm:t>
        <a:bodyPr/>
        <a:lstStyle/>
        <a:p>
          <a:r>
            <a:rPr lang="tr-TR" sz="1800" dirty="0"/>
            <a:t>Toplumsal Öğrenme Kuramına Göre Ahlak Gelişimi </a:t>
          </a:r>
        </a:p>
      </dgm:t>
    </dgm:pt>
    <dgm:pt modelId="{2DDA0168-EA5A-4AC6-92F3-F9743D640613}" type="parTrans" cxnId="{8EA64276-7880-4BD8-B160-BA4CC15C48A9}">
      <dgm:prSet/>
      <dgm:spPr/>
      <dgm:t>
        <a:bodyPr/>
        <a:lstStyle/>
        <a:p>
          <a:endParaRPr lang="tr-TR"/>
        </a:p>
      </dgm:t>
    </dgm:pt>
    <dgm:pt modelId="{A223BD9B-C5F4-4864-B12C-E2A4AA7AA460}" type="sibTrans" cxnId="{8EA64276-7880-4BD8-B160-BA4CC15C48A9}">
      <dgm:prSet/>
      <dgm:spPr/>
      <dgm:t>
        <a:bodyPr/>
        <a:lstStyle/>
        <a:p>
          <a:endParaRPr lang="tr-TR"/>
        </a:p>
      </dgm:t>
    </dgm:pt>
    <dgm:pt modelId="{65CCEC94-DED3-48AF-BE4D-786FED06B12A}">
      <dgm:prSet/>
      <dgm:spPr/>
      <dgm:t>
        <a:bodyPr/>
        <a:lstStyle/>
        <a:p>
          <a:r>
            <a:rPr lang="tr-TR" sz="1800" b="1" dirty="0">
              <a:solidFill>
                <a:schemeClr val="tx1"/>
              </a:solidFill>
            </a:rPr>
            <a:t>Ahlaki Gelişimin Ortamları</a:t>
          </a:r>
          <a:endParaRPr lang="tr-TR" sz="1800" dirty="0">
            <a:solidFill>
              <a:schemeClr val="tx1"/>
            </a:solidFill>
          </a:endParaRPr>
        </a:p>
      </dgm:t>
    </dgm:pt>
    <dgm:pt modelId="{46252B74-12A1-410A-9592-4AE1AF4B5B7B}" type="parTrans" cxnId="{B096A573-09B1-42F7-A72A-41A00083C6E9}">
      <dgm:prSet/>
      <dgm:spPr/>
      <dgm:t>
        <a:bodyPr/>
        <a:lstStyle/>
        <a:p>
          <a:endParaRPr lang="tr-TR"/>
        </a:p>
      </dgm:t>
    </dgm:pt>
    <dgm:pt modelId="{3CA4B245-513F-4CF8-B48C-44B409867686}" type="sibTrans" cxnId="{B096A573-09B1-42F7-A72A-41A00083C6E9}">
      <dgm:prSet/>
      <dgm:spPr/>
      <dgm:t>
        <a:bodyPr/>
        <a:lstStyle/>
        <a:p>
          <a:endParaRPr lang="tr-TR"/>
        </a:p>
      </dgm:t>
    </dgm:pt>
    <dgm:pt modelId="{7D28A27C-5448-4EDD-870E-35FD5B31EF83}">
      <dgm:prSet/>
      <dgm:spPr/>
      <dgm:t>
        <a:bodyPr/>
        <a:lstStyle/>
        <a:p>
          <a:r>
            <a:rPr lang="tr-TR" sz="1800" dirty="0"/>
            <a:t>Ebeveynlik</a:t>
          </a:r>
        </a:p>
      </dgm:t>
    </dgm:pt>
    <dgm:pt modelId="{5FF7A73E-1EAE-4E03-9F6C-C666C4F660A4}" type="parTrans" cxnId="{198A310F-C353-4C0B-ADDC-AD7FF371502E}">
      <dgm:prSet/>
      <dgm:spPr/>
      <dgm:t>
        <a:bodyPr/>
        <a:lstStyle/>
        <a:p>
          <a:endParaRPr lang="tr-TR"/>
        </a:p>
      </dgm:t>
    </dgm:pt>
    <dgm:pt modelId="{3A455FC7-991A-438B-966F-2045CB302F86}" type="sibTrans" cxnId="{198A310F-C353-4C0B-ADDC-AD7FF371502E}">
      <dgm:prSet/>
      <dgm:spPr/>
      <dgm:t>
        <a:bodyPr/>
        <a:lstStyle/>
        <a:p>
          <a:endParaRPr lang="tr-TR"/>
        </a:p>
      </dgm:t>
    </dgm:pt>
    <dgm:pt modelId="{E84F044E-B5F7-4A71-96F8-59F1710C48C3}">
      <dgm:prSet/>
      <dgm:spPr/>
      <dgm:t>
        <a:bodyPr/>
        <a:lstStyle/>
        <a:p>
          <a:r>
            <a:rPr lang="tr-TR" sz="1800" dirty="0"/>
            <a:t>Okullar</a:t>
          </a:r>
        </a:p>
      </dgm:t>
    </dgm:pt>
    <dgm:pt modelId="{B3DD63DE-2DAE-4620-8BA1-0825A20BF598}" type="parTrans" cxnId="{949EDD55-E51E-4863-9627-5AAAFB8CDEDD}">
      <dgm:prSet/>
      <dgm:spPr/>
      <dgm:t>
        <a:bodyPr/>
        <a:lstStyle/>
        <a:p>
          <a:endParaRPr lang="tr-TR"/>
        </a:p>
      </dgm:t>
    </dgm:pt>
    <dgm:pt modelId="{78C7E61D-411D-42A8-A952-C480C56D3E11}" type="sibTrans" cxnId="{949EDD55-E51E-4863-9627-5AAAFB8CDEDD}">
      <dgm:prSet/>
      <dgm:spPr/>
      <dgm:t>
        <a:bodyPr/>
        <a:lstStyle/>
        <a:p>
          <a:endParaRPr lang="tr-TR"/>
        </a:p>
      </dgm:t>
    </dgm:pt>
    <dgm:pt modelId="{56B60BE1-39C2-4F4B-889A-D3465078C368}">
      <dgm:prSet/>
      <dgm:spPr/>
      <dgm:t>
        <a:bodyPr/>
        <a:lstStyle/>
        <a:p>
          <a:r>
            <a:rPr lang="tr-TR" sz="1800" dirty="0" err="1"/>
            <a:t>Kohlberg’e</a:t>
          </a:r>
          <a:r>
            <a:rPr lang="tr-TR" sz="1800" dirty="0"/>
            <a:t> Göre Ahlak Gelişim Kuramı 	</a:t>
          </a:r>
        </a:p>
      </dgm:t>
    </dgm:pt>
    <dgm:pt modelId="{C4B40106-E98A-4AD3-967C-E0BE9C7EBF07}" type="parTrans" cxnId="{A2B82EB7-E8CC-4B60-8D22-B1FB790FDB6C}">
      <dgm:prSet/>
      <dgm:spPr/>
      <dgm:t>
        <a:bodyPr/>
        <a:lstStyle/>
        <a:p>
          <a:endParaRPr lang="tr-TR"/>
        </a:p>
      </dgm:t>
    </dgm:pt>
    <dgm:pt modelId="{CCFDE248-0106-43F8-9A79-AE2A01FFAC76}" type="sibTrans" cxnId="{A2B82EB7-E8CC-4B60-8D22-B1FB790FDB6C}">
      <dgm:prSet/>
      <dgm:spPr/>
      <dgm:t>
        <a:bodyPr/>
        <a:lstStyle/>
        <a:p>
          <a:endParaRPr lang="tr-TR"/>
        </a:p>
      </dgm:t>
    </dgm:pt>
    <dgm:pt modelId="{AE636656-3354-49CF-99E9-EDE811E8FC99}" type="pres">
      <dgm:prSet presAssocID="{929955CB-22DB-4066-B5D1-1085631443A7}" presName="Name0" presStyleCnt="0">
        <dgm:presLayoutVars>
          <dgm:chMax val="7"/>
          <dgm:dir/>
          <dgm:animLvl val="lvl"/>
          <dgm:resizeHandles val="exact"/>
        </dgm:presLayoutVars>
      </dgm:prSet>
      <dgm:spPr/>
    </dgm:pt>
    <dgm:pt modelId="{1F41EF67-D48B-4212-A67B-A27ED59FB517}" type="pres">
      <dgm:prSet presAssocID="{58DD8B5F-7321-4D37-9661-1CB85B133B58}" presName="circle1" presStyleLbl="node1" presStyleIdx="0" presStyleCnt="1" custLinFactNeighborX="-1230"/>
      <dgm:spPr>
        <a:solidFill>
          <a:srgbClr val="FF0000"/>
        </a:solidFill>
      </dgm:spPr>
    </dgm:pt>
    <dgm:pt modelId="{E97A2C0F-E95E-43E1-907D-53225EE05664}" type="pres">
      <dgm:prSet presAssocID="{58DD8B5F-7321-4D37-9661-1CB85B133B58}" presName="space" presStyleCnt="0"/>
      <dgm:spPr/>
    </dgm:pt>
    <dgm:pt modelId="{9FF0E8D6-23B5-4776-9648-8B8BFD1D42BD}" type="pres">
      <dgm:prSet presAssocID="{58DD8B5F-7321-4D37-9661-1CB85B133B58}" presName="rect1" presStyleLbl="alignAcc1" presStyleIdx="0" presStyleCnt="1"/>
      <dgm:spPr/>
    </dgm:pt>
    <dgm:pt modelId="{BE70ECAA-F859-4FD0-B47B-C4DE057BEA94}" type="pres">
      <dgm:prSet presAssocID="{58DD8B5F-7321-4D37-9661-1CB85B133B58}" presName="rect1ParTx" presStyleLbl="alignAcc1" presStyleIdx="0" presStyleCnt="1">
        <dgm:presLayoutVars>
          <dgm:chMax val="1"/>
          <dgm:bulletEnabled val="1"/>
        </dgm:presLayoutVars>
      </dgm:prSet>
      <dgm:spPr/>
    </dgm:pt>
    <dgm:pt modelId="{54F59B9C-0BC8-47D3-95F8-9E4C976576C7}" type="pres">
      <dgm:prSet presAssocID="{58DD8B5F-7321-4D37-9661-1CB85B133B58}" presName="rect1ChTx" presStyleLbl="alignAcc1" presStyleIdx="0" presStyleCnt="1" custScaleX="129935">
        <dgm:presLayoutVars>
          <dgm:bulletEnabled val="1"/>
        </dgm:presLayoutVars>
      </dgm:prSet>
      <dgm:spPr/>
    </dgm:pt>
  </dgm:ptLst>
  <dgm:cxnLst>
    <dgm:cxn modelId="{57637601-A3CE-4FCA-B9BF-A2CDDF90DA4B}" srcId="{2017F1EC-30A2-4C04-B70B-F724E16A3973}" destId="{CF09BA71-4886-4708-8347-B12FD3F3E7B1}" srcOrd="3" destOrd="0" parTransId="{CE868546-046D-4826-9599-98745FCB74D3}" sibTransId="{58C55B7F-CA80-4CCB-8700-942C5CDD95B1}"/>
    <dgm:cxn modelId="{E340480A-7F46-4BAE-813A-1FA5A5BB5A95}" type="presOf" srcId="{C9EB74F1-9E23-494B-A39B-DD6F2DFBD2F7}" destId="{54F59B9C-0BC8-47D3-95F8-9E4C976576C7}" srcOrd="0" destOrd="13" presId="urn:microsoft.com/office/officeart/2005/8/layout/target3"/>
    <dgm:cxn modelId="{198A310F-C353-4C0B-ADDC-AD7FF371502E}" srcId="{65CCEC94-DED3-48AF-BE4D-786FED06B12A}" destId="{7D28A27C-5448-4EDD-870E-35FD5B31EF83}" srcOrd="0" destOrd="0" parTransId="{5FF7A73E-1EAE-4E03-9F6C-C666C4F660A4}" sibTransId="{3A455FC7-991A-438B-966F-2045CB302F86}"/>
    <dgm:cxn modelId="{159BE512-B430-4C69-9D65-5F703E202A07}" type="presOf" srcId="{58DD8B5F-7321-4D37-9661-1CB85B133B58}" destId="{9FF0E8D6-23B5-4776-9648-8B8BFD1D42BD}" srcOrd="0" destOrd="0" presId="urn:microsoft.com/office/officeart/2005/8/layout/target3"/>
    <dgm:cxn modelId="{48E9911B-654E-4B38-938B-2F531F10155C}" srcId="{2017F1EC-30A2-4C04-B70B-F724E16A3973}" destId="{3A244DF8-9D25-48E0-969C-F07BFB37C35D}" srcOrd="4" destOrd="0" parTransId="{5669E58B-D40B-4882-AE27-A4A28A951F6A}" sibTransId="{636D5A42-1E95-4DE0-8F82-2492B2C59973}"/>
    <dgm:cxn modelId="{23C5951B-FB97-49A8-98DE-21943F8BADF0}" type="presOf" srcId="{AD46C817-0489-412B-810A-3F19AA30A1F3}" destId="{54F59B9C-0BC8-47D3-95F8-9E4C976576C7}" srcOrd="0" destOrd="7" presId="urn:microsoft.com/office/officeart/2005/8/layout/target3"/>
    <dgm:cxn modelId="{73B0F320-8F88-4A9B-933B-C61F047138C6}" type="presOf" srcId="{65CCEC94-DED3-48AF-BE4D-786FED06B12A}" destId="{54F59B9C-0BC8-47D3-95F8-9E4C976576C7}" srcOrd="0" destOrd="14" presId="urn:microsoft.com/office/officeart/2005/8/layout/target3"/>
    <dgm:cxn modelId="{3E728121-D51B-4ACE-B88F-2E308E9B46EF}" srcId="{58DD8B5F-7321-4D37-9661-1CB85B133B58}" destId="{5EE41C2C-D8F2-4F7A-A0DD-37692E1F0074}" srcOrd="2" destOrd="0" parTransId="{4363FF11-763D-4B2A-972E-9A75DA46EA73}" sibTransId="{F1247FD5-2140-4C48-8EBE-3AEEE992A148}"/>
    <dgm:cxn modelId="{8D9B3F24-A61F-4554-B9CE-45169056F804}" type="presOf" srcId="{6C28992E-6D8F-4B27-BB6B-BBB2B8178493}" destId="{54F59B9C-0BC8-47D3-95F8-9E4C976576C7}" srcOrd="0" destOrd="3" presId="urn:microsoft.com/office/officeart/2005/8/layout/target3"/>
    <dgm:cxn modelId="{46C0AA26-7EFB-4D8A-9F76-1F4B8A3E44B1}" srcId="{2017F1EC-30A2-4C04-B70B-F724E16A3973}" destId="{AD46C817-0489-412B-810A-3F19AA30A1F3}" srcOrd="5" destOrd="0" parTransId="{56E596D6-FC77-424D-9131-7EC24A05645C}" sibTransId="{67581F13-4772-4436-AC3E-2AA3FD4967DE}"/>
    <dgm:cxn modelId="{C35D0D29-4E3D-46B4-9AF7-F792247365EA}" type="presOf" srcId="{A7E72004-38C9-4A3C-9B84-9EEAB7D9C939}" destId="{54F59B9C-0BC8-47D3-95F8-9E4C976576C7}" srcOrd="0" destOrd="11" presId="urn:microsoft.com/office/officeart/2005/8/layout/target3"/>
    <dgm:cxn modelId="{3EB0BD29-5237-4BD7-AAC5-80B57AD7E6F5}" srcId="{A7E72004-38C9-4A3C-9B84-9EEAB7D9C939}" destId="{E3051E01-A098-4951-941C-59715F3499A2}" srcOrd="0" destOrd="0" parTransId="{8D2FC45D-3E0B-431D-B709-DEB0948B4156}" sibTransId="{B2A36161-FA11-494A-8BBD-506BFC243AC0}"/>
    <dgm:cxn modelId="{F6E7512A-BE10-4CB0-BCB2-72C4EF0448D9}" type="presOf" srcId="{CF09BA71-4886-4708-8347-B12FD3F3E7B1}" destId="{54F59B9C-0BC8-47D3-95F8-9E4C976576C7}" srcOrd="0" destOrd="5" presId="urn:microsoft.com/office/officeart/2005/8/layout/target3"/>
    <dgm:cxn modelId="{F05B402F-B0EE-4B08-89ED-366C4405584F}" type="presOf" srcId="{5EE41C2C-D8F2-4F7A-A0DD-37692E1F0074}" destId="{54F59B9C-0BC8-47D3-95F8-9E4C976576C7}" srcOrd="0" destOrd="8" presId="urn:microsoft.com/office/officeart/2005/8/layout/target3"/>
    <dgm:cxn modelId="{8D340238-05C1-45E5-AA07-465ACC2A88E3}" type="presOf" srcId="{0AE8EEDA-866B-4C29-B8F2-DFFB0C3F9543}" destId="{54F59B9C-0BC8-47D3-95F8-9E4C976576C7}" srcOrd="0" destOrd="4" presId="urn:microsoft.com/office/officeart/2005/8/layout/target3"/>
    <dgm:cxn modelId="{F62DD43F-44A4-41B9-BB47-E38E717514F4}" srcId="{58DD8B5F-7321-4D37-9661-1CB85B133B58}" destId="{2017F1EC-30A2-4C04-B70B-F724E16A3973}" srcOrd="1" destOrd="0" parTransId="{D01C041C-C7C8-4B61-8BDD-A99AFBA1660B}" sibTransId="{C06AA9A7-40A7-4C3F-BE2A-EB39931B230C}"/>
    <dgm:cxn modelId="{1422545D-CCAE-4C9D-969E-BE2A5A34A84F}" type="presOf" srcId="{08C66FCA-56E4-4380-A992-63321A7FB810}" destId="{54F59B9C-0BC8-47D3-95F8-9E4C976576C7}" srcOrd="0" destOrd="2" presId="urn:microsoft.com/office/officeart/2005/8/layout/target3"/>
    <dgm:cxn modelId="{0406376C-BC5A-4F12-933E-F0153D78C43D}" srcId="{5EE41C2C-D8F2-4F7A-A0DD-37692E1F0074}" destId="{E93497A6-8844-40C7-BF30-854F791AC2A4}" srcOrd="0" destOrd="0" parTransId="{4FEDE612-DD5A-40EA-AC3A-A29FDE6478EA}" sibTransId="{6DCBB833-E9FE-4D35-8A12-E5C91C233096}"/>
    <dgm:cxn modelId="{D9058C6C-7380-4D01-AA9C-A26BFE7632CC}" srcId="{58DD8B5F-7321-4D37-9661-1CB85B133B58}" destId="{A7E72004-38C9-4A3C-9B84-9EEAB7D9C939}" srcOrd="3" destOrd="0" parTransId="{D36F25D5-6AF3-4068-8044-40C833026D57}" sibTransId="{47E72764-63DF-465D-AAEA-1CBF198C8275}"/>
    <dgm:cxn modelId="{9692306E-387A-4271-9A50-5227720AC362}" srcId="{2017F1EC-30A2-4C04-B70B-F724E16A3973}" destId="{6C28992E-6D8F-4B27-BB6B-BBB2B8178493}" srcOrd="1" destOrd="0" parTransId="{D42B429A-0156-445D-AAA3-3336A3BCB700}" sibTransId="{81C5B7ED-3CF2-479C-960C-6105BD6773FA}"/>
    <dgm:cxn modelId="{B096A573-09B1-42F7-A72A-41A00083C6E9}" srcId="{58DD8B5F-7321-4D37-9661-1CB85B133B58}" destId="{65CCEC94-DED3-48AF-BE4D-786FED06B12A}" srcOrd="4" destOrd="0" parTransId="{46252B74-12A1-410A-9592-4AE1AF4B5B7B}" sibTransId="{3CA4B245-513F-4CF8-B48C-44B409867686}"/>
    <dgm:cxn modelId="{BEBFC674-2EA2-4390-8866-6331DAE76455}" type="presOf" srcId="{2017F1EC-30A2-4C04-B70B-F724E16A3973}" destId="{54F59B9C-0BC8-47D3-95F8-9E4C976576C7}" srcOrd="0" destOrd="1" presId="urn:microsoft.com/office/officeart/2005/8/layout/target3"/>
    <dgm:cxn modelId="{949EDD55-E51E-4863-9627-5AAAFB8CDEDD}" srcId="{65CCEC94-DED3-48AF-BE4D-786FED06B12A}" destId="{E84F044E-B5F7-4A71-96F8-59F1710C48C3}" srcOrd="1" destOrd="0" parTransId="{B3DD63DE-2DAE-4620-8BA1-0825A20BF598}" sibTransId="{78C7E61D-411D-42A8-A952-C480C56D3E11}"/>
    <dgm:cxn modelId="{8EA64276-7880-4BD8-B160-BA4CC15C48A9}" srcId="{A7E72004-38C9-4A3C-9B84-9EEAB7D9C939}" destId="{C9EB74F1-9E23-494B-A39B-DD6F2DFBD2F7}" srcOrd="1" destOrd="0" parTransId="{2DDA0168-EA5A-4AC6-92F3-F9743D640613}" sibTransId="{A223BD9B-C5F4-4864-B12C-E2A4AA7AA460}"/>
    <dgm:cxn modelId="{4BDDC177-E544-4A4A-99F3-58085B65978F}" type="presOf" srcId="{E3051E01-A098-4951-941C-59715F3499A2}" destId="{54F59B9C-0BC8-47D3-95F8-9E4C976576C7}" srcOrd="0" destOrd="12" presId="urn:microsoft.com/office/officeart/2005/8/layout/target3"/>
    <dgm:cxn modelId="{F5EA7E80-118E-4455-9878-83972C8C38F0}" srcId="{2017F1EC-30A2-4C04-B70B-F724E16A3973}" destId="{08C66FCA-56E4-4380-A992-63321A7FB810}" srcOrd="0" destOrd="0" parTransId="{87C6AEC7-D08C-480B-807C-D6A520A1C318}" sibTransId="{F90A1841-4EE1-43D4-9154-993C6A851BC1}"/>
    <dgm:cxn modelId="{C8D6348B-7688-4A09-A6D6-606F220BA0E1}" type="presOf" srcId="{929955CB-22DB-4066-B5D1-1085631443A7}" destId="{AE636656-3354-49CF-99E9-EDE811E8FC99}" srcOrd="0" destOrd="0" presId="urn:microsoft.com/office/officeart/2005/8/layout/target3"/>
    <dgm:cxn modelId="{03D8619A-445D-4F68-90B6-6A96B9C88201}" srcId="{58DD8B5F-7321-4D37-9661-1CB85B133B58}" destId="{C6CBD810-60F5-4E16-BDE2-317DD2A7CB79}" srcOrd="0" destOrd="0" parTransId="{1B997279-E04F-4BF1-8B29-673B5BC54586}" sibTransId="{97CDD497-4A32-484A-A389-17F6D0CCE72B}"/>
    <dgm:cxn modelId="{7E8EAB9C-E9F5-4713-B632-4F9B25473FB0}" type="presOf" srcId="{C6CBD810-60F5-4E16-BDE2-317DD2A7CB79}" destId="{54F59B9C-0BC8-47D3-95F8-9E4C976576C7}" srcOrd="0" destOrd="0" presId="urn:microsoft.com/office/officeart/2005/8/layout/target3"/>
    <dgm:cxn modelId="{86A0FB9D-45FB-4436-ABD5-20172E85BE21}" type="presOf" srcId="{E93497A6-8844-40C7-BF30-854F791AC2A4}" destId="{54F59B9C-0BC8-47D3-95F8-9E4C976576C7}" srcOrd="0" destOrd="9" presId="urn:microsoft.com/office/officeart/2005/8/layout/target3"/>
    <dgm:cxn modelId="{7AD2D8A6-4E0F-4A1A-9208-6EF9C094EB86}" type="presOf" srcId="{7D28A27C-5448-4EDD-870E-35FD5B31EF83}" destId="{54F59B9C-0BC8-47D3-95F8-9E4C976576C7}" srcOrd="0" destOrd="15" presId="urn:microsoft.com/office/officeart/2005/8/layout/target3"/>
    <dgm:cxn modelId="{9397E5B6-2F47-45A5-9F75-AA9C0AE1AEE2}" type="presOf" srcId="{E84F044E-B5F7-4A71-96F8-59F1710C48C3}" destId="{54F59B9C-0BC8-47D3-95F8-9E4C976576C7}" srcOrd="0" destOrd="16" presId="urn:microsoft.com/office/officeart/2005/8/layout/target3"/>
    <dgm:cxn modelId="{A2B82EB7-E8CC-4B60-8D22-B1FB790FDB6C}" srcId="{5EE41C2C-D8F2-4F7A-A0DD-37692E1F0074}" destId="{56B60BE1-39C2-4F4B-889A-D3465078C368}" srcOrd="1" destOrd="0" parTransId="{C4B40106-E98A-4AD3-967C-E0BE9C7EBF07}" sibTransId="{CCFDE248-0106-43F8-9A79-AE2A01FFAC76}"/>
    <dgm:cxn modelId="{2B934CC6-249F-4E40-99D7-FDC1F0F5E250}" srcId="{929955CB-22DB-4066-B5D1-1085631443A7}" destId="{58DD8B5F-7321-4D37-9661-1CB85B133B58}" srcOrd="0" destOrd="0" parTransId="{5B25A08E-3728-4B9B-B136-4807FAF4EE32}" sibTransId="{C40977F7-1484-49E4-A66B-CD9F67CDA810}"/>
    <dgm:cxn modelId="{CF9186D5-97DD-43EB-8ECE-6DCF03C32D68}" type="presOf" srcId="{58DD8B5F-7321-4D37-9661-1CB85B133B58}" destId="{BE70ECAA-F859-4FD0-B47B-C4DE057BEA94}" srcOrd="1" destOrd="0" presId="urn:microsoft.com/office/officeart/2005/8/layout/target3"/>
    <dgm:cxn modelId="{364A5DD7-4403-4AF3-93E8-4BAC19FBF799}" type="presOf" srcId="{3A244DF8-9D25-48E0-969C-F07BFB37C35D}" destId="{54F59B9C-0BC8-47D3-95F8-9E4C976576C7}" srcOrd="0" destOrd="6" presId="urn:microsoft.com/office/officeart/2005/8/layout/target3"/>
    <dgm:cxn modelId="{E543E0F1-8C5D-4C39-8C13-595F01D087B1}" srcId="{2017F1EC-30A2-4C04-B70B-F724E16A3973}" destId="{0AE8EEDA-866B-4C29-B8F2-DFFB0C3F9543}" srcOrd="2" destOrd="0" parTransId="{EC7C6D7E-8AD4-4186-9542-FF9F16AB90E7}" sibTransId="{2886819C-257A-48B1-8F94-6DB758D51085}"/>
    <dgm:cxn modelId="{15DA2DF3-1CF9-4068-A35D-BE5E71845781}" type="presOf" srcId="{56B60BE1-39C2-4F4B-889A-D3465078C368}" destId="{54F59B9C-0BC8-47D3-95F8-9E4C976576C7}" srcOrd="0" destOrd="10" presId="urn:microsoft.com/office/officeart/2005/8/layout/target3"/>
    <dgm:cxn modelId="{4AAD4B98-E4F2-4866-8521-C31AA34AEE48}" type="presParOf" srcId="{AE636656-3354-49CF-99E9-EDE811E8FC99}" destId="{1F41EF67-D48B-4212-A67B-A27ED59FB517}" srcOrd="0" destOrd="0" presId="urn:microsoft.com/office/officeart/2005/8/layout/target3"/>
    <dgm:cxn modelId="{AD1A6D84-B8B3-4C9A-926E-00FC3B52745C}" type="presParOf" srcId="{AE636656-3354-49CF-99E9-EDE811E8FC99}" destId="{E97A2C0F-E95E-43E1-907D-53225EE05664}" srcOrd="1" destOrd="0" presId="urn:microsoft.com/office/officeart/2005/8/layout/target3"/>
    <dgm:cxn modelId="{DB00EEF0-BDF4-403D-B1FC-B3836DD8492F}" type="presParOf" srcId="{AE636656-3354-49CF-99E9-EDE811E8FC99}" destId="{9FF0E8D6-23B5-4776-9648-8B8BFD1D42BD}" srcOrd="2" destOrd="0" presId="urn:microsoft.com/office/officeart/2005/8/layout/target3"/>
    <dgm:cxn modelId="{BEA792A8-A19F-4997-9F1F-BCEB9C60E09A}" type="presParOf" srcId="{AE636656-3354-49CF-99E9-EDE811E8FC99}" destId="{BE70ECAA-F859-4FD0-B47B-C4DE057BEA94}" srcOrd="3" destOrd="0" presId="urn:microsoft.com/office/officeart/2005/8/layout/target3"/>
    <dgm:cxn modelId="{677070A0-06C5-41BC-A027-56B0FFF7B3AA}" type="presParOf" srcId="{AE636656-3354-49CF-99E9-EDE811E8FC99}" destId="{54F59B9C-0BC8-47D3-95F8-9E4C976576C7}" srcOrd="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BE60ED3-2FC1-4EA5-8DAF-02BC1AB52041}" type="doc">
      <dgm:prSet loTypeId="urn:microsoft.com/office/officeart/2005/8/layout/arrow1" loCatId="relationship" qsTypeId="urn:microsoft.com/office/officeart/2005/8/quickstyle/simple3" qsCatId="simple" csTypeId="urn:microsoft.com/office/officeart/2005/8/colors/colorful1#12" csCatId="colorful" phldr="1"/>
      <dgm:spPr/>
    </dgm:pt>
    <dgm:pt modelId="{903FFFC1-AF2A-4298-AB06-02B1480F6316}">
      <dgm:prSet phldrT="[Metin]" custT="1"/>
      <dgm:spPr/>
      <dgm:t>
        <a:bodyPr/>
        <a:lstStyle/>
        <a:p>
          <a:r>
            <a:rPr lang="tr-TR" sz="2200" dirty="0"/>
            <a:t>Ebeveynlik</a:t>
          </a:r>
        </a:p>
      </dgm:t>
    </dgm:pt>
    <dgm:pt modelId="{D3939ADC-13E5-49DD-AEA6-6A9CAE9589A3}" type="parTrans" cxnId="{2E676A52-4635-4580-91FA-21A630D11E37}">
      <dgm:prSet/>
      <dgm:spPr/>
      <dgm:t>
        <a:bodyPr/>
        <a:lstStyle/>
        <a:p>
          <a:endParaRPr lang="tr-TR"/>
        </a:p>
      </dgm:t>
    </dgm:pt>
    <dgm:pt modelId="{26EE4AEC-FC8D-43F9-A69F-A4716338E258}" type="sibTrans" cxnId="{2E676A52-4635-4580-91FA-21A630D11E37}">
      <dgm:prSet/>
      <dgm:spPr/>
      <dgm:t>
        <a:bodyPr/>
        <a:lstStyle/>
        <a:p>
          <a:endParaRPr lang="tr-TR"/>
        </a:p>
      </dgm:t>
    </dgm:pt>
    <dgm:pt modelId="{94997F83-914F-417A-BEA9-CCC26DBDF917}">
      <dgm:prSet custT="1"/>
      <dgm:spPr/>
      <dgm:t>
        <a:bodyPr/>
        <a:lstStyle/>
        <a:p>
          <a:r>
            <a:rPr lang="tr-TR" sz="2200" dirty="0"/>
            <a:t>Okullar</a:t>
          </a:r>
        </a:p>
      </dgm:t>
    </dgm:pt>
    <dgm:pt modelId="{01044BA6-33EB-474D-84AD-A56829B23903}" type="parTrans" cxnId="{1605F742-59D5-4499-88A0-89FC2C94189E}">
      <dgm:prSet/>
      <dgm:spPr/>
      <dgm:t>
        <a:bodyPr/>
        <a:lstStyle/>
        <a:p>
          <a:endParaRPr lang="tr-TR"/>
        </a:p>
      </dgm:t>
    </dgm:pt>
    <dgm:pt modelId="{9825D39A-74EF-4150-A2FD-D36918045418}" type="sibTrans" cxnId="{1605F742-59D5-4499-88A0-89FC2C94189E}">
      <dgm:prSet/>
      <dgm:spPr/>
      <dgm:t>
        <a:bodyPr/>
        <a:lstStyle/>
        <a:p>
          <a:endParaRPr lang="tr-TR"/>
        </a:p>
      </dgm:t>
    </dgm:pt>
    <dgm:pt modelId="{AB0349EE-A5D2-4666-9A4E-EFA0E1E29163}" type="pres">
      <dgm:prSet presAssocID="{0BE60ED3-2FC1-4EA5-8DAF-02BC1AB52041}" presName="cycle" presStyleCnt="0">
        <dgm:presLayoutVars>
          <dgm:dir/>
          <dgm:resizeHandles val="exact"/>
        </dgm:presLayoutVars>
      </dgm:prSet>
      <dgm:spPr/>
    </dgm:pt>
    <dgm:pt modelId="{8A44C6AA-415C-4C8C-8270-BF643C9CFAC7}" type="pres">
      <dgm:prSet presAssocID="{903FFFC1-AF2A-4298-AB06-02B1480F6316}" presName="arrow" presStyleLbl="node1" presStyleIdx="0" presStyleCnt="2">
        <dgm:presLayoutVars>
          <dgm:bulletEnabled val="1"/>
        </dgm:presLayoutVars>
      </dgm:prSet>
      <dgm:spPr/>
    </dgm:pt>
    <dgm:pt modelId="{1AF4B838-948D-4C20-9C9C-90AE882DC7E4}" type="pres">
      <dgm:prSet presAssocID="{94997F83-914F-417A-BEA9-CCC26DBDF917}" presName="arrow" presStyleLbl="node1" presStyleIdx="1" presStyleCnt="2">
        <dgm:presLayoutVars>
          <dgm:bulletEnabled val="1"/>
        </dgm:presLayoutVars>
      </dgm:prSet>
      <dgm:spPr/>
    </dgm:pt>
  </dgm:ptLst>
  <dgm:cxnLst>
    <dgm:cxn modelId="{FE64230E-5E28-4467-B01A-40315461C2EE}" type="presOf" srcId="{0BE60ED3-2FC1-4EA5-8DAF-02BC1AB52041}" destId="{AB0349EE-A5D2-4666-9A4E-EFA0E1E29163}" srcOrd="0" destOrd="0" presId="urn:microsoft.com/office/officeart/2005/8/layout/arrow1"/>
    <dgm:cxn modelId="{1605F742-59D5-4499-88A0-89FC2C94189E}" srcId="{0BE60ED3-2FC1-4EA5-8DAF-02BC1AB52041}" destId="{94997F83-914F-417A-BEA9-CCC26DBDF917}" srcOrd="1" destOrd="0" parTransId="{01044BA6-33EB-474D-84AD-A56829B23903}" sibTransId="{9825D39A-74EF-4150-A2FD-D36918045418}"/>
    <dgm:cxn modelId="{2E676A52-4635-4580-91FA-21A630D11E37}" srcId="{0BE60ED3-2FC1-4EA5-8DAF-02BC1AB52041}" destId="{903FFFC1-AF2A-4298-AB06-02B1480F6316}" srcOrd="0" destOrd="0" parTransId="{D3939ADC-13E5-49DD-AEA6-6A9CAE9589A3}" sibTransId="{26EE4AEC-FC8D-43F9-A69F-A4716338E258}"/>
    <dgm:cxn modelId="{551C6FA9-3E60-464C-A09E-941F1B2E3900}" type="presOf" srcId="{903FFFC1-AF2A-4298-AB06-02B1480F6316}" destId="{8A44C6AA-415C-4C8C-8270-BF643C9CFAC7}" srcOrd="0" destOrd="0" presId="urn:microsoft.com/office/officeart/2005/8/layout/arrow1"/>
    <dgm:cxn modelId="{CCCD5CB1-D6BA-442B-808C-5C2FC9B9FB21}" type="presOf" srcId="{94997F83-914F-417A-BEA9-CCC26DBDF917}" destId="{1AF4B838-948D-4C20-9C9C-90AE882DC7E4}" srcOrd="0" destOrd="0" presId="urn:microsoft.com/office/officeart/2005/8/layout/arrow1"/>
    <dgm:cxn modelId="{D8AFE27B-121E-494E-A140-04C87BE85A1A}" type="presParOf" srcId="{AB0349EE-A5D2-4666-9A4E-EFA0E1E29163}" destId="{8A44C6AA-415C-4C8C-8270-BF643C9CFAC7}" srcOrd="0" destOrd="0" presId="urn:microsoft.com/office/officeart/2005/8/layout/arrow1"/>
    <dgm:cxn modelId="{D9D56DC8-2B92-4D00-891A-81400104546C}" type="presParOf" srcId="{AB0349EE-A5D2-4666-9A4E-EFA0E1E29163}" destId="{1AF4B838-948D-4C20-9C9C-90AE882DC7E4}"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1EF67-D48B-4212-A67B-A27ED59FB517}">
      <dsp:nvSpPr>
        <dsp:cNvPr id="0" name=""/>
        <dsp:cNvSpPr/>
      </dsp:nvSpPr>
      <dsp:spPr>
        <a:xfrm>
          <a:off x="-364660" y="0"/>
          <a:ext cx="4953760" cy="4953760"/>
        </a:xfrm>
        <a:prstGeom prst="pie">
          <a:avLst>
            <a:gd name="adj1" fmla="val 5400000"/>
            <a:gd name="adj2" fmla="val 16200000"/>
          </a:avLst>
        </a:prstGeom>
        <a:solidFill>
          <a:srgbClr val="00B050"/>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F0E8D6-23B5-4776-9648-8B8BFD1D42BD}">
      <dsp:nvSpPr>
        <dsp:cNvPr id="0" name=""/>
        <dsp:cNvSpPr/>
      </dsp:nvSpPr>
      <dsp:spPr>
        <a:xfrm>
          <a:off x="1767196" y="0"/>
          <a:ext cx="8640785" cy="495376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tr-TR" sz="6500" kern="1200" dirty="0"/>
            <a:t>Eğitimin Amacı</a:t>
          </a:r>
        </a:p>
      </dsp:txBody>
      <dsp:txXfrm>
        <a:off x="1767196" y="0"/>
        <a:ext cx="4320392" cy="4953760"/>
      </dsp:txXfrm>
    </dsp:sp>
    <dsp:sp modelId="{4EACBAE3-F463-4EC8-AF8A-83322D4658AB}">
      <dsp:nvSpPr>
        <dsp:cNvPr id="0" name=""/>
        <dsp:cNvSpPr/>
      </dsp:nvSpPr>
      <dsp:spPr>
        <a:xfrm>
          <a:off x="5358268" y="0"/>
          <a:ext cx="5434013" cy="4953760"/>
        </a:xfrm>
        <a:prstGeom prst="rect">
          <a:avLst/>
        </a:prstGeom>
        <a:solidFill>
          <a:schemeClr val="accent2">
            <a:lumMod val="20000"/>
            <a:lumOff val="80000"/>
          </a:schemeClr>
        </a:solid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85750" lvl="1" indent="-285750" algn="l" defTabSz="1422400">
            <a:lnSpc>
              <a:spcPct val="90000"/>
            </a:lnSpc>
            <a:spcBef>
              <a:spcPct val="0"/>
            </a:spcBef>
            <a:spcAft>
              <a:spcPct val="15000"/>
            </a:spcAft>
            <a:buChar char="•"/>
          </a:pPr>
          <a:r>
            <a:rPr lang="tr-TR" sz="3200" b="1" kern="1200" dirty="0">
              <a:solidFill>
                <a:schemeClr val="accent6">
                  <a:lumMod val="75000"/>
                </a:schemeClr>
              </a:solidFill>
            </a:rPr>
            <a:t>Aile eğitiminde çocukların ahlak gelişimi özelliklerini tanıma ve çocukların yaş gruplarına göre değer eğitimi gerçekleştirme.</a:t>
          </a:r>
        </a:p>
      </dsp:txBody>
      <dsp:txXfrm>
        <a:off x="5358268" y="0"/>
        <a:ext cx="5434013" cy="49537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1EF67-D48B-4212-A67B-A27ED59FB517}">
      <dsp:nvSpPr>
        <dsp:cNvPr id="0" name=""/>
        <dsp:cNvSpPr/>
      </dsp:nvSpPr>
      <dsp:spPr>
        <a:xfrm>
          <a:off x="-299502" y="0"/>
          <a:ext cx="4877560" cy="4877560"/>
        </a:xfrm>
        <a:prstGeom prst="pie">
          <a:avLst>
            <a:gd name="adj1" fmla="val 5400000"/>
            <a:gd name="adj2" fmla="val 16200000"/>
          </a:avLst>
        </a:prstGeom>
        <a:solidFill>
          <a:srgbClr val="FF0000"/>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F0E8D6-23B5-4776-9648-8B8BFD1D42BD}">
      <dsp:nvSpPr>
        <dsp:cNvPr id="0" name=""/>
        <dsp:cNvSpPr/>
      </dsp:nvSpPr>
      <dsp:spPr>
        <a:xfrm>
          <a:off x="2139277" y="0"/>
          <a:ext cx="8103142" cy="4877560"/>
        </a:xfrm>
        <a:prstGeom prst="rect">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tr-TR" sz="6500" b="1" kern="1200" dirty="0">
              <a:solidFill>
                <a:srgbClr val="C00000"/>
              </a:solidFill>
            </a:rPr>
            <a:t>Ahlaki Gelişim</a:t>
          </a:r>
          <a:endParaRPr lang="tr-TR" sz="6500" kern="1200" dirty="0">
            <a:solidFill>
              <a:srgbClr val="C00000"/>
            </a:solidFill>
          </a:endParaRPr>
        </a:p>
      </dsp:txBody>
      <dsp:txXfrm>
        <a:off x="2139277" y="0"/>
        <a:ext cx="4051571" cy="4877560"/>
      </dsp:txXfrm>
    </dsp:sp>
    <dsp:sp modelId="{54F59B9C-0BC8-47D3-95F8-9E4C976576C7}">
      <dsp:nvSpPr>
        <dsp:cNvPr id="0" name=""/>
        <dsp:cNvSpPr/>
      </dsp:nvSpPr>
      <dsp:spPr>
        <a:xfrm>
          <a:off x="5591844" y="0"/>
          <a:ext cx="5249580" cy="48775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285750" lvl="1" indent="-285750" algn="l" defTabSz="1689100">
            <a:lnSpc>
              <a:spcPct val="90000"/>
            </a:lnSpc>
            <a:spcBef>
              <a:spcPct val="0"/>
            </a:spcBef>
            <a:spcAft>
              <a:spcPct val="15000"/>
            </a:spcAft>
            <a:buChar char="•"/>
          </a:pPr>
          <a:r>
            <a:rPr lang="tr-TR" sz="3800" b="1" kern="1200" dirty="0">
              <a:solidFill>
                <a:srgbClr val="C00000"/>
              </a:solidFill>
            </a:rPr>
            <a:t>Tanımı ve Önemi	</a:t>
          </a:r>
        </a:p>
        <a:p>
          <a:pPr marL="285750" lvl="1" indent="-285750" algn="l" defTabSz="1689100">
            <a:lnSpc>
              <a:spcPct val="90000"/>
            </a:lnSpc>
            <a:spcBef>
              <a:spcPct val="0"/>
            </a:spcBef>
            <a:spcAft>
              <a:spcPct val="15000"/>
            </a:spcAft>
            <a:buChar char="•"/>
          </a:pPr>
          <a:r>
            <a:rPr lang="tr-TR" sz="3800" b="1" kern="1200" dirty="0">
              <a:solidFill>
                <a:srgbClr val="C00000"/>
              </a:solidFill>
            </a:rPr>
            <a:t>Ahlak Gelişimi İle İlgili Kavramlar 	</a:t>
          </a:r>
        </a:p>
        <a:p>
          <a:pPr marL="285750" lvl="1" indent="-285750" algn="l" defTabSz="1689100">
            <a:lnSpc>
              <a:spcPct val="90000"/>
            </a:lnSpc>
            <a:spcBef>
              <a:spcPct val="0"/>
            </a:spcBef>
            <a:spcAft>
              <a:spcPct val="15000"/>
            </a:spcAft>
            <a:buChar char="•"/>
          </a:pPr>
          <a:r>
            <a:rPr lang="tr-TR" sz="3800" b="1" kern="1200" dirty="0">
              <a:solidFill>
                <a:srgbClr val="C00000"/>
              </a:solidFill>
            </a:rPr>
            <a:t>Ahlak Gelişim Kuramları</a:t>
          </a:r>
        </a:p>
        <a:p>
          <a:pPr marL="285750" lvl="1" indent="-285750" algn="l" defTabSz="1689100">
            <a:lnSpc>
              <a:spcPct val="90000"/>
            </a:lnSpc>
            <a:spcBef>
              <a:spcPct val="0"/>
            </a:spcBef>
            <a:spcAft>
              <a:spcPct val="15000"/>
            </a:spcAft>
            <a:buChar char="•"/>
          </a:pPr>
          <a:r>
            <a:rPr lang="tr-TR" sz="3800" b="1" kern="1200" dirty="0">
              <a:solidFill>
                <a:srgbClr val="C00000"/>
              </a:solidFill>
            </a:rPr>
            <a:t>Ahlaki Gelişimin Ortamları 	</a:t>
          </a:r>
        </a:p>
      </dsp:txBody>
      <dsp:txXfrm>
        <a:off x="5591844" y="0"/>
        <a:ext cx="5249580" cy="48775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1EF67-D48B-4212-A67B-A27ED59FB517}">
      <dsp:nvSpPr>
        <dsp:cNvPr id="0" name=""/>
        <dsp:cNvSpPr/>
      </dsp:nvSpPr>
      <dsp:spPr>
        <a:xfrm>
          <a:off x="-361160" y="0"/>
          <a:ext cx="5418667" cy="5418667"/>
        </a:xfrm>
        <a:prstGeom prst="pie">
          <a:avLst>
            <a:gd name="adj1" fmla="val 5400000"/>
            <a:gd name="adj2" fmla="val 1620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F0E8D6-23B5-4776-9648-8B8BFD1D42BD}">
      <dsp:nvSpPr>
        <dsp:cNvPr id="0" name=""/>
        <dsp:cNvSpPr/>
      </dsp:nvSpPr>
      <dsp:spPr>
        <a:xfrm>
          <a:off x="2414822" y="0"/>
          <a:ext cx="7870688" cy="5418667"/>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tr-TR" sz="6500" b="1" kern="1200" dirty="0"/>
            <a:t>Ahlaki Gelişim</a:t>
          </a:r>
          <a:endParaRPr lang="tr-TR" sz="6500" kern="1200" dirty="0"/>
        </a:p>
      </dsp:txBody>
      <dsp:txXfrm>
        <a:off x="2414822" y="0"/>
        <a:ext cx="3935344" cy="5418667"/>
      </dsp:txXfrm>
    </dsp:sp>
    <dsp:sp modelId="{54F59B9C-0BC8-47D3-95F8-9E4C976576C7}">
      <dsp:nvSpPr>
        <dsp:cNvPr id="0" name=""/>
        <dsp:cNvSpPr/>
      </dsp:nvSpPr>
      <dsp:spPr>
        <a:xfrm>
          <a:off x="5761143" y="0"/>
          <a:ext cx="5113389" cy="541866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85750" lvl="1" indent="-285750" algn="l" defTabSz="1244600">
            <a:lnSpc>
              <a:spcPct val="90000"/>
            </a:lnSpc>
            <a:spcBef>
              <a:spcPct val="0"/>
            </a:spcBef>
            <a:spcAft>
              <a:spcPct val="15000"/>
            </a:spcAft>
            <a:buChar char="•"/>
          </a:pPr>
          <a:r>
            <a:rPr lang="tr-TR" sz="2800" b="1" kern="1200" dirty="0">
              <a:solidFill>
                <a:srgbClr val="FF0000"/>
              </a:solidFill>
            </a:rPr>
            <a:t>Tanımı ve Önemi </a:t>
          </a:r>
          <a:r>
            <a:rPr lang="tr-TR" sz="1800" b="1" kern="1200" dirty="0"/>
            <a:t>	</a:t>
          </a:r>
        </a:p>
        <a:p>
          <a:pPr marL="171450" lvl="1" indent="-171450" algn="l" defTabSz="800100">
            <a:lnSpc>
              <a:spcPct val="90000"/>
            </a:lnSpc>
            <a:spcBef>
              <a:spcPct val="0"/>
            </a:spcBef>
            <a:spcAft>
              <a:spcPct val="15000"/>
            </a:spcAft>
            <a:buChar char="•"/>
          </a:pPr>
          <a:r>
            <a:rPr lang="tr-TR" sz="1800" b="1" kern="1200" dirty="0"/>
            <a:t>Ahlak Gelişimi İle İlgili Kavramlar 	</a:t>
          </a:r>
        </a:p>
        <a:p>
          <a:pPr marL="342900" lvl="2" indent="-171450" algn="l" defTabSz="800100">
            <a:lnSpc>
              <a:spcPct val="90000"/>
            </a:lnSpc>
            <a:spcBef>
              <a:spcPct val="0"/>
            </a:spcBef>
            <a:spcAft>
              <a:spcPct val="15000"/>
            </a:spcAft>
            <a:buChar char="•"/>
          </a:pPr>
          <a:r>
            <a:rPr lang="tr-TR" sz="1800" kern="1200" dirty="0"/>
            <a:t>Ahlak 	</a:t>
          </a:r>
        </a:p>
        <a:p>
          <a:pPr marL="342900" lvl="2" indent="-171450" algn="l" defTabSz="800100">
            <a:lnSpc>
              <a:spcPct val="90000"/>
            </a:lnSpc>
            <a:spcBef>
              <a:spcPct val="0"/>
            </a:spcBef>
            <a:spcAft>
              <a:spcPct val="15000"/>
            </a:spcAft>
            <a:buChar char="•"/>
          </a:pPr>
          <a:r>
            <a:rPr lang="tr-TR" sz="1800" kern="1200" dirty="0"/>
            <a:t>Törel Davranış 	</a:t>
          </a:r>
        </a:p>
        <a:p>
          <a:pPr marL="342900" lvl="2" indent="-171450" algn="l" defTabSz="800100">
            <a:lnSpc>
              <a:spcPct val="90000"/>
            </a:lnSpc>
            <a:spcBef>
              <a:spcPct val="0"/>
            </a:spcBef>
            <a:spcAft>
              <a:spcPct val="15000"/>
            </a:spcAft>
            <a:buChar char="•"/>
          </a:pPr>
          <a:r>
            <a:rPr lang="tr-TR" sz="1800" kern="1200" dirty="0"/>
            <a:t>Bencillik 	</a:t>
          </a:r>
        </a:p>
        <a:p>
          <a:pPr marL="342900" lvl="2" indent="-171450" algn="l" defTabSz="800100">
            <a:lnSpc>
              <a:spcPct val="90000"/>
            </a:lnSpc>
            <a:spcBef>
              <a:spcPct val="0"/>
            </a:spcBef>
            <a:spcAft>
              <a:spcPct val="15000"/>
            </a:spcAft>
            <a:buChar char="•"/>
          </a:pPr>
          <a:r>
            <a:rPr lang="tr-TR" sz="1800" kern="1200" dirty="0"/>
            <a:t>Öykünme 	</a:t>
          </a:r>
        </a:p>
        <a:p>
          <a:pPr marL="342900" lvl="2" indent="-171450" algn="l" defTabSz="800100">
            <a:lnSpc>
              <a:spcPct val="90000"/>
            </a:lnSpc>
            <a:spcBef>
              <a:spcPct val="0"/>
            </a:spcBef>
            <a:spcAft>
              <a:spcPct val="15000"/>
            </a:spcAft>
            <a:buChar char="•"/>
          </a:pPr>
          <a:r>
            <a:rPr lang="tr-TR" sz="1800" kern="1200" dirty="0"/>
            <a:t>Vicdan 	</a:t>
          </a:r>
        </a:p>
        <a:p>
          <a:pPr marL="342900" lvl="2" indent="-171450" algn="l" defTabSz="800100">
            <a:lnSpc>
              <a:spcPct val="90000"/>
            </a:lnSpc>
            <a:spcBef>
              <a:spcPct val="0"/>
            </a:spcBef>
            <a:spcAft>
              <a:spcPct val="15000"/>
            </a:spcAft>
            <a:buChar char="•"/>
          </a:pPr>
          <a:r>
            <a:rPr lang="tr-TR" sz="1800" kern="1200" dirty="0"/>
            <a:t>Özgecilik 	</a:t>
          </a:r>
        </a:p>
        <a:p>
          <a:pPr marL="171450" lvl="1" indent="-171450" algn="l" defTabSz="800100">
            <a:lnSpc>
              <a:spcPct val="90000"/>
            </a:lnSpc>
            <a:spcBef>
              <a:spcPct val="0"/>
            </a:spcBef>
            <a:spcAft>
              <a:spcPct val="15000"/>
            </a:spcAft>
            <a:buChar char="•"/>
          </a:pPr>
          <a:r>
            <a:rPr lang="tr-TR" sz="1800" b="1" kern="1200" dirty="0"/>
            <a:t>Ahlak Gelişim Kuramları 	</a:t>
          </a:r>
        </a:p>
        <a:p>
          <a:pPr marL="342900" lvl="2" indent="-171450" algn="l" defTabSz="800100">
            <a:lnSpc>
              <a:spcPct val="90000"/>
            </a:lnSpc>
            <a:spcBef>
              <a:spcPct val="0"/>
            </a:spcBef>
            <a:spcAft>
              <a:spcPct val="15000"/>
            </a:spcAft>
            <a:buChar char="•"/>
          </a:pPr>
          <a:r>
            <a:rPr lang="tr-TR" sz="1800" kern="1200" dirty="0"/>
            <a:t>Piaget’ye Göre Ahlak Gelişimi 		</a:t>
          </a:r>
        </a:p>
        <a:p>
          <a:pPr marL="342900" lvl="2" indent="-171450" algn="l" defTabSz="800100">
            <a:lnSpc>
              <a:spcPct val="90000"/>
            </a:lnSpc>
            <a:spcBef>
              <a:spcPct val="0"/>
            </a:spcBef>
            <a:spcAft>
              <a:spcPct val="15000"/>
            </a:spcAft>
            <a:buChar char="•"/>
          </a:pPr>
          <a:r>
            <a:rPr lang="tr-TR" sz="1800" kern="1200" dirty="0" err="1"/>
            <a:t>Kohlberg’e</a:t>
          </a:r>
          <a:r>
            <a:rPr lang="tr-TR" sz="1800" kern="1200" dirty="0"/>
            <a:t> Göre Ahlak Gelişim Kuramı 	</a:t>
          </a:r>
        </a:p>
        <a:p>
          <a:pPr marL="171450" lvl="1" indent="-171450" algn="l" defTabSz="800100">
            <a:lnSpc>
              <a:spcPct val="90000"/>
            </a:lnSpc>
            <a:spcBef>
              <a:spcPct val="0"/>
            </a:spcBef>
            <a:spcAft>
              <a:spcPct val="15000"/>
            </a:spcAft>
            <a:buChar char="•"/>
          </a:pPr>
          <a:r>
            <a:rPr lang="tr-TR" sz="1800" kern="1200" dirty="0"/>
            <a:t>Psikanalitik Kurama Göre Ahlak Gelişimi </a:t>
          </a:r>
        </a:p>
        <a:p>
          <a:pPr marL="342900" lvl="2" indent="-171450" algn="l" defTabSz="800100">
            <a:lnSpc>
              <a:spcPct val="90000"/>
            </a:lnSpc>
            <a:spcBef>
              <a:spcPct val="0"/>
            </a:spcBef>
            <a:spcAft>
              <a:spcPct val="15000"/>
            </a:spcAft>
            <a:buChar char="•"/>
          </a:pPr>
          <a:r>
            <a:rPr lang="tr-TR" sz="1800" kern="1200" dirty="0"/>
            <a:t>Davranışçı Kurama Göre Ahlak Gelişimi 	</a:t>
          </a:r>
        </a:p>
        <a:p>
          <a:pPr marL="342900" lvl="2" indent="-171450" algn="l" defTabSz="800100">
            <a:lnSpc>
              <a:spcPct val="90000"/>
            </a:lnSpc>
            <a:spcBef>
              <a:spcPct val="0"/>
            </a:spcBef>
            <a:spcAft>
              <a:spcPct val="15000"/>
            </a:spcAft>
            <a:buChar char="•"/>
          </a:pPr>
          <a:r>
            <a:rPr lang="tr-TR" sz="1800" kern="1200" dirty="0"/>
            <a:t>Toplumsal Öğrenme Kuramına Göre Ahlak Gelişimi </a:t>
          </a:r>
        </a:p>
        <a:p>
          <a:pPr marL="171450" lvl="1" indent="-171450" algn="l" defTabSz="800100">
            <a:lnSpc>
              <a:spcPct val="90000"/>
            </a:lnSpc>
            <a:spcBef>
              <a:spcPct val="0"/>
            </a:spcBef>
            <a:spcAft>
              <a:spcPct val="15000"/>
            </a:spcAft>
            <a:buChar char="•"/>
          </a:pPr>
          <a:r>
            <a:rPr lang="tr-TR" sz="1800" b="1" kern="1200" dirty="0">
              <a:solidFill>
                <a:schemeClr val="tx1"/>
              </a:solidFill>
            </a:rPr>
            <a:t>Ahlaki Gelişimin Ortamları</a:t>
          </a:r>
          <a:endParaRPr lang="tr-TR" sz="1800" kern="1200" dirty="0">
            <a:solidFill>
              <a:schemeClr val="tx1"/>
            </a:solidFill>
          </a:endParaRPr>
        </a:p>
        <a:p>
          <a:pPr marL="342900" lvl="2" indent="-171450" algn="l" defTabSz="800100">
            <a:lnSpc>
              <a:spcPct val="90000"/>
            </a:lnSpc>
            <a:spcBef>
              <a:spcPct val="0"/>
            </a:spcBef>
            <a:spcAft>
              <a:spcPct val="15000"/>
            </a:spcAft>
            <a:buChar char="•"/>
          </a:pPr>
          <a:r>
            <a:rPr lang="tr-TR" sz="1800" kern="1200" dirty="0"/>
            <a:t>Ebeveynlik</a:t>
          </a:r>
        </a:p>
        <a:p>
          <a:pPr marL="342900" lvl="2" indent="-171450" algn="l" defTabSz="800100">
            <a:lnSpc>
              <a:spcPct val="90000"/>
            </a:lnSpc>
            <a:spcBef>
              <a:spcPct val="0"/>
            </a:spcBef>
            <a:spcAft>
              <a:spcPct val="15000"/>
            </a:spcAft>
            <a:buChar char="•"/>
          </a:pPr>
          <a:r>
            <a:rPr lang="tr-TR" sz="1800" kern="1200" dirty="0"/>
            <a:t>Okullar</a:t>
          </a:r>
        </a:p>
      </dsp:txBody>
      <dsp:txXfrm>
        <a:off x="5761143" y="0"/>
        <a:ext cx="5113389" cy="54186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1EF67-D48B-4212-A67B-A27ED59FB517}">
      <dsp:nvSpPr>
        <dsp:cNvPr id="0" name=""/>
        <dsp:cNvSpPr/>
      </dsp:nvSpPr>
      <dsp:spPr>
        <a:xfrm>
          <a:off x="-361160" y="0"/>
          <a:ext cx="5418667" cy="5418667"/>
        </a:xfrm>
        <a:prstGeom prst="pie">
          <a:avLst>
            <a:gd name="adj1" fmla="val 5400000"/>
            <a:gd name="adj2" fmla="val 1620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F0E8D6-23B5-4776-9648-8B8BFD1D42BD}">
      <dsp:nvSpPr>
        <dsp:cNvPr id="0" name=""/>
        <dsp:cNvSpPr/>
      </dsp:nvSpPr>
      <dsp:spPr>
        <a:xfrm>
          <a:off x="2414822" y="0"/>
          <a:ext cx="7870688" cy="5418667"/>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tr-TR" sz="6500" b="1" kern="1200" dirty="0"/>
            <a:t>Ahlaki Gelişim</a:t>
          </a:r>
          <a:endParaRPr lang="tr-TR" sz="6500" kern="1200" dirty="0"/>
        </a:p>
      </dsp:txBody>
      <dsp:txXfrm>
        <a:off x="2414822" y="0"/>
        <a:ext cx="3935344" cy="5418667"/>
      </dsp:txXfrm>
    </dsp:sp>
    <dsp:sp modelId="{54F59B9C-0BC8-47D3-95F8-9E4C976576C7}">
      <dsp:nvSpPr>
        <dsp:cNvPr id="0" name=""/>
        <dsp:cNvSpPr/>
      </dsp:nvSpPr>
      <dsp:spPr>
        <a:xfrm>
          <a:off x="5761143" y="0"/>
          <a:ext cx="5113389" cy="541866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90000"/>
            </a:lnSpc>
            <a:spcBef>
              <a:spcPct val="0"/>
            </a:spcBef>
            <a:spcAft>
              <a:spcPct val="15000"/>
            </a:spcAft>
            <a:buChar char="•"/>
          </a:pPr>
          <a:r>
            <a:rPr lang="tr-TR" sz="2000" b="0" kern="1200" dirty="0">
              <a:solidFill>
                <a:schemeClr val="tx1"/>
              </a:solidFill>
            </a:rPr>
            <a:t>Tanımı ve Önemi </a:t>
          </a:r>
          <a:r>
            <a:rPr lang="tr-TR" sz="1800" b="1" kern="1200" dirty="0"/>
            <a:t>	</a:t>
          </a:r>
        </a:p>
        <a:p>
          <a:pPr marL="228600" lvl="1" indent="-228600" algn="l" defTabSz="1066800">
            <a:lnSpc>
              <a:spcPct val="90000"/>
            </a:lnSpc>
            <a:spcBef>
              <a:spcPct val="0"/>
            </a:spcBef>
            <a:spcAft>
              <a:spcPct val="15000"/>
            </a:spcAft>
            <a:buChar char="•"/>
          </a:pPr>
          <a:r>
            <a:rPr lang="tr-TR" sz="2400" b="1" kern="1200" dirty="0">
              <a:solidFill>
                <a:srgbClr val="FF0000"/>
              </a:solidFill>
            </a:rPr>
            <a:t>Ahlak Gelişimi İle İlgili Kavramla</a:t>
          </a:r>
          <a:r>
            <a:rPr lang="tr-TR" sz="1800" b="1" kern="1200" dirty="0"/>
            <a:t>	</a:t>
          </a:r>
        </a:p>
        <a:p>
          <a:pPr marL="342900" lvl="2" indent="-171450" algn="l" defTabSz="800100">
            <a:lnSpc>
              <a:spcPct val="90000"/>
            </a:lnSpc>
            <a:spcBef>
              <a:spcPct val="0"/>
            </a:spcBef>
            <a:spcAft>
              <a:spcPct val="15000"/>
            </a:spcAft>
            <a:buChar char="•"/>
          </a:pPr>
          <a:r>
            <a:rPr lang="tr-TR" sz="1800" kern="1200" dirty="0"/>
            <a:t>Ahlak 	</a:t>
          </a:r>
        </a:p>
        <a:p>
          <a:pPr marL="342900" lvl="2" indent="-171450" algn="l" defTabSz="800100">
            <a:lnSpc>
              <a:spcPct val="90000"/>
            </a:lnSpc>
            <a:spcBef>
              <a:spcPct val="0"/>
            </a:spcBef>
            <a:spcAft>
              <a:spcPct val="15000"/>
            </a:spcAft>
            <a:buChar char="•"/>
          </a:pPr>
          <a:r>
            <a:rPr lang="tr-TR" sz="1800" kern="1200" dirty="0"/>
            <a:t>Törel Davranış 	</a:t>
          </a:r>
        </a:p>
        <a:p>
          <a:pPr marL="342900" lvl="2" indent="-171450" algn="l" defTabSz="800100">
            <a:lnSpc>
              <a:spcPct val="90000"/>
            </a:lnSpc>
            <a:spcBef>
              <a:spcPct val="0"/>
            </a:spcBef>
            <a:spcAft>
              <a:spcPct val="15000"/>
            </a:spcAft>
            <a:buChar char="•"/>
          </a:pPr>
          <a:r>
            <a:rPr lang="tr-TR" sz="1800" kern="1200" dirty="0"/>
            <a:t>Bencillik 	</a:t>
          </a:r>
        </a:p>
        <a:p>
          <a:pPr marL="342900" lvl="2" indent="-171450" algn="l" defTabSz="800100">
            <a:lnSpc>
              <a:spcPct val="90000"/>
            </a:lnSpc>
            <a:spcBef>
              <a:spcPct val="0"/>
            </a:spcBef>
            <a:spcAft>
              <a:spcPct val="15000"/>
            </a:spcAft>
            <a:buChar char="•"/>
          </a:pPr>
          <a:r>
            <a:rPr lang="tr-TR" sz="1800" kern="1200" dirty="0"/>
            <a:t>Öykünme 	</a:t>
          </a:r>
        </a:p>
        <a:p>
          <a:pPr marL="342900" lvl="2" indent="-171450" algn="l" defTabSz="800100">
            <a:lnSpc>
              <a:spcPct val="90000"/>
            </a:lnSpc>
            <a:spcBef>
              <a:spcPct val="0"/>
            </a:spcBef>
            <a:spcAft>
              <a:spcPct val="15000"/>
            </a:spcAft>
            <a:buChar char="•"/>
          </a:pPr>
          <a:r>
            <a:rPr lang="tr-TR" sz="1800" kern="1200" dirty="0"/>
            <a:t>Vicdan 	</a:t>
          </a:r>
        </a:p>
        <a:p>
          <a:pPr marL="342900" lvl="2" indent="-171450" algn="l" defTabSz="800100">
            <a:lnSpc>
              <a:spcPct val="90000"/>
            </a:lnSpc>
            <a:spcBef>
              <a:spcPct val="0"/>
            </a:spcBef>
            <a:spcAft>
              <a:spcPct val="15000"/>
            </a:spcAft>
            <a:buChar char="•"/>
          </a:pPr>
          <a:r>
            <a:rPr lang="tr-TR" sz="1800" kern="1200" dirty="0"/>
            <a:t>Özgecilik 	</a:t>
          </a:r>
        </a:p>
        <a:p>
          <a:pPr marL="171450" lvl="1" indent="-171450" algn="l" defTabSz="800100">
            <a:lnSpc>
              <a:spcPct val="90000"/>
            </a:lnSpc>
            <a:spcBef>
              <a:spcPct val="0"/>
            </a:spcBef>
            <a:spcAft>
              <a:spcPct val="15000"/>
            </a:spcAft>
            <a:buChar char="•"/>
          </a:pPr>
          <a:r>
            <a:rPr lang="tr-TR" sz="1800" b="1" kern="1200" dirty="0"/>
            <a:t>Ahlak Gelişim Kuramları 	</a:t>
          </a:r>
        </a:p>
        <a:p>
          <a:pPr marL="342900" lvl="2" indent="-171450" algn="l" defTabSz="800100">
            <a:lnSpc>
              <a:spcPct val="90000"/>
            </a:lnSpc>
            <a:spcBef>
              <a:spcPct val="0"/>
            </a:spcBef>
            <a:spcAft>
              <a:spcPct val="15000"/>
            </a:spcAft>
            <a:buChar char="•"/>
          </a:pPr>
          <a:r>
            <a:rPr lang="tr-TR" sz="1800" kern="1200" dirty="0"/>
            <a:t>Piaget’ye Göre Ahlak Gelişimi 		</a:t>
          </a:r>
        </a:p>
        <a:p>
          <a:pPr marL="342900" lvl="2" indent="-171450" algn="l" defTabSz="800100">
            <a:lnSpc>
              <a:spcPct val="90000"/>
            </a:lnSpc>
            <a:spcBef>
              <a:spcPct val="0"/>
            </a:spcBef>
            <a:spcAft>
              <a:spcPct val="15000"/>
            </a:spcAft>
            <a:buChar char="•"/>
          </a:pPr>
          <a:r>
            <a:rPr lang="tr-TR" sz="1800" kern="1200" dirty="0" err="1"/>
            <a:t>Kohlberg’e</a:t>
          </a:r>
          <a:r>
            <a:rPr lang="tr-TR" sz="1800" kern="1200" dirty="0"/>
            <a:t> Göre Ahlak Gelişim Kuramı 	</a:t>
          </a:r>
        </a:p>
        <a:p>
          <a:pPr marL="171450" lvl="1" indent="-171450" algn="l" defTabSz="800100">
            <a:lnSpc>
              <a:spcPct val="90000"/>
            </a:lnSpc>
            <a:spcBef>
              <a:spcPct val="0"/>
            </a:spcBef>
            <a:spcAft>
              <a:spcPct val="15000"/>
            </a:spcAft>
            <a:buChar char="•"/>
          </a:pPr>
          <a:r>
            <a:rPr lang="tr-TR" sz="1800" kern="1200" dirty="0"/>
            <a:t>Psikanalitik Kurama Göre Ahlak Gelişimi </a:t>
          </a:r>
        </a:p>
        <a:p>
          <a:pPr marL="342900" lvl="2" indent="-171450" algn="l" defTabSz="800100">
            <a:lnSpc>
              <a:spcPct val="90000"/>
            </a:lnSpc>
            <a:spcBef>
              <a:spcPct val="0"/>
            </a:spcBef>
            <a:spcAft>
              <a:spcPct val="15000"/>
            </a:spcAft>
            <a:buChar char="•"/>
          </a:pPr>
          <a:r>
            <a:rPr lang="tr-TR" sz="1800" kern="1200" dirty="0"/>
            <a:t>Davranışçı Kurama Göre Ahlak Gelişimi 	</a:t>
          </a:r>
        </a:p>
        <a:p>
          <a:pPr marL="342900" lvl="2" indent="-171450" algn="l" defTabSz="800100">
            <a:lnSpc>
              <a:spcPct val="90000"/>
            </a:lnSpc>
            <a:spcBef>
              <a:spcPct val="0"/>
            </a:spcBef>
            <a:spcAft>
              <a:spcPct val="15000"/>
            </a:spcAft>
            <a:buChar char="•"/>
          </a:pPr>
          <a:r>
            <a:rPr lang="tr-TR" sz="1800" kern="1200" dirty="0"/>
            <a:t>Toplumsal Öğrenme Kuramına Göre Ahlak Gelişimi </a:t>
          </a:r>
        </a:p>
        <a:p>
          <a:pPr marL="171450" lvl="1" indent="-171450" algn="l" defTabSz="800100">
            <a:lnSpc>
              <a:spcPct val="90000"/>
            </a:lnSpc>
            <a:spcBef>
              <a:spcPct val="0"/>
            </a:spcBef>
            <a:spcAft>
              <a:spcPct val="15000"/>
            </a:spcAft>
            <a:buChar char="•"/>
          </a:pPr>
          <a:r>
            <a:rPr lang="tr-TR" sz="1800" b="1" kern="1200" dirty="0">
              <a:solidFill>
                <a:schemeClr val="tx1"/>
              </a:solidFill>
            </a:rPr>
            <a:t>Ahlaki Gelişimin Ortamları</a:t>
          </a:r>
          <a:endParaRPr lang="tr-TR" sz="1800" kern="1200" dirty="0">
            <a:solidFill>
              <a:schemeClr val="tx1"/>
            </a:solidFill>
          </a:endParaRPr>
        </a:p>
        <a:p>
          <a:pPr marL="342900" lvl="2" indent="-171450" algn="l" defTabSz="800100">
            <a:lnSpc>
              <a:spcPct val="90000"/>
            </a:lnSpc>
            <a:spcBef>
              <a:spcPct val="0"/>
            </a:spcBef>
            <a:spcAft>
              <a:spcPct val="15000"/>
            </a:spcAft>
            <a:buChar char="•"/>
          </a:pPr>
          <a:r>
            <a:rPr lang="tr-TR" sz="1800" kern="1200" dirty="0"/>
            <a:t>Ebeveynlik</a:t>
          </a:r>
        </a:p>
        <a:p>
          <a:pPr marL="342900" lvl="2" indent="-171450" algn="l" defTabSz="800100">
            <a:lnSpc>
              <a:spcPct val="90000"/>
            </a:lnSpc>
            <a:spcBef>
              <a:spcPct val="0"/>
            </a:spcBef>
            <a:spcAft>
              <a:spcPct val="15000"/>
            </a:spcAft>
            <a:buChar char="•"/>
          </a:pPr>
          <a:r>
            <a:rPr lang="tr-TR" sz="1800" kern="1200" dirty="0"/>
            <a:t>Okullar</a:t>
          </a:r>
        </a:p>
      </dsp:txBody>
      <dsp:txXfrm>
        <a:off x="5761143" y="0"/>
        <a:ext cx="5113389" cy="54186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F7E2B-CCF5-4EF4-8165-9EAD94892E8C}">
      <dsp:nvSpPr>
        <dsp:cNvPr id="0" name=""/>
        <dsp:cNvSpPr/>
      </dsp:nvSpPr>
      <dsp:spPr>
        <a:xfrm rot="16200000">
          <a:off x="-1228606" y="1233973"/>
          <a:ext cx="4351338" cy="1883391"/>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tr-TR" sz="2400" b="1" kern="1200" dirty="0"/>
            <a:t>Disiplin</a:t>
          </a:r>
        </a:p>
        <a:p>
          <a:pPr marL="171450" lvl="1" indent="-171450" algn="l" defTabSz="800100">
            <a:lnSpc>
              <a:spcPct val="90000"/>
            </a:lnSpc>
            <a:spcBef>
              <a:spcPct val="0"/>
            </a:spcBef>
            <a:spcAft>
              <a:spcPct val="15000"/>
            </a:spcAft>
            <a:buChar char="•"/>
          </a:pPr>
          <a:r>
            <a:rPr lang="tr-TR" sz="1800" kern="1200" dirty="0"/>
            <a:t>İşbirliği yapabilme kuralları tanıma ve uyma, başkalarının haklarına saygı gösterme</a:t>
          </a:r>
        </a:p>
      </dsp:txBody>
      <dsp:txXfrm rot="5400000">
        <a:off x="5367" y="870268"/>
        <a:ext cx="1883391" cy="2610802"/>
      </dsp:txXfrm>
    </dsp:sp>
    <dsp:sp modelId="{1DCE02C3-1F28-4AEB-AD94-C417FE9FCB24}">
      <dsp:nvSpPr>
        <dsp:cNvPr id="0" name=""/>
        <dsp:cNvSpPr/>
      </dsp:nvSpPr>
      <dsp:spPr>
        <a:xfrm rot="16200000">
          <a:off x="796039" y="1233973"/>
          <a:ext cx="4351338" cy="1883391"/>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tr-TR" sz="2400" b="1" kern="1200" dirty="0"/>
            <a:t>Karakter</a:t>
          </a:r>
        </a:p>
        <a:p>
          <a:pPr marL="171450" lvl="1" indent="-171450" algn="l" defTabSz="800100">
            <a:lnSpc>
              <a:spcPct val="90000"/>
            </a:lnSpc>
            <a:spcBef>
              <a:spcPct val="0"/>
            </a:spcBef>
            <a:spcAft>
              <a:spcPct val="15000"/>
            </a:spcAft>
            <a:buChar char="•"/>
          </a:pPr>
          <a:r>
            <a:rPr lang="tr-TR" sz="1800" kern="1200" dirty="0"/>
            <a:t>Kişiye özgü davranışlar bütünü</a:t>
          </a:r>
        </a:p>
      </dsp:txBody>
      <dsp:txXfrm rot="5400000">
        <a:off x="2030012" y="870268"/>
        <a:ext cx="1883391" cy="2610802"/>
      </dsp:txXfrm>
    </dsp:sp>
    <dsp:sp modelId="{3A852DCB-DCCB-40FC-9E04-87D4B7620EDF}">
      <dsp:nvSpPr>
        <dsp:cNvPr id="0" name=""/>
        <dsp:cNvSpPr/>
      </dsp:nvSpPr>
      <dsp:spPr>
        <a:xfrm rot="16200000">
          <a:off x="2820686" y="1233973"/>
          <a:ext cx="4351338" cy="1883391"/>
        </a:xfrm>
        <a:prstGeom prst="flowChartManualOperati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tr-TR" sz="2400" b="1" kern="1200" dirty="0"/>
            <a:t>Vicdan</a:t>
          </a:r>
        </a:p>
        <a:p>
          <a:pPr marL="171450" lvl="1" indent="-171450" algn="l" defTabSz="800100">
            <a:lnSpc>
              <a:spcPct val="90000"/>
            </a:lnSpc>
            <a:spcBef>
              <a:spcPct val="0"/>
            </a:spcBef>
            <a:spcAft>
              <a:spcPct val="15000"/>
            </a:spcAft>
            <a:buChar char="•"/>
          </a:pPr>
          <a:r>
            <a:rPr lang="tr-TR" sz="1800" kern="1200" dirty="0"/>
            <a:t>insanın kendi davranışlarını ahlaki ölçülere göre değerlendirerek bunlar hakkında yargıda </a:t>
          </a:r>
          <a:r>
            <a:rPr lang="tr-TR" sz="1800" kern="1200" dirty="0" err="1"/>
            <a:t>bulunmasıı</a:t>
          </a:r>
          <a:endParaRPr lang="tr-TR" sz="1800" kern="1200" dirty="0"/>
        </a:p>
      </dsp:txBody>
      <dsp:txXfrm rot="5400000">
        <a:off x="4054659" y="870268"/>
        <a:ext cx="1883391" cy="2610802"/>
      </dsp:txXfrm>
    </dsp:sp>
    <dsp:sp modelId="{9AF87AB9-F9EF-4019-8C81-5533F754C29A}">
      <dsp:nvSpPr>
        <dsp:cNvPr id="0" name=""/>
        <dsp:cNvSpPr/>
      </dsp:nvSpPr>
      <dsp:spPr>
        <a:xfrm rot="16200000">
          <a:off x="4845332" y="1233973"/>
          <a:ext cx="4351338" cy="1883391"/>
        </a:xfrm>
        <a:prstGeom prst="flowChartManualOperati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tr-TR" sz="2400" b="1" kern="1200" dirty="0"/>
            <a:t>Ahlak</a:t>
          </a:r>
        </a:p>
        <a:p>
          <a:pPr marL="171450" lvl="1" indent="-171450" algn="l" defTabSz="800100">
            <a:lnSpc>
              <a:spcPct val="90000"/>
            </a:lnSpc>
            <a:spcBef>
              <a:spcPct val="0"/>
            </a:spcBef>
            <a:spcAft>
              <a:spcPct val="15000"/>
            </a:spcAft>
            <a:buChar char="•"/>
          </a:pPr>
          <a:r>
            <a:rPr lang="tr-TR" sz="1800" b="1" kern="1200" dirty="0"/>
            <a:t>İnsanın değerlerini ve davranışlarını içerir</a:t>
          </a:r>
          <a:r>
            <a:rPr lang="tr-TR" sz="1800" kern="1200" dirty="0"/>
            <a:t>; etik ise bu alanda yapılmış olan akademik çalışmalar ile ilgilidir. </a:t>
          </a:r>
        </a:p>
      </dsp:txBody>
      <dsp:txXfrm rot="5400000">
        <a:off x="6079305" y="870268"/>
        <a:ext cx="1883391" cy="2610802"/>
      </dsp:txXfrm>
    </dsp:sp>
    <dsp:sp modelId="{D51823DC-E18D-4F7C-88DC-737188209049}">
      <dsp:nvSpPr>
        <dsp:cNvPr id="0" name=""/>
        <dsp:cNvSpPr/>
      </dsp:nvSpPr>
      <dsp:spPr>
        <a:xfrm rot="16200000">
          <a:off x="6869978" y="1233973"/>
          <a:ext cx="4351338" cy="1883391"/>
        </a:xfrm>
        <a:prstGeom prst="flowChartManualOperati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tr-TR" sz="2400" b="1" kern="1200" dirty="0"/>
            <a:t>Etik</a:t>
          </a:r>
        </a:p>
        <a:p>
          <a:pPr marL="171450" lvl="1" indent="-171450" algn="l" defTabSz="800100">
            <a:lnSpc>
              <a:spcPct val="90000"/>
            </a:lnSpc>
            <a:spcBef>
              <a:spcPct val="0"/>
            </a:spcBef>
            <a:spcAft>
              <a:spcPct val="15000"/>
            </a:spcAft>
            <a:buChar char="•"/>
          </a:pPr>
          <a:r>
            <a:rPr lang="tr-TR" sz="1800" kern="1200" dirty="0"/>
            <a:t>Ahlakın felsefi boyutta incelenmesine etik denir. </a:t>
          </a:r>
        </a:p>
      </dsp:txBody>
      <dsp:txXfrm rot="5400000">
        <a:off x="8103951" y="870268"/>
        <a:ext cx="1883391" cy="26108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0CEFA-B9E0-4C67-93BF-B3EF2B182E57}">
      <dsp:nvSpPr>
        <dsp:cNvPr id="0" name=""/>
        <dsp:cNvSpPr/>
      </dsp:nvSpPr>
      <dsp:spPr>
        <a:xfrm>
          <a:off x="694358" y="1779"/>
          <a:ext cx="1532714" cy="153271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b="1" kern="1200" dirty="0"/>
            <a:t>MİZAÇ</a:t>
          </a:r>
        </a:p>
      </dsp:txBody>
      <dsp:txXfrm>
        <a:off x="918819" y="226240"/>
        <a:ext cx="1083792" cy="1083792"/>
      </dsp:txXfrm>
    </dsp:sp>
    <dsp:sp modelId="{3F13C455-8394-49C5-93F4-F8C9E99EEDF4}">
      <dsp:nvSpPr>
        <dsp:cNvPr id="0" name=""/>
        <dsp:cNvSpPr/>
      </dsp:nvSpPr>
      <dsp:spPr>
        <a:xfrm>
          <a:off x="1016228" y="1658950"/>
          <a:ext cx="888974" cy="888974"/>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p>
      </dsp:txBody>
      <dsp:txXfrm>
        <a:off x="1134062" y="1998894"/>
        <a:ext cx="653306" cy="209086"/>
      </dsp:txXfrm>
    </dsp:sp>
    <dsp:sp modelId="{C559582B-0256-48D1-85B4-34B98139C145}">
      <dsp:nvSpPr>
        <dsp:cNvPr id="0" name=""/>
        <dsp:cNvSpPr/>
      </dsp:nvSpPr>
      <dsp:spPr>
        <a:xfrm>
          <a:off x="694358" y="2672381"/>
          <a:ext cx="1532714" cy="153271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b="1" kern="1200" dirty="0"/>
            <a:t>KARAKTER</a:t>
          </a:r>
        </a:p>
      </dsp:txBody>
      <dsp:txXfrm>
        <a:off x="918819" y="2896842"/>
        <a:ext cx="1083792" cy="1083792"/>
      </dsp:txXfrm>
    </dsp:sp>
    <dsp:sp modelId="{355576E7-B8B9-45F3-9A6B-3F2780284E41}">
      <dsp:nvSpPr>
        <dsp:cNvPr id="0" name=""/>
        <dsp:cNvSpPr/>
      </dsp:nvSpPr>
      <dsp:spPr>
        <a:xfrm>
          <a:off x="2456980" y="1818353"/>
          <a:ext cx="487403" cy="57016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b="1" kern="1200"/>
        </a:p>
      </dsp:txBody>
      <dsp:txXfrm>
        <a:off x="2456980" y="1932387"/>
        <a:ext cx="341182" cy="342101"/>
      </dsp:txXfrm>
    </dsp:sp>
    <dsp:sp modelId="{3527C2D9-F4D8-447A-83EA-681AC9D9D50C}">
      <dsp:nvSpPr>
        <dsp:cNvPr id="0" name=""/>
        <dsp:cNvSpPr/>
      </dsp:nvSpPr>
      <dsp:spPr>
        <a:xfrm>
          <a:off x="3146702" y="570723"/>
          <a:ext cx="3065429" cy="306542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r>
            <a:rPr lang="tr-TR" sz="5700" b="1" kern="1200" dirty="0"/>
            <a:t>KİŞİLİK</a:t>
          </a:r>
        </a:p>
      </dsp:txBody>
      <dsp:txXfrm>
        <a:off x="3595624" y="1019645"/>
        <a:ext cx="2167585" cy="21675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1EF67-D48B-4212-A67B-A27ED59FB517}">
      <dsp:nvSpPr>
        <dsp:cNvPr id="0" name=""/>
        <dsp:cNvSpPr/>
      </dsp:nvSpPr>
      <dsp:spPr>
        <a:xfrm>
          <a:off x="-361160" y="0"/>
          <a:ext cx="5418667" cy="5418667"/>
        </a:xfrm>
        <a:prstGeom prst="pie">
          <a:avLst>
            <a:gd name="adj1" fmla="val 5400000"/>
            <a:gd name="adj2" fmla="val 1620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F0E8D6-23B5-4776-9648-8B8BFD1D42BD}">
      <dsp:nvSpPr>
        <dsp:cNvPr id="0" name=""/>
        <dsp:cNvSpPr/>
      </dsp:nvSpPr>
      <dsp:spPr>
        <a:xfrm>
          <a:off x="2414822" y="0"/>
          <a:ext cx="7870688" cy="5418667"/>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tr-TR" sz="6500" b="1" kern="1200" dirty="0"/>
            <a:t>Ahlaki Gelişim</a:t>
          </a:r>
          <a:endParaRPr lang="tr-TR" sz="6500" kern="1200" dirty="0"/>
        </a:p>
      </dsp:txBody>
      <dsp:txXfrm>
        <a:off x="2414822" y="0"/>
        <a:ext cx="3935344" cy="5418667"/>
      </dsp:txXfrm>
    </dsp:sp>
    <dsp:sp modelId="{54F59B9C-0BC8-47D3-95F8-9E4C976576C7}">
      <dsp:nvSpPr>
        <dsp:cNvPr id="0" name=""/>
        <dsp:cNvSpPr/>
      </dsp:nvSpPr>
      <dsp:spPr>
        <a:xfrm>
          <a:off x="5761143" y="0"/>
          <a:ext cx="5113389" cy="541866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90000"/>
            </a:lnSpc>
            <a:spcBef>
              <a:spcPct val="0"/>
            </a:spcBef>
            <a:spcAft>
              <a:spcPct val="15000"/>
            </a:spcAft>
            <a:buChar char="•"/>
          </a:pPr>
          <a:r>
            <a:rPr lang="tr-TR" sz="2000" b="1" kern="1200" dirty="0">
              <a:solidFill>
                <a:schemeClr val="tx1"/>
              </a:solidFill>
            </a:rPr>
            <a:t>Tanımı ve Önemi </a:t>
          </a:r>
          <a:r>
            <a:rPr lang="tr-TR" sz="1800" b="1" kern="1200" dirty="0"/>
            <a:t>	</a:t>
          </a:r>
        </a:p>
        <a:p>
          <a:pPr marL="171450" lvl="1" indent="-171450" algn="l" defTabSz="800100">
            <a:lnSpc>
              <a:spcPct val="90000"/>
            </a:lnSpc>
            <a:spcBef>
              <a:spcPct val="0"/>
            </a:spcBef>
            <a:spcAft>
              <a:spcPct val="15000"/>
            </a:spcAft>
            <a:buChar char="•"/>
          </a:pPr>
          <a:r>
            <a:rPr lang="tr-TR" sz="1800" b="1" kern="1200" dirty="0">
              <a:solidFill>
                <a:schemeClr val="tx1"/>
              </a:solidFill>
            </a:rPr>
            <a:t>Ahlak Gelişimi İle İlgili Kavramla</a:t>
          </a:r>
          <a:r>
            <a:rPr lang="tr-TR" sz="1800" b="0" kern="1200" dirty="0">
              <a:solidFill>
                <a:schemeClr val="tx1"/>
              </a:solidFill>
            </a:rPr>
            <a:t>	</a:t>
          </a:r>
        </a:p>
        <a:p>
          <a:pPr marL="342900" lvl="2" indent="-171450" algn="l" defTabSz="800100">
            <a:lnSpc>
              <a:spcPct val="90000"/>
            </a:lnSpc>
            <a:spcBef>
              <a:spcPct val="0"/>
            </a:spcBef>
            <a:spcAft>
              <a:spcPct val="15000"/>
            </a:spcAft>
            <a:buChar char="•"/>
          </a:pPr>
          <a:r>
            <a:rPr lang="tr-TR" sz="1800" kern="1200" dirty="0"/>
            <a:t>Ahlak 	</a:t>
          </a:r>
        </a:p>
        <a:p>
          <a:pPr marL="342900" lvl="2" indent="-171450" algn="l" defTabSz="800100">
            <a:lnSpc>
              <a:spcPct val="90000"/>
            </a:lnSpc>
            <a:spcBef>
              <a:spcPct val="0"/>
            </a:spcBef>
            <a:spcAft>
              <a:spcPct val="15000"/>
            </a:spcAft>
            <a:buChar char="•"/>
          </a:pPr>
          <a:r>
            <a:rPr lang="tr-TR" sz="1800" kern="1200" dirty="0"/>
            <a:t>Törel Davranış 	</a:t>
          </a:r>
        </a:p>
        <a:p>
          <a:pPr marL="342900" lvl="2" indent="-171450" algn="l" defTabSz="800100">
            <a:lnSpc>
              <a:spcPct val="90000"/>
            </a:lnSpc>
            <a:spcBef>
              <a:spcPct val="0"/>
            </a:spcBef>
            <a:spcAft>
              <a:spcPct val="15000"/>
            </a:spcAft>
            <a:buChar char="•"/>
          </a:pPr>
          <a:r>
            <a:rPr lang="tr-TR" sz="1800" kern="1200" dirty="0"/>
            <a:t>Bencillik 	</a:t>
          </a:r>
        </a:p>
        <a:p>
          <a:pPr marL="342900" lvl="2" indent="-171450" algn="l" defTabSz="800100">
            <a:lnSpc>
              <a:spcPct val="90000"/>
            </a:lnSpc>
            <a:spcBef>
              <a:spcPct val="0"/>
            </a:spcBef>
            <a:spcAft>
              <a:spcPct val="15000"/>
            </a:spcAft>
            <a:buChar char="•"/>
          </a:pPr>
          <a:r>
            <a:rPr lang="tr-TR" sz="1800" kern="1200" dirty="0"/>
            <a:t>Öykünme 	</a:t>
          </a:r>
        </a:p>
        <a:p>
          <a:pPr marL="342900" lvl="2" indent="-171450" algn="l" defTabSz="800100">
            <a:lnSpc>
              <a:spcPct val="90000"/>
            </a:lnSpc>
            <a:spcBef>
              <a:spcPct val="0"/>
            </a:spcBef>
            <a:spcAft>
              <a:spcPct val="15000"/>
            </a:spcAft>
            <a:buChar char="•"/>
          </a:pPr>
          <a:r>
            <a:rPr lang="tr-TR" sz="1800" kern="1200" dirty="0"/>
            <a:t>Vicdan 	</a:t>
          </a:r>
        </a:p>
        <a:p>
          <a:pPr marL="342900" lvl="2" indent="-171450" algn="l" defTabSz="800100">
            <a:lnSpc>
              <a:spcPct val="90000"/>
            </a:lnSpc>
            <a:spcBef>
              <a:spcPct val="0"/>
            </a:spcBef>
            <a:spcAft>
              <a:spcPct val="15000"/>
            </a:spcAft>
            <a:buChar char="•"/>
          </a:pPr>
          <a:r>
            <a:rPr lang="tr-TR" sz="1800" kern="1200" dirty="0"/>
            <a:t>Özgecilik 	</a:t>
          </a:r>
        </a:p>
        <a:p>
          <a:pPr marL="285750" lvl="1" indent="-285750" algn="l" defTabSz="1244600">
            <a:lnSpc>
              <a:spcPct val="90000"/>
            </a:lnSpc>
            <a:spcBef>
              <a:spcPct val="0"/>
            </a:spcBef>
            <a:spcAft>
              <a:spcPct val="15000"/>
            </a:spcAft>
            <a:buChar char="•"/>
          </a:pPr>
          <a:r>
            <a:rPr lang="tr-TR" sz="2800" b="1" kern="1200" dirty="0">
              <a:solidFill>
                <a:srgbClr val="C00000"/>
              </a:solidFill>
            </a:rPr>
            <a:t>Ahlak Gelişim Kuramları </a:t>
          </a:r>
          <a:r>
            <a:rPr lang="tr-TR" sz="1800" b="1" kern="1200" dirty="0"/>
            <a:t>	</a:t>
          </a:r>
        </a:p>
        <a:p>
          <a:pPr marL="342900" lvl="2" indent="-171450" algn="l" defTabSz="800100">
            <a:lnSpc>
              <a:spcPct val="90000"/>
            </a:lnSpc>
            <a:spcBef>
              <a:spcPct val="0"/>
            </a:spcBef>
            <a:spcAft>
              <a:spcPct val="15000"/>
            </a:spcAft>
            <a:buChar char="•"/>
          </a:pPr>
          <a:r>
            <a:rPr lang="tr-TR" sz="1800" kern="1200" dirty="0"/>
            <a:t>Piaget’ye Göre Ahlak Gelişimi 		</a:t>
          </a:r>
        </a:p>
        <a:p>
          <a:pPr marL="342900" lvl="2" indent="-171450" algn="l" defTabSz="800100">
            <a:lnSpc>
              <a:spcPct val="90000"/>
            </a:lnSpc>
            <a:spcBef>
              <a:spcPct val="0"/>
            </a:spcBef>
            <a:spcAft>
              <a:spcPct val="15000"/>
            </a:spcAft>
            <a:buChar char="•"/>
          </a:pPr>
          <a:r>
            <a:rPr lang="tr-TR" sz="1800" kern="1200" dirty="0" err="1"/>
            <a:t>Kohlberg’e</a:t>
          </a:r>
          <a:r>
            <a:rPr lang="tr-TR" sz="1800" kern="1200" dirty="0"/>
            <a:t> Göre Ahlak Gelişim Kuramı 	</a:t>
          </a:r>
        </a:p>
        <a:p>
          <a:pPr marL="171450" lvl="1" indent="-171450" algn="l" defTabSz="800100">
            <a:lnSpc>
              <a:spcPct val="90000"/>
            </a:lnSpc>
            <a:spcBef>
              <a:spcPct val="0"/>
            </a:spcBef>
            <a:spcAft>
              <a:spcPct val="15000"/>
            </a:spcAft>
            <a:buChar char="•"/>
          </a:pPr>
          <a:r>
            <a:rPr lang="tr-TR" sz="1800" kern="1200" dirty="0"/>
            <a:t>Psikanalitik Kurama Göre Ahlak Gelişimi </a:t>
          </a:r>
        </a:p>
        <a:p>
          <a:pPr marL="342900" lvl="2" indent="-171450" algn="l" defTabSz="800100">
            <a:lnSpc>
              <a:spcPct val="90000"/>
            </a:lnSpc>
            <a:spcBef>
              <a:spcPct val="0"/>
            </a:spcBef>
            <a:spcAft>
              <a:spcPct val="15000"/>
            </a:spcAft>
            <a:buChar char="•"/>
          </a:pPr>
          <a:r>
            <a:rPr lang="tr-TR" sz="1800" kern="1200" dirty="0"/>
            <a:t>Davranışçı Kurama Göre Ahlak Gelişimi 	</a:t>
          </a:r>
        </a:p>
        <a:p>
          <a:pPr marL="342900" lvl="2" indent="-171450" algn="l" defTabSz="800100">
            <a:lnSpc>
              <a:spcPct val="90000"/>
            </a:lnSpc>
            <a:spcBef>
              <a:spcPct val="0"/>
            </a:spcBef>
            <a:spcAft>
              <a:spcPct val="15000"/>
            </a:spcAft>
            <a:buChar char="•"/>
          </a:pPr>
          <a:r>
            <a:rPr lang="tr-TR" sz="1800" kern="1200" dirty="0"/>
            <a:t>Toplumsal Öğrenme Kuramına Göre Ahlak Gelişimi </a:t>
          </a:r>
        </a:p>
        <a:p>
          <a:pPr marL="171450" lvl="1" indent="-171450" algn="l" defTabSz="800100">
            <a:lnSpc>
              <a:spcPct val="90000"/>
            </a:lnSpc>
            <a:spcBef>
              <a:spcPct val="0"/>
            </a:spcBef>
            <a:spcAft>
              <a:spcPct val="15000"/>
            </a:spcAft>
            <a:buChar char="•"/>
          </a:pPr>
          <a:r>
            <a:rPr lang="tr-TR" sz="1800" b="1" kern="1200" dirty="0">
              <a:solidFill>
                <a:schemeClr val="tx1"/>
              </a:solidFill>
            </a:rPr>
            <a:t>Ahlaki Gelişimin Ortamları</a:t>
          </a:r>
          <a:endParaRPr lang="tr-TR" sz="1800" kern="1200" dirty="0">
            <a:solidFill>
              <a:schemeClr val="tx1"/>
            </a:solidFill>
          </a:endParaRPr>
        </a:p>
        <a:p>
          <a:pPr marL="342900" lvl="2" indent="-171450" algn="l" defTabSz="800100">
            <a:lnSpc>
              <a:spcPct val="90000"/>
            </a:lnSpc>
            <a:spcBef>
              <a:spcPct val="0"/>
            </a:spcBef>
            <a:spcAft>
              <a:spcPct val="15000"/>
            </a:spcAft>
            <a:buChar char="•"/>
          </a:pPr>
          <a:r>
            <a:rPr lang="tr-TR" sz="1800" kern="1200" dirty="0"/>
            <a:t>Ebeveynlik</a:t>
          </a:r>
        </a:p>
        <a:p>
          <a:pPr marL="342900" lvl="2" indent="-171450" algn="l" defTabSz="800100">
            <a:lnSpc>
              <a:spcPct val="90000"/>
            </a:lnSpc>
            <a:spcBef>
              <a:spcPct val="0"/>
            </a:spcBef>
            <a:spcAft>
              <a:spcPct val="15000"/>
            </a:spcAft>
            <a:buChar char="•"/>
          </a:pPr>
          <a:r>
            <a:rPr lang="tr-TR" sz="1800" kern="1200" dirty="0"/>
            <a:t>Okullar</a:t>
          </a:r>
        </a:p>
      </dsp:txBody>
      <dsp:txXfrm>
        <a:off x="5761143" y="0"/>
        <a:ext cx="5113389" cy="54186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4C6AA-415C-4C8C-8270-BF643C9CFAC7}">
      <dsp:nvSpPr>
        <dsp:cNvPr id="0" name=""/>
        <dsp:cNvSpPr/>
      </dsp:nvSpPr>
      <dsp:spPr>
        <a:xfrm rot="16200000">
          <a:off x="333" y="675380"/>
          <a:ext cx="3820328" cy="3820328"/>
        </a:xfrm>
        <a:prstGeom prst="upArrow">
          <a:avLst>
            <a:gd name="adj1" fmla="val 50000"/>
            <a:gd name="adj2" fmla="val 35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tr-TR" sz="2200" kern="1200" dirty="0"/>
            <a:t>Ebeveynlik</a:t>
          </a:r>
        </a:p>
      </dsp:txBody>
      <dsp:txXfrm rot="5400000">
        <a:off x="668891" y="1630462"/>
        <a:ext cx="3151771" cy="1910164"/>
      </dsp:txXfrm>
    </dsp:sp>
    <dsp:sp modelId="{1AF4B838-948D-4C20-9C9C-90AE882DC7E4}">
      <dsp:nvSpPr>
        <dsp:cNvPr id="0" name=""/>
        <dsp:cNvSpPr/>
      </dsp:nvSpPr>
      <dsp:spPr>
        <a:xfrm rot="5400000">
          <a:off x="4203986" y="675380"/>
          <a:ext cx="3820328" cy="3820328"/>
        </a:xfrm>
        <a:prstGeom prst="upArrow">
          <a:avLst>
            <a:gd name="adj1" fmla="val 50000"/>
            <a:gd name="adj2" fmla="val 35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tr-TR" sz="2200" kern="1200" dirty="0"/>
            <a:t>Okullar</a:t>
          </a:r>
        </a:p>
      </dsp:txBody>
      <dsp:txXfrm rot="-5400000">
        <a:off x="4203987" y="1630462"/>
        <a:ext cx="3151771" cy="1910164"/>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758B1F3-FC84-48E5-B58E-61B919001F7D}" type="datetimeFigureOut">
              <a:rPr lang="tr-TR" smtClean="0"/>
              <a:pPr/>
              <a:t>22.09.2022</a:t>
            </a:fld>
            <a:endParaRPr lang="tr-TR"/>
          </a:p>
        </p:txBody>
      </p:sp>
      <p:sp>
        <p:nvSpPr>
          <p:cNvPr id="4" name="Slayt Resmi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44B2583-EE7D-48DE-8745-E10D4922EEB1}" type="slidenum">
              <a:rPr lang="tr-TR" smtClean="0"/>
              <a:pPr/>
              <a:t>‹#›</a:t>
            </a:fld>
            <a:endParaRPr lang="tr-TR"/>
          </a:p>
        </p:txBody>
      </p:sp>
    </p:spTree>
    <p:extLst>
      <p:ext uri="{BB962C8B-B14F-4D97-AF65-F5344CB8AC3E}">
        <p14:creationId xmlns:p14="http://schemas.microsoft.com/office/powerpoint/2010/main" val="2375584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44B2583-EE7D-48DE-8745-E10D4922EEB1}" type="slidenum">
              <a:rPr lang="tr-TR" smtClean="0"/>
              <a:pPr/>
              <a:t>4</a:t>
            </a:fld>
            <a:endParaRPr lang="tr-TR"/>
          </a:p>
        </p:txBody>
      </p:sp>
    </p:spTree>
    <p:extLst>
      <p:ext uri="{BB962C8B-B14F-4D97-AF65-F5344CB8AC3E}">
        <p14:creationId xmlns:p14="http://schemas.microsoft.com/office/powerpoint/2010/main" val="516077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44B2583-EE7D-48DE-8745-E10D4922EEB1}" type="slidenum">
              <a:rPr lang="tr-TR" smtClean="0"/>
              <a:pPr/>
              <a:t>11</a:t>
            </a:fld>
            <a:endParaRPr lang="tr-TR"/>
          </a:p>
        </p:txBody>
      </p:sp>
    </p:spTree>
    <p:extLst>
      <p:ext uri="{BB962C8B-B14F-4D97-AF65-F5344CB8AC3E}">
        <p14:creationId xmlns:p14="http://schemas.microsoft.com/office/powerpoint/2010/main" val="2449791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baseline="0" dirty="0">
                <a:solidFill>
                  <a:srgbClr val="000000"/>
                </a:solidFill>
                <a:latin typeface="Times New Roman" panose="02020603050405020304" pitchFamily="18" charset="0"/>
              </a:rPr>
              <a:t>Bencillik, vicdan ve törel duyguların oluşmasını güçleştirir. Çocuk, bu duyguları bilişsel gelişim ile birlikte ancak çevresindekilerin davranışlarını gözleyerek öğrenebilir. Bencillik davranışının sonunda ne gibi tehlikelerin olduğunu ve nasıl cezaların gelebileceğini tahmin eder. </a:t>
            </a:r>
          </a:p>
          <a:p>
            <a:r>
              <a:rPr lang="tr-TR" sz="1200" b="0" i="0" u="none" strike="noStrike" baseline="0" dirty="0">
                <a:solidFill>
                  <a:srgbClr val="000000"/>
                </a:solidFill>
                <a:latin typeface="Times New Roman" panose="02020603050405020304" pitchFamily="18" charset="0"/>
              </a:rPr>
              <a:t>Çocuk bu dönemde tam olarak kuralların bilincinde değildir. Her çocuk bir arkadaşla birlikte ama kendi oyununu oynar. Kazanmak, birinci olmak düşüncesi henüz gelişmemiştir. </a:t>
            </a:r>
            <a:endParaRPr lang="tr-TR" dirty="0"/>
          </a:p>
          <a:p>
            <a:endParaRPr lang="tr-TR" dirty="0"/>
          </a:p>
        </p:txBody>
      </p:sp>
      <p:sp>
        <p:nvSpPr>
          <p:cNvPr id="4" name="Slayt Numarası Yer Tutucusu 3"/>
          <p:cNvSpPr>
            <a:spLocks noGrp="1"/>
          </p:cNvSpPr>
          <p:nvPr>
            <p:ph type="sldNum" sz="quarter" idx="5"/>
          </p:nvPr>
        </p:nvSpPr>
        <p:spPr/>
        <p:txBody>
          <a:bodyPr/>
          <a:lstStyle/>
          <a:p>
            <a:fld id="{444B2583-EE7D-48DE-8745-E10D4922EEB1}" type="slidenum">
              <a:rPr lang="tr-TR" smtClean="0"/>
              <a:pPr/>
              <a:t>13</a:t>
            </a:fld>
            <a:endParaRPr lang="tr-TR"/>
          </a:p>
        </p:txBody>
      </p:sp>
    </p:spTree>
    <p:extLst>
      <p:ext uri="{BB962C8B-B14F-4D97-AF65-F5344CB8AC3E}">
        <p14:creationId xmlns:p14="http://schemas.microsoft.com/office/powerpoint/2010/main" val="3744498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i="0" u="none" strike="noStrike" baseline="0" dirty="0">
                <a:solidFill>
                  <a:srgbClr val="000000"/>
                </a:solidFill>
                <a:latin typeface="Times New Roman" panose="02020603050405020304" pitchFamily="18" charset="0"/>
              </a:rPr>
              <a:t>Kısacası öykünme, toplumsal bir öğrenme sürecidir. Birey, öykünmeyle topluma uygun birçok davranışı öğrenir. Öykünmeciliğin olumsuz yönü ise bireyin bu yolu tek öğrenme yolu olarak görerek kendine özgü davranma bağımsızlığını yitirmesidir. </a:t>
            </a:r>
          </a:p>
          <a:p>
            <a:endParaRPr lang="tr-TR" dirty="0"/>
          </a:p>
        </p:txBody>
      </p:sp>
      <p:sp>
        <p:nvSpPr>
          <p:cNvPr id="4" name="Slayt Numarası Yer Tutucusu 3"/>
          <p:cNvSpPr>
            <a:spLocks noGrp="1"/>
          </p:cNvSpPr>
          <p:nvPr>
            <p:ph type="sldNum" sz="quarter" idx="5"/>
          </p:nvPr>
        </p:nvSpPr>
        <p:spPr/>
        <p:txBody>
          <a:bodyPr/>
          <a:lstStyle/>
          <a:p>
            <a:fld id="{444B2583-EE7D-48DE-8745-E10D4922EEB1}" type="slidenum">
              <a:rPr lang="tr-TR" smtClean="0"/>
              <a:pPr/>
              <a:t>14</a:t>
            </a:fld>
            <a:endParaRPr lang="tr-TR"/>
          </a:p>
        </p:txBody>
      </p:sp>
    </p:spTree>
    <p:extLst>
      <p:ext uri="{BB962C8B-B14F-4D97-AF65-F5344CB8AC3E}">
        <p14:creationId xmlns:p14="http://schemas.microsoft.com/office/powerpoint/2010/main" val="1596736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baseline="0" dirty="0">
                <a:solidFill>
                  <a:srgbClr val="000000"/>
                </a:solidFill>
                <a:latin typeface="Times New Roman" panose="02020603050405020304" pitchFamily="18" charset="0"/>
              </a:rPr>
              <a:t>Temelde çocuk, öğrendiği sınırları ve kısıtlamaları benimseyerek toplumsal kurallar karşısında belirli tavırlar takınır. Bazı çocuklar ise, büyüdükçe topluma aykırı davranışlar gerçekleştirirler. Örneğin; bazı çocuklar suça yönlendirilebilirler, bazı çocuklar da aşırı vicdanlı olup, genellikle büyüdüklerinde fazla duyarlı, özverili, duygusallık nedeniyle psikologlardan en çok yardım alan kişiler olabilirler. Aşırı vicdanlı bireyler, çok utangaç, çekingen, güvensiz, yaptıkları her şeyde çevreye zarar vereceklerinden korkan kişilerdir. </a:t>
            </a:r>
          </a:p>
          <a:p>
            <a:r>
              <a:rPr lang="tr-TR" sz="1200" b="0" i="0" u="none" strike="noStrike" baseline="0" dirty="0">
                <a:solidFill>
                  <a:srgbClr val="000000"/>
                </a:solidFill>
                <a:latin typeface="Times New Roman" panose="02020603050405020304" pitchFamily="18" charset="0"/>
              </a:rPr>
              <a:t>Çocukları evde ya da okulda, her iki yönde de aşırılıklar içinde yetiştirmemeye dikkat edilmelidir. </a:t>
            </a:r>
            <a:endParaRPr lang="tr-TR" sz="2800" dirty="0"/>
          </a:p>
          <a:p>
            <a:endParaRPr lang="tr-TR" dirty="0"/>
          </a:p>
        </p:txBody>
      </p:sp>
      <p:sp>
        <p:nvSpPr>
          <p:cNvPr id="4" name="Slayt Numarası Yer Tutucusu 3"/>
          <p:cNvSpPr>
            <a:spLocks noGrp="1"/>
          </p:cNvSpPr>
          <p:nvPr>
            <p:ph type="sldNum" sz="quarter" idx="5"/>
          </p:nvPr>
        </p:nvSpPr>
        <p:spPr/>
        <p:txBody>
          <a:bodyPr/>
          <a:lstStyle/>
          <a:p>
            <a:fld id="{444B2583-EE7D-48DE-8745-E10D4922EEB1}" type="slidenum">
              <a:rPr lang="tr-TR" smtClean="0"/>
              <a:pPr/>
              <a:t>15</a:t>
            </a:fld>
            <a:endParaRPr lang="tr-TR"/>
          </a:p>
        </p:txBody>
      </p:sp>
    </p:spTree>
    <p:extLst>
      <p:ext uri="{BB962C8B-B14F-4D97-AF65-F5344CB8AC3E}">
        <p14:creationId xmlns:p14="http://schemas.microsoft.com/office/powerpoint/2010/main" val="3112478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baseline="0" dirty="0">
                <a:solidFill>
                  <a:srgbClr val="000000"/>
                </a:solidFill>
                <a:latin typeface="Times New Roman" panose="02020603050405020304" pitchFamily="18" charset="0"/>
              </a:rPr>
              <a:t>Bundan sonra özgecilik duygusu daha da gelişmeye başlar. Özgecilik duygusuna sahip olan bireyde anlayış, empati, incelik, özveri ve yardım duygusu bir arada bulunur. </a:t>
            </a:r>
          </a:p>
          <a:p>
            <a:r>
              <a:rPr lang="tr-TR" sz="1200" b="0" i="0" u="none" strike="noStrike" baseline="0" dirty="0">
                <a:solidFill>
                  <a:srgbClr val="000000"/>
                </a:solidFill>
                <a:latin typeface="Times New Roman" panose="02020603050405020304" pitchFamily="18" charset="0"/>
              </a:rPr>
              <a:t>Özgeci birey, törel davranışlarını katı kurallardan kurtararak kendini başkalarının yararına olan amaçlara yöneltir. Böylece birey, yaşamındaki engelleri özgeci bir tutumla aşmaya çalışır</a:t>
            </a:r>
            <a:endParaRPr lang="tr-TR" dirty="0"/>
          </a:p>
        </p:txBody>
      </p:sp>
      <p:sp>
        <p:nvSpPr>
          <p:cNvPr id="4" name="Slayt Numarası Yer Tutucusu 3"/>
          <p:cNvSpPr>
            <a:spLocks noGrp="1"/>
          </p:cNvSpPr>
          <p:nvPr>
            <p:ph type="sldNum" sz="quarter" idx="5"/>
          </p:nvPr>
        </p:nvSpPr>
        <p:spPr/>
        <p:txBody>
          <a:bodyPr/>
          <a:lstStyle/>
          <a:p>
            <a:fld id="{444B2583-EE7D-48DE-8745-E10D4922EEB1}" type="slidenum">
              <a:rPr lang="tr-TR" smtClean="0"/>
              <a:pPr/>
              <a:t>16</a:t>
            </a:fld>
            <a:endParaRPr lang="tr-TR"/>
          </a:p>
        </p:txBody>
      </p:sp>
    </p:spTree>
    <p:extLst>
      <p:ext uri="{BB962C8B-B14F-4D97-AF65-F5344CB8AC3E}">
        <p14:creationId xmlns:p14="http://schemas.microsoft.com/office/powerpoint/2010/main" val="384021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44B2583-EE7D-48DE-8745-E10D4922EEB1}" type="slidenum">
              <a:rPr lang="tr-TR" smtClean="0"/>
              <a:pPr/>
              <a:t>23</a:t>
            </a:fld>
            <a:endParaRPr lang="tr-TR"/>
          </a:p>
        </p:txBody>
      </p:sp>
    </p:spTree>
    <p:extLst>
      <p:ext uri="{BB962C8B-B14F-4D97-AF65-F5344CB8AC3E}">
        <p14:creationId xmlns:p14="http://schemas.microsoft.com/office/powerpoint/2010/main" val="39627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1A5514E1-E615-43F7-9B70-66D7F30125F1}" type="slidenum">
              <a:rPr/>
              <a:pPr/>
              <a:t>31</a:t>
            </a:fld>
            <a:endParaRPr lang="tr-TR"/>
          </a:p>
        </p:txBody>
      </p:sp>
    </p:spTree>
    <p:extLst>
      <p:ext uri="{BB962C8B-B14F-4D97-AF65-F5344CB8AC3E}">
        <p14:creationId xmlns:p14="http://schemas.microsoft.com/office/powerpoint/2010/main" val="1260914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44B2583-EE7D-48DE-8745-E10D4922EEB1}" type="slidenum">
              <a:rPr lang="tr-TR" smtClean="0"/>
              <a:pPr/>
              <a:t>37</a:t>
            </a:fld>
            <a:endParaRPr lang="tr-TR"/>
          </a:p>
        </p:txBody>
      </p:sp>
    </p:spTree>
    <p:extLst>
      <p:ext uri="{BB962C8B-B14F-4D97-AF65-F5344CB8AC3E}">
        <p14:creationId xmlns:p14="http://schemas.microsoft.com/office/powerpoint/2010/main" val="14666242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6EA7A9B-056B-4EA3-B4DB-E0FFE842BA14}" type="datetimeFigureOut">
              <a:rPr lang="tr-TR" smtClean="0"/>
              <a:pPr/>
              <a:t>22.09.2022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7892E8-722E-4040-B6E3-0043D76D37F0}" type="slidenum">
              <a:rPr lang="tr-TR" smtClean="0"/>
              <a:pPr/>
              <a:t>‹#›</a:t>
            </a:fld>
            <a:endParaRPr lang="tr-TR"/>
          </a:p>
        </p:txBody>
      </p:sp>
      <p:pic>
        <p:nvPicPr>
          <p:cNvPr id="7" name="Resim 6">
            <a:extLst>
              <a:ext uri="{FF2B5EF4-FFF2-40B4-BE49-F238E27FC236}">
                <a16:creationId xmlns:a16="http://schemas.microsoft.com/office/drawing/2014/main" id="{884A9844-A899-43F0-9EB3-7AF2B67B67C1}"/>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3186914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EA7A9B-056B-4EA3-B4DB-E0FFE842BA14}" type="datetimeFigureOut">
              <a:rPr lang="tr-TR" smtClean="0"/>
              <a:pPr/>
              <a:t>22.09.2022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7892E8-722E-4040-B6E3-0043D76D37F0}" type="slidenum">
              <a:rPr lang="tr-TR" smtClean="0"/>
              <a:pPr/>
              <a:t>‹#›</a:t>
            </a:fld>
            <a:endParaRPr lang="tr-TR"/>
          </a:p>
        </p:txBody>
      </p:sp>
      <p:pic>
        <p:nvPicPr>
          <p:cNvPr id="7" name="Resim 6">
            <a:extLst>
              <a:ext uri="{FF2B5EF4-FFF2-40B4-BE49-F238E27FC236}">
                <a16:creationId xmlns:a16="http://schemas.microsoft.com/office/drawing/2014/main" id="{99F81ADE-3472-4FF4-BBC8-4631EEC0BC4B}"/>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334670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EA7A9B-056B-4EA3-B4DB-E0FFE842BA14}" type="datetimeFigureOut">
              <a:rPr lang="tr-TR" smtClean="0"/>
              <a:pPr/>
              <a:t>22.09.2022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7892E8-722E-4040-B6E3-0043D76D37F0}" type="slidenum">
              <a:rPr lang="tr-TR" smtClean="0"/>
              <a:pPr/>
              <a:t>‹#›</a:t>
            </a:fld>
            <a:endParaRPr lang="tr-TR"/>
          </a:p>
        </p:txBody>
      </p:sp>
      <p:pic>
        <p:nvPicPr>
          <p:cNvPr id="7" name="Resim 6">
            <a:extLst>
              <a:ext uri="{FF2B5EF4-FFF2-40B4-BE49-F238E27FC236}">
                <a16:creationId xmlns:a16="http://schemas.microsoft.com/office/drawing/2014/main" id="{6FED440A-7F99-49A5-A309-F6EEFC98531B}"/>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1437333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İki İçerik">
    <p:spTree>
      <p:nvGrpSpPr>
        <p:cNvPr id="1" name=""/>
        <p:cNvGrpSpPr/>
        <p:nvPr/>
      </p:nvGrpSpPr>
      <p:grpSpPr>
        <a:xfrm>
          <a:off x="0" y="0"/>
          <a:ext cx="0" cy="0"/>
          <a:chOff x="0" y="0"/>
          <a:chExt cx="0" cy="0"/>
        </a:xfrm>
      </p:grpSpPr>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2848DE-3A35-4C7C-918B-AF31A00F41C1}" type="datetimeFigureOut">
              <a:rPr lang="tr-TR" smtClean="0"/>
              <a:pPr/>
              <a:t>22.09.2022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A114F13-F29F-425D-AAEB-D2ED11897A4A}" type="slidenum">
              <a:rPr lang="tr-TR" smtClean="0"/>
              <a:pPr/>
              <a:t>‹#›</a:t>
            </a:fld>
            <a:endParaRPr lang="tr-TR"/>
          </a:p>
        </p:txBody>
      </p:sp>
      <p:pic>
        <p:nvPicPr>
          <p:cNvPr id="9" name="Resim 8">
            <a:extLst>
              <a:ext uri="{FF2B5EF4-FFF2-40B4-BE49-F238E27FC236}">
                <a16:creationId xmlns:a16="http://schemas.microsoft.com/office/drawing/2014/main" id="{9672202D-3626-437D-B226-55A336FDCD0A}"/>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2152994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2848DE-3A35-4C7C-918B-AF31A00F41C1}" type="datetimeFigureOut">
              <a:rPr lang="tr-TR" smtClean="0"/>
              <a:pPr/>
              <a:t>22.09.2022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A114F13-F29F-425D-AAEB-D2ED11897A4A}" type="slidenum">
              <a:rPr lang="tr-TR" smtClean="0"/>
              <a:pPr/>
              <a:t>‹#›</a:t>
            </a:fld>
            <a:endParaRPr lang="tr-TR"/>
          </a:p>
        </p:txBody>
      </p:sp>
      <p:pic>
        <p:nvPicPr>
          <p:cNvPr id="8" name="Resim 7">
            <a:extLst>
              <a:ext uri="{FF2B5EF4-FFF2-40B4-BE49-F238E27FC236}">
                <a16:creationId xmlns:a16="http://schemas.microsoft.com/office/drawing/2014/main" id="{819E42C0-EDA3-4CB9-9C11-A6C000DCC8EA}"/>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2544167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EA7A9B-056B-4EA3-B4DB-E0FFE842BA14}" type="datetimeFigureOut">
              <a:rPr lang="tr-TR" smtClean="0"/>
              <a:pPr/>
              <a:t>22.09.2022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7892E8-722E-4040-B6E3-0043D76D37F0}" type="slidenum">
              <a:rPr lang="tr-TR" smtClean="0"/>
              <a:pPr/>
              <a:t>‹#›</a:t>
            </a:fld>
            <a:endParaRPr lang="tr-TR"/>
          </a:p>
        </p:txBody>
      </p:sp>
      <p:pic>
        <p:nvPicPr>
          <p:cNvPr id="7" name="Resim 6">
            <a:extLst>
              <a:ext uri="{FF2B5EF4-FFF2-40B4-BE49-F238E27FC236}">
                <a16:creationId xmlns:a16="http://schemas.microsoft.com/office/drawing/2014/main" id="{B945191A-AAB0-401E-A6C5-692D71C25656}"/>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123284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6EA7A9B-056B-4EA3-B4DB-E0FFE842BA14}" type="datetimeFigureOut">
              <a:rPr lang="tr-TR" smtClean="0"/>
              <a:pPr/>
              <a:t>22.09.2022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7892E8-722E-4040-B6E3-0043D76D37F0}" type="slidenum">
              <a:rPr lang="tr-TR" smtClean="0"/>
              <a:pPr/>
              <a:t>‹#›</a:t>
            </a:fld>
            <a:endParaRPr lang="tr-TR"/>
          </a:p>
        </p:txBody>
      </p:sp>
      <p:pic>
        <p:nvPicPr>
          <p:cNvPr id="7" name="Resim 6">
            <a:extLst>
              <a:ext uri="{FF2B5EF4-FFF2-40B4-BE49-F238E27FC236}">
                <a16:creationId xmlns:a16="http://schemas.microsoft.com/office/drawing/2014/main" id="{EE87ED3F-685E-4925-BD54-6862BB4C36B7}"/>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370565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6EA7A9B-056B-4EA3-B4DB-E0FFE842BA14}" type="datetimeFigureOut">
              <a:rPr lang="tr-TR" smtClean="0"/>
              <a:pPr/>
              <a:t>22.09.2022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7892E8-722E-4040-B6E3-0043D76D37F0}" type="slidenum">
              <a:rPr lang="tr-TR" smtClean="0"/>
              <a:pPr/>
              <a:t>‹#›</a:t>
            </a:fld>
            <a:endParaRPr lang="tr-TR"/>
          </a:p>
        </p:txBody>
      </p:sp>
      <p:pic>
        <p:nvPicPr>
          <p:cNvPr id="8" name="Resim 7">
            <a:extLst>
              <a:ext uri="{FF2B5EF4-FFF2-40B4-BE49-F238E27FC236}">
                <a16:creationId xmlns:a16="http://schemas.microsoft.com/office/drawing/2014/main" id="{F2AD13E6-E944-4A15-9AA7-A3D0E0908FCD}"/>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304046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6EA7A9B-056B-4EA3-B4DB-E0FFE842BA14}" type="datetimeFigureOut">
              <a:rPr lang="tr-TR" smtClean="0"/>
              <a:pPr/>
              <a:t>22.09.2022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7892E8-722E-4040-B6E3-0043D76D37F0}" type="slidenum">
              <a:rPr lang="tr-TR" smtClean="0"/>
              <a:pPr/>
              <a:t>‹#›</a:t>
            </a:fld>
            <a:endParaRPr lang="tr-TR"/>
          </a:p>
        </p:txBody>
      </p:sp>
      <p:pic>
        <p:nvPicPr>
          <p:cNvPr id="10" name="Resim 9">
            <a:extLst>
              <a:ext uri="{FF2B5EF4-FFF2-40B4-BE49-F238E27FC236}">
                <a16:creationId xmlns:a16="http://schemas.microsoft.com/office/drawing/2014/main" id="{7DFF0F5D-24D1-4F3C-9FFF-49D62EF8A306}"/>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2646118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6EA7A9B-056B-4EA3-B4DB-E0FFE842BA14}" type="datetimeFigureOut">
              <a:rPr lang="tr-TR" smtClean="0"/>
              <a:pPr/>
              <a:t>22.09.2022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7892E8-722E-4040-B6E3-0043D76D37F0}" type="slidenum">
              <a:rPr lang="tr-TR" smtClean="0"/>
              <a:pPr/>
              <a:t>‹#›</a:t>
            </a:fld>
            <a:endParaRPr lang="tr-TR"/>
          </a:p>
        </p:txBody>
      </p:sp>
      <p:pic>
        <p:nvPicPr>
          <p:cNvPr id="6" name="Resim 5">
            <a:extLst>
              <a:ext uri="{FF2B5EF4-FFF2-40B4-BE49-F238E27FC236}">
                <a16:creationId xmlns:a16="http://schemas.microsoft.com/office/drawing/2014/main" id="{766AABE8-3707-43B2-82C3-02D52372485E}"/>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127857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A7A9B-056B-4EA3-B4DB-E0FFE842BA14}" type="datetimeFigureOut">
              <a:rPr lang="tr-TR" smtClean="0"/>
              <a:pPr/>
              <a:t>22.09.2022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C7892E8-722E-4040-B6E3-0043D76D37F0}" type="slidenum">
              <a:rPr lang="tr-TR" smtClean="0"/>
              <a:pPr/>
              <a:t>‹#›</a:t>
            </a:fld>
            <a:endParaRPr lang="tr-TR"/>
          </a:p>
        </p:txBody>
      </p:sp>
      <p:pic>
        <p:nvPicPr>
          <p:cNvPr id="5" name="Resim 4">
            <a:extLst>
              <a:ext uri="{FF2B5EF4-FFF2-40B4-BE49-F238E27FC236}">
                <a16:creationId xmlns:a16="http://schemas.microsoft.com/office/drawing/2014/main" id="{D9EA73AF-311E-419D-A3E4-FCD7A260DE71}"/>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319672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6EA7A9B-056B-4EA3-B4DB-E0FFE842BA14}" type="datetimeFigureOut">
              <a:rPr lang="tr-TR" smtClean="0"/>
              <a:pPr/>
              <a:t>22.09.2022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7892E8-722E-4040-B6E3-0043D76D37F0}" type="slidenum">
              <a:rPr lang="tr-TR" smtClean="0"/>
              <a:pPr/>
              <a:t>‹#›</a:t>
            </a:fld>
            <a:endParaRPr lang="tr-TR"/>
          </a:p>
        </p:txBody>
      </p:sp>
      <p:pic>
        <p:nvPicPr>
          <p:cNvPr id="8" name="Resim 7">
            <a:extLst>
              <a:ext uri="{FF2B5EF4-FFF2-40B4-BE49-F238E27FC236}">
                <a16:creationId xmlns:a16="http://schemas.microsoft.com/office/drawing/2014/main" id="{1483AD23-67B4-4970-A9E5-30AA93B591A4}"/>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324405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6EA7A9B-056B-4EA3-B4DB-E0FFE842BA14}" type="datetimeFigureOut">
              <a:rPr lang="tr-TR" smtClean="0"/>
              <a:pPr/>
              <a:t>22.09.2022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7892E8-722E-4040-B6E3-0043D76D37F0}" type="slidenum">
              <a:rPr lang="tr-TR" smtClean="0"/>
              <a:pPr/>
              <a:t>‹#›</a:t>
            </a:fld>
            <a:endParaRPr lang="tr-TR"/>
          </a:p>
        </p:txBody>
      </p:sp>
      <p:pic>
        <p:nvPicPr>
          <p:cNvPr id="8" name="Resim 7">
            <a:extLst>
              <a:ext uri="{FF2B5EF4-FFF2-40B4-BE49-F238E27FC236}">
                <a16:creationId xmlns:a16="http://schemas.microsoft.com/office/drawing/2014/main" id="{18C7A4C2-14D7-4032-B744-5FBB08F37321}"/>
              </a:ext>
            </a:extLst>
          </p:cNvPr>
          <p:cNvPicPr>
            <a:picLocks noChangeAspect="1"/>
          </p:cNvPicPr>
          <p:nvPr userDrawn="1"/>
        </p:nvPicPr>
        <p:blipFill>
          <a:blip r:embed="rId2"/>
          <a:stretch>
            <a:fillRect/>
          </a:stretch>
        </p:blipFill>
        <p:spPr>
          <a:xfrm>
            <a:off x="134051" y="136525"/>
            <a:ext cx="1408298" cy="1408298"/>
          </a:xfrm>
          <a:prstGeom prst="rect">
            <a:avLst/>
          </a:prstGeom>
        </p:spPr>
      </p:pic>
    </p:spTree>
    <p:extLst>
      <p:ext uri="{BB962C8B-B14F-4D97-AF65-F5344CB8AC3E}">
        <p14:creationId xmlns:p14="http://schemas.microsoft.com/office/powerpoint/2010/main" val="295872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A7A9B-056B-4EA3-B4DB-E0FFE842BA14}" type="datetimeFigureOut">
              <a:rPr lang="tr-TR" smtClean="0"/>
              <a:pPr/>
              <a:t>22.09.2022</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92E8-722E-4040-B6E3-0043D76D37F0}" type="slidenum">
              <a:rPr lang="tr-TR" smtClean="0"/>
              <a:pPr/>
              <a:t>‹#›</a:t>
            </a:fld>
            <a:endParaRPr lang="tr-TR"/>
          </a:p>
        </p:txBody>
      </p:sp>
    </p:spTree>
    <p:extLst>
      <p:ext uri="{BB962C8B-B14F-4D97-AF65-F5344CB8AC3E}">
        <p14:creationId xmlns:p14="http://schemas.microsoft.com/office/powerpoint/2010/main" val="293047559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10" r:id="rId12"/>
    <p:sldLayoutId id="214748371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4.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B0C14"/>
        </a:solidFill>
        <a:effectLst/>
      </p:bgPr>
    </p:bg>
    <p:spTree>
      <p:nvGrpSpPr>
        <p:cNvPr id="1" name=""/>
        <p:cNvGrpSpPr/>
        <p:nvPr/>
      </p:nvGrpSpPr>
      <p:grpSpPr>
        <a:xfrm>
          <a:off x="0" y="0"/>
          <a:ext cx="0" cy="0"/>
          <a:chOff x="0" y="0"/>
          <a:chExt cx="0" cy="0"/>
        </a:xfrm>
      </p:grpSpPr>
      <p:sp>
        <p:nvSpPr>
          <p:cNvPr id="3" name="Metin kutusu 2"/>
          <p:cNvSpPr txBox="1"/>
          <p:nvPr/>
        </p:nvSpPr>
        <p:spPr>
          <a:xfrm>
            <a:off x="2122867" y="2255341"/>
            <a:ext cx="8379373" cy="2985433"/>
          </a:xfrm>
          <a:prstGeom prst="rect">
            <a:avLst/>
          </a:prstGeom>
          <a:noFill/>
        </p:spPr>
        <p:txBody>
          <a:bodyPr wrap="square" rtlCol="0">
            <a:spAutoFit/>
          </a:bodyPr>
          <a:lstStyle/>
          <a:p>
            <a:pPr algn="ctr"/>
            <a:r>
              <a:rPr lang="tr-TR" sz="4000" dirty="0">
                <a:solidFill>
                  <a:schemeClr val="bg1"/>
                </a:solidFill>
              </a:rPr>
              <a:t>T.C.</a:t>
            </a:r>
          </a:p>
          <a:p>
            <a:pPr algn="ctr"/>
            <a:r>
              <a:rPr lang="tr-TR" sz="4000" dirty="0">
                <a:solidFill>
                  <a:schemeClr val="bg1"/>
                </a:solidFill>
              </a:rPr>
              <a:t>MİLLÎ EĞİTİM BAKANLIĞI</a:t>
            </a:r>
          </a:p>
          <a:p>
            <a:pPr algn="ctr"/>
            <a:r>
              <a:rPr lang="tr-TR" sz="4000" dirty="0">
                <a:solidFill>
                  <a:schemeClr val="bg1"/>
                </a:solidFill>
              </a:rPr>
              <a:t>AİLE OKULU PROJESİ</a:t>
            </a:r>
          </a:p>
          <a:p>
            <a:pPr algn="ctr"/>
            <a:r>
              <a:rPr lang="tr-TR" sz="4000" dirty="0">
                <a:solidFill>
                  <a:schemeClr val="bg1"/>
                </a:solidFill>
              </a:rPr>
              <a:t>AHLAKİ GELİŞİM</a:t>
            </a:r>
          </a:p>
          <a:p>
            <a:pPr algn="ctr"/>
            <a:endParaRPr lang="tr-TR" sz="2800" dirty="0">
              <a:solidFill>
                <a:schemeClr val="bg1"/>
              </a:solidFill>
            </a:endParaRPr>
          </a:p>
        </p:txBody>
      </p:sp>
      <p:pic>
        <p:nvPicPr>
          <p:cNvPr id="5122" name="Picture 2" descr="Fatih Projesi">
            <a:extLst>
              <a:ext uri="{FF2B5EF4-FFF2-40B4-BE49-F238E27FC236}">
                <a16:creationId xmlns:a16="http://schemas.microsoft.com/office/drawing/2014/main" id="{8465A294-5D06-4688-9D97-6E631894EFC4}"/>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374386" y="447675"/>
            <a:ext cx="1578864" cy="1585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829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B9918-55FF-4BAC-93A9-4C35ACF359AD}"/>
              </a:ext>
            </a:extLst>
          </p:cNvPr>
          <p:cNvSpPr>
            <a:spLocks noGrp="1"/>
          </p:cNvSpPr>
          <p:nvPr>
            <p:ph type="title"/>
          </p:nvPr>
        </p:nvSpPr>
        <p:spPr>
          <a:xfrm>
            <a:off x="2228850" y="650875"/>
            <a:ext cx="9422606" cy="777875"/>
          </a:xfrm>
          <a:solidFill>
            <a:srgbClr val="7030A0"/>
          </a:solidFill>
        </p:spPr>
        <p:txBody>
          <a:bodyPr>
            <a:normAutofit/>
          </a:bodyPr>
          <a:lstStyle/>
          <a:p>
            <a:pPr algn="ctr"/>
            <a:r>
              <a:rPr lang="tr-TR" b="1" dirty="0">
                <a:solidFill>
                  <a:schemeClr val="bg1"/>
                </a:solidFill>
              </a:rPr>
              <a:t>Ahlak Gelişimi İle İlgili Kavramlar</a:t>
            </a:r>
          </a:p>
        </p:txBody>
      </p:sp>
      <p:sp>
        <p:nvSpPr>
          <p:cNvPr id="3" name="İçerik Yer Tutucusu 2">
            <a:extLst>
              <a:ext uri="{FF2B5EF4-FFF2-40B4-BE49-F238E27FC236}">
                <a16:creationId xmlns:a16="http://schemas.microsoft.com/office/drawing/2014/main" id="{3489D0E3-3789-4CC4-9EAC-B28F8F53A9AF}"/>
              </a:ext>
            </a:extLst>
          </p:cNvPr>
          <p:cNvSpPr>
            <a:spLocks noGrp="1"/>
          </p:cNvSpPr>
          <p:nvPr>
            <p:ph idx="1"/>
          </p:nvPr>
        </p:nvSpPr>
        <p:spPr>
          <a:xfrm>
            <a:off x="540543" y="1870075"/>
            <a:ext cx="11110913" cy="4565650"/>
          </a:xfrm>
          <a:ln w="28575">
            <a:solidFill>
              <a:srgbClr val="7030A0"/>
            </a:solidFill>
          </a:ln>
        </p:spPr>
        <p:style>
          <a:lnRef idx="2">
            <a:schemeClr val="accent2"/>
          </a:lnRef>
          <a:fillRef idx="1">
            <a:schemeClr val="lt1"/>
          </a:fillRef>
          <a:effectRef idx="0">
            <a:schemeClr val="accent2"/>
          </a:effectRef>
          <a:fontRef idx="minor">
            <a:schemeClr val="dk1"/>
          </a:fontRef>
        </p:style>
        <p:txBody>
          <a:bodyPr numCol="2">
            <a:normAutofit/>
          </a:bodyPr>
          <a:lstStyle/>
          <a:p>
            <a:r>
              <a:rPr lang="tr-TR" b="0" i="0" u="none" strike="noStrike" baseline="0" dirty="0">
                <a:solidFill>
                  <a:srgbClr val="000000"/>
                </a:solidFill>
                <a:latin typeface="Times New Roman" panose="02020603050405020304" pitchFamily="18" charset="0"/>
              </a:rPr>
              <a:t>Ahlak gelişimini daha iyi</a:t>
            </a:r>
            <a:r>
              <a:rPr lang="tr-TR" b="0" i="0" u="none" strike="noStrike" dirty="0">
                <a:solidFill>
                  <a:srgbClr val="000000"/>
                </a:solidFill>
                <a:latin typeface="Times New Roman" panose="02020603050405020304" pitchFamily="18" charset="0"/>
              </a:rPr>
              <a:t> </a:t>
            </a:r>
            <a:r>
              <a:rPr lang="tr-TR" dirty="0">
                <a:solidFill>
                  <a:srgbClr val="000000"/>
                </a:solidFill>
                <a:latin typeface="Times New Roman" panose="02020603050405020304" pitchFamily="18" charset="0"/>
              </a:rPr>
              <a:t>a</a:t>
            </a:r>
            <a:r>
              <a:rPr lang="tr-TR" b="0" i="0" u="none" strike="noStrike" baseline="0" dirty="0">
                <a:solidFill>
                  <a:srgbClr val="000000"/>
                </a:solidFill>
                <a:latin typeface="Times New Roman" panose="02020603050405020304" pitchFamily="18" charset="0"/>
              </a:rPr>
              <a:t>nlaşılabilmesi için ahlak gelişim ile ilgili kavramların ele alınması önemlidir. </a:t>
            </a:r>
          </a:p>
          <a:p>
            <a:r>
              <a:rPr lang="tr-TR" b="0" i="0" u="none" strike="noStrike" baseline="0" dirty="0">
                <a:solidFill>
                  <a:srgbClr val="000000"/>
                </a:solidFill>
                <a:latin typeface="Times New Roman" panose="02020603050405020304" pitchFamily="18" charset="0"/>
              </a:rPr>
              <a:t>Bu kavramlar arasında ahlak, törel davranış, bencillik, öykünmecilik, vicdan, mizaç, kişilik</a:t>
            </a:r>
            <a:r>
              <a:rPr lang="tr-TR" dirty="0">
                <a:solidFill>
                  <a:srgbClr val="000000"/>
                </a:solidFill>
                <a:latin typeface="Times New Roman" panose="02020603050405020304" pitchFamily="18" charset="0"/>
              </a:rPr>
              <a:t>, karakter</a:t>
            </a:r>
            <a:r>
              <a:rPr lang="tr-TR" b="0" i="0" u="none" strike="noStrike" baseline="0" dirty="0">
                <a:solidFill>
                  <a:srgbClr val="000000"/>
                </a:solidFill>
                <a:latin typeface="Times New Roman" panose="02020603050405020304" pitchFamily="18" charset="0"/>
              </a:rPr>
              <a:t> ve özgeciliktir</a:t>
            </a:r>
            <a:r>
              <a:rPr lang="tr-TR" dirty="0">
                <a:solidFill>
                  <a:srgbClr val="000000"/>
                </a:solidFill>
                <a:latin typeface="Times New Roman" panose="02020603050405020304" pitchFamily="18" charset="0"/>
              </a:rPr>
              <a:t>.</a:t>
            </a:r>
            <a:endParaRPr lang="tr-TR" sz="4000" dirty="0"/>
          </a:p>
        </p:txBody>
      </p:sp>
    </p:spTree>
    <p:extLst>
      <p:ext uri="{BB962C8B-B14F-4D97-AF65-F5344CB8AC3E}">
        <p14:creationId xmlns:p14="http://schemas.microsoft.com/office/powerpoint/2010/main" val="220940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a:extLst>
              <a:ext uri="{FF2B5EF4-FFF2-40B4-BE49-F238E27FC236}">
                <a16:creationId xmlns:a16="http://schemas.microsoft.com/office/drawing/2014/main" id="{F9430721-DFE8-4A55-9F1A-6B483FAE6A12}"/>
              </a:ext>
            </a:extLst>
          </p:cNvPr>
          <p:cNvGraphicFramePr/>
          <p:nvPr>
            <p:extLst>
              <p:ext uri="{D42A27DB-BD31-4B8C-83A1-F6EECF244321}">
                <p14:modId xmlns:p14="http://schemas.microsoft.com/office/powerpoint/2010/main" val="2353613572"/>
              </p:ext>
            </p:extLst>
          </p:nvPr>
        </p:nvGraphicFramePr>
        <p:xfrm>
          <a:off x="1050003" y="1125768"/>
          <a:ext cx="1058002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Unvan 7"/>
          <p:cNvSpPr>
            <a:spLocks noGrp="1"/>
          </p:cNvSpPr>
          <p:nvPr>
            <p:ph type="title"/>
          </p:nvPr>
        </p:nvSpPr>
        <p:spPr>
          <a:xfrm rot="16200000">
            <a:off x="376186" y="3088609"/>
            <a:ext cx="3645310" cy="490282"/>
          </a:xfrm>
        </p:spPr>
        <p:txBody>
          <a:bodyPr>
            <a:noAutofit/>
          </a:bodyPr>
          <a:lstStyle/>
          <a:p>
            <a:r>
              <a:rPr lang="tr-TR" b="1" dirty="0">
                <a:solidFill>
                  <a:schemeClr val="bg1"/>
                </a:solidFill>
              </a:rPr>
              <a:t>1.BÖLÜM</a:t>
            </a:r>
            <a:endParaRPr lang="tr-TR" sz="2800" b="1" dirty="0">
              <a:solidFill>
                <a:schemeClr val="bg1"/>
              </a:solidFill>
              <a:latin typeface="+mn-lt"/>
            </a:endParaRPr>
          </a:p>
        </p:txBody>
      </p:sp>
    </p:spTree>
    <p:extLst>
      <p:ext uri="{BB962C8B-B14F-4D97-AF65-F5344CB8AC3E}">
        <p14:creationId xmlns:p14="http://schemas.microsoft.com/office/powerpoint/2010/main" val="3730793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B9918-55FF-4BAC-93A9-4C35ACF359AD}"/>
              </a:ext>
            </a:extLst>
          </p:cNvPr>
          <p:cNvSpPr>
            <a:spLocks noGrp="1"/>
          </p:cNvSpPr>
          <p:nvPr>
            <p:ph type="title"/>
          </p:nvPr>
        </p:nvSpPr>
        <p:spPr>
          <a:xfrm>
            <a:off x="2228850" y="650875"/>
            <a:ext cx="9422606" cy="777875"/>
          </a:xfrm>
          <a:solidFill>
            <a:srgbClr val="7030A0"/>
          </a:solidFill>
        </p:spPr>
        <p:txBody>
          <a:bodyPr>
            <a:normAutofit/>
          </a:bodyPr>
          <a:lstStyle/>
          <a:p>
            <a:pPr algn="ctr"/>
            <a:r>
              <a:rPr lang="tr-TR" b="1" dirty="0">
                <a:solidFill>
                  <a:schemeClr val="bg1"/>
                </a:solidFill>
              </a:rPr>
              <a:t>Ahlak Gelişimi İle İlgili Kavramlar</a:t>
            </a:r>
          </a:p>
        </p:txBody>
      </p:sp>
      <p:sp>
        <p:nvSpPr>
          <p:cNvPr id="3" name="İçerik Yer Tutucusu 2">
            <a:extLst>
              <a:ext uri="{FF2B5EF4-FFF2-40B4-BE49-F238E27FC236}">
                <a16:creationId xmlns:a16="http://schemas.microsoft.com/office/drawing/2014/main" id="{3489D0E3-3789-4CC4-9EAC-B28F8F53A9AF}"/>
              </a:ext>
            </a:extLst>
          </p:cNvPr>
          <p:cNvSpPr>
            <a:spLocks noGrp="1"/>
          </p:cNvSpPr>
          <p:nvPr>
            <p:ph idx="1"/>
          </p:nvPr>
        </p:nvSpPr>
        <p:spPr>
          <a:xfrm>
            <a:off x="540543" y="1870075"/>
            <a:ext cx="11110913" cy="4565650"/>
          </a:xfrm>
          <a:ln w="28575">
            <a:solidFill>
              <a:srgbClr val="7030A0"/>
            </a:solidFill>
          </a:ln>
        </p:spPr>
        <p:style>
          <a:lnRef idx="2">
            <a:schemeClr val="accent2"/>
          </a:lnRef>
          <a:fillRef idx="1">
            <a:schemeClr val="lt1"/>
          </a:fillRef>
          <a:effectRef idx="0">
            <a:schemeClr val="accent2"/>
          </a:effectRef>
          <a:fontRef idx="minor">
            <a:schemeClr val="dk1"/>
          </a:fontRef>
        </p:style>
        <p:txBody>
          <a:bodyPr numCol="2">
            <a:normAutofit/>
          </a:bodyPr>
          <a:lstStyle/>
          <a:p>
            <a:r>
              <a:rPr lang="tr-TR" sz="3600" b="1" i="0" u="none" strike="noStrike" baseline="0" dirty="0">
                <a:solidFill>
                  <a:srgbClr val="C00000"/>
                </a:solidFill>
                <a:latin typeface="Times New Roman" panose="02020603050405020304" pitchFamily="18" charset="0"/>
              </a:rPr>
              <a:t>Törel davranış</a:t>
            </a:r>
            <a:r>
              <a:rPr lang="tr-TR" sz="1800" b="0" i="0" u="none" strike="noStrike" baseline="0" dirty="0">
                <a:solidFill>
                  <a:srgbClr val="000000"/>
                </a:solidFill>
                <a:latin typeface="Times New Roman" panose="02020603050405020304" pitchFamily="18" charset="0"/>
              </a:rPr>
              <a:t>, </a:t>
            </a:r>
            <a:r>
              <a:rPr lang="tr-TR" sz="1800" b="1" i="0" u="none" strike="noStrike" baseline="0" dirty="0">
                <a:solidFill>
                  <a:srgbClr val="000000"/>
                </a:solidFill>
                <a:latin typeface="Times New Roman" panose="02020603050405020304" pitchFamily="18" charset="0"/>
              </a:rPr>
              <a:t>toplumun töresine uygun davranıştır. </a:t>
            </a:r>
          </a:p>
          <a:p>
            <a:r>
              <a:rPr lang="tr-TR" sz="1800" b="0" i="0" u="none" strike="noStrike" baseline="0" dirty="0">
                <a:solidFill>
                  <a:srgbClr val="000000"/>
                </a:solidFill>
                <a:latin typeface="Times New Roman" panose="02020603050405020304" pitchFamily="18" charset="0"/>
              </a:rPr>
              <a:t>Her toplumun, ahlak, inanç, gelenek ve görenekleri vardır. Örneğin; çocuk yetiştirmenin toplumsal ilkelere, kurallara inançlara, ahlaka, gelenek ve göreneklere de uygun olması istenir. Toplumsal davranışın değeri, özelliği, töreye uygun olmasıyla doğru orantılıdır. </a:t>
            </a:r>
          </a:p>
          <a:p>
            <a:r>
              <a:rPr lang="tr-TR" sz="1800" b="0" i="0" u="none" strike="noStrike" baseline="0" dirty="0">
                <a:solidFill>
                  <a:srgbClr val="000000"/>
                </a:solidFill>
                <a:latin typeface="Times New Roman" panose="02020603050405020304" pitchFamily="18" charset="0"/>
              </a:rPr>
              <a:t>Törel davranışla ilgili olarak toplumdan topluma iyi-kötü, doğru-yanlış gibi değer yargıları değişebilir. Törel gelişim içinde, davranışların toplumun uygun göreceği bir biçimde düzenlenmesi de yer alır. </a:t>
            </a:r>
          </a:p>
          <a:p>
            <a:r>
              <a:rPr lang="tr-TR" sz="1800" b="0" i="0" u="none" strike="noStrike" baseline="0" dirty="0">
                <a:solidFill>
                  <a:srgbClr val="000000"/>
                </a:solidFill>
                <a:latin typeface="Times New Roman" panose="02020603050405020304" pitchFamily="18" charset="0"/>
              </a:rPr>
              <a:t>Çocuklar, törel davranışlara doğuştan sahip değildir. Çocuk doğuştan ne iyi, ne de kötüdür. Çocuğun nasıl bir birey olacağı doğumdan sonraki yaşantılarına bağlıdır. </a:t>
            </a:r>
          </a:p>
        </p:txBody>
      </p:sp>
    </p:spTree>
    <p:extLst>
      <p:ext uri="{BB962C8B-B14F-4D97-AF65-F5344CB8AC3E}">
        <p14:creationId xmlns:p14="http://schemas.microsoft.com/office/powerpoint/2010/main" val="2294156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B9918-55FF-4BAC-93A9-4C35ACF359AD}"/>
              </a:ext>
            </a:extLst>
          </p:cNvPr>
          <p:cNvSpPr>
            <a:spLocks noGrp="1"/>
          </p:cNvSpPr>
          <p:nvPr>
            <p:ph type="title"/>
          </p:nvPr>
        </p:nvSpPr>
        <p:spPr>
          <a:xfrm>
            <a:off x="2228850" y="650875"/>
            <a:ext cx="9422606" cy="777875"/>
          </a:xfrm>
          <a:solidFill>
            <a:srgbClr val="7030A0"/>
          </a:solidFill>
        </p:spPr>
        <p:txBody>
          <a:bodyPr>
            <a:normAutofit/>
          </a:bodyPr>
          <a:lstStyle/>
          <a:p>
            <a:pPr algn="ctr"/>
            <a:r>
              <a:rPr lang="tr-TR" b="1" dirty="0">
                <a:solidFill>
                  <a:schemeClr val="bg1"/>
                </a:solidFill>
              </a:rPr>
              <a:t>Ahlak Gelişimi İle İlgili Kavramlar</a:t>
            </a:r>
          </a:p>
        </p:txBody>
      </p:sp>
      <p:sp>
        <p:nvSpPr>
          <p:cNvPr id="3" name="İçerik Yer Tutucusu 2">
            <a:extLst>
              <a:ext uri="{FF2B5EF4-FFF2-40B4-BE49-F238E27FC236}">
                <a16:creationId xmlns:a16="http://schemas.microsoft.com/office/drawing/2014/main" id="{3489D0E3-3789-4CC4-9EAC-B28F8F53A9AF}"/>
              </a:ext>
            </a:extLst>
          </p:cNvPr>
          <p:cNvSpPr>
            <a:spLocks noGrp="1"/>
          </p:cNvSpPr>
          <p:nvPr>
            <p:ph idx="1"/>
          </p:nvPr>
        </p:nvSpPr>
        <p:spPr>
          <a:xfrm>
            <a:off x="540543" y="1870075"/>
            <a:ext cx="11110913" cy="4565650"/>
          </a:xfrm>
          <a:ln w="28575">
            <a:solidFill>
              <a:srgbClr val="7030A0"/>
            </a:solidFill>
          </a:ln>
        </p:spPr>
        <p:style>
          <a:lnRef idx="2">
            <a:schemeClr val="accent2"/>
          </a:lnRef>
          <a:fillRef idx="1">
            <a:schemeClr val="lt1"/>
          </a:fillRef>
          <a:effectRef idx="0">
            <a:schemeClr val="accent2"/>
          </a:effectRef>
          <a:fontRef idx="minor">
            <a:schemeClr val="dk1"/>
          </a:fontRef>
        </p:style>
        <p:txBody>
          <a:bodyPr numCol="2">
            <a:normAutofit/>
          </a:bodyPr>
          <a:lstStyle/>
          <a:p>
            <a:r>
              <a:rPr lang="tr-TR" b="1" i="0" u="none" strike="noStrike" baseline="0" dirty="0">
                <a:solidFill>
                  <a:srgbClr val="000000"/>
                </a:solidFill>
                <a:latin typeface="Times New Roman" panose="02020603050405020304" pitchFamily="18" charset="0"/>
              </a:rPr>
              <a:t>Bencil</a:t>
            </a:r>
            <a:r>
              <a:rPr lang="tr-TR" sz="1800" b="1" i="0" u="none" strike="noStrike" baseline="0" dirty="0">
                <a:solidFill>
                  <a:srgbClr val="000000"/>
                </a:solidFill>
                <a:latin typeface="Times New Roman" panose="02020603050405020304" pitchFamily="18" charset="0"/>
              </a:rPr>
              <a:t>; </a:t>
            </a:r>
            <a:r>
              <a:rPr lang="tr-TR" sz="1800" b="0" i="0" u="none" strike="noStrike" baseline="0" dirty="0">
                <a:solidFill>
                  <a:srgbClr val="000000"/>
                </a:solidFill>
                <a:latin typeface="Times New Roman" panose="02020603050405020304" pitchFamily="18" charset="0"/>
              </a:rPr>
              <a:t>yalnız kendi çıkarlarını düşünen, kendi çıkarlarını herkesinkinden üstün tutan birey olarak tanımlanabilir. </a:t>
            </a:r>
          </a:p>
          <a:p>
            <a:r>
              <a:rPr lang="tr-TR" b="1" i="0" u="none" strike="noStrike" baseline="0" dirty="0">
                <a:solidFill>
                  <a:srgbClr val="000000"/>
                </a:solidFill>
                <a:latin typeface="Times New Roman" panose="02020603050405020304" pitchFamily="18" charset="0"/>
              </a:rPr>
              <a:t>Bencillik</a:t>
            </a:r>
            <a:r>
              <a:rPr lang="tr-TR" sz="1800" b="0" i="0" u="none" strike="noStrike" baseline="0" dirty="0">
                <a:solidFill>
                  <a:srgbClr val="000000"/>
                </a:solidFill>
                <a:latin typeface="Times New Roman" panose="02020603050405020304" pitchFamily="18" charset="0"/>
              </a:rPr>
              <a:t> ise; başkalarını umursamadan bireyin bütün eylem ve işlerinin kendi yararına, çıkarına yönelik olması, bu tutumun yaşam tarzı hâline getirmesidir. Temel gelişimde bencil davranışlar aşamasında olan insan, sadece kendi çıkarlarını düşünür. </a:t>
            </a:r>
          </a:p>
          <a:p>
            <a:r>
              <a:rPr lang="tr-TR" sz="1800" b="1" i="0" u="none" strike="noStrike" baseline="0" dirty="0">
                <a:solidFill>
                  <a:srgbClr val="000000"/>
                </a:solidFill>
                <a:latin typeface="Times New Roman" panose="02020603050405020304" pitchFamily="18" charset="0"/>
              </a:rPr>
              <a:t>Bencil davranışlar en çok 3-6 yaşlarda görülür. Daha önceki yaşlar, töre dışı davranışlar dönemidir ve bu dönem ilk üç yılı içine alır. </a:t>
            </a:r>
          </a:p>
          <a:p>
            <a:r>
              <a:rPr lang="tr-TR" sz="1800" b="0" i="0" u="none" strike="noStrike" baseline="0" dirty="0">
                <a:solidFill>
                  <a:srgbClr val="000000"/>
                </a:solidFill>
                <a:latin typeface="Times New Roman" panose="02020603050405020304" pitchFamily="18" charset="0"/>
              </a:rPr>
              <a:t>Bu çağda çocuk, iyilik ve kötülük düşüncesine sahip değildir. Yalancılığın ve hırsızlığın kötü bir şey olduğunu bilmez. Yalanlar, hayal dünyasının zenginliğinden; hırsızlık ise henüz mülkiyet kavramı gelişmediğinden meydana gelir. </a:t>
            </a:r>
          </a:p>
          <a:p>
            <a:r>
              <a:rPr lang="tr-TR" sz="1800" b="0" i="0" u="none" strike="noStrike" baseline="0" dirty="0">
                <a:solidFill>
                  <a:srgbClr val="000000"/>
                </a:solidFill>
                <a:latin typeface="Times New Roman" panose="02020603050405020304" pitchFamily="18" charset="0"/>
              </a:rPr>
              <a:t>Zihinsel yapı tam gelişmediğinden daha çok duygularının etkisi altındadır.</a:t>
            </a:r>
          </a:p>
          <a:p>
            <a:r>
              <a:rPr lang="tr-TR" sz="1800" b="1" i="0" u="none" strike="noStrike" baseline="0" dirty="0">
                <a:solidFill>
                  <a:srgbClr val="000000"/>
                </a:solidFill>
                <a:latin typeface="Times New Roman" panose="02020603050405020304" pitchFamily="18" charset="0"/>
              </a:rPr>
              <a:t>Bu yaşlarda çocuk, kendini dünyanın merkezi gibi görür. </a:t>
            </a:r>
            <a:endParaRPr lang="tr-TR" sz="4000" b="1" dirty="0"/>
          </a:p>
        </p:txBody>
      </p:sp>
    </p:spTree>
    <p:extLst>
      <p:ext uri="{BB962C8B-B14F-4D97-AF65-F5344CB8AC3E}">
        <p14:creationId xmlns:p14="http://schemas.microsoft.com/office/powerpoint/2010/main" val="3818650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B9918-55FF-4BAC-93A9-4C35ACF359AD}"/>
              </a:ext>
            </a:extLst>
          </p:cNvPr>
          <p:cNvSpPr>
            <a:spLocks noGrp="1"/>
          </p:cNvSpPr>
          <p:nvPr>
            <p:ph type="title"/>
          </p:nvPr>
        </p:nvSpPr>
        <p:spPr>
          <a:xfrm>
            <a:off x="2228850" y="650875"/>
            <a:ext cx="9422606" cy="777875"/>
          </a:xfrm>
          <a:solidFill>
            <a:srgbClr val="7030A0"/>
          </a:solidFill>
        </p:spPr>
        <p:txBody>
          <a:bodyPr>
            <a:normAutofit/>
          </a:bodyPr>
          <a:lstStyle/>
          <a:p>
            <a:pPr algn="ctr"/>
            <a:r>
              <a:rPr lang="tr-TR" b="1" dirty="0">
                <a:solidFill>
                  <a:schemeClr val="bg1"/>
                </a:solidFill>
              </a:rPr>
              <a:t>Ahlak Gelişimi İle İlgili Kavramlar</a:t>
            </a:r>
          </a:p>
        </p:txBody>
      </p:sp>
      <p:sp>
        <p:nvSpPr>
          <p:cNvPr id="3" name="İçerik Yer Tutucusu 2">
            <a:extLst>
              <a:ext uri="{FF2B5EF4-FFF2-40B4-BE49-F238E27FC236}">
                <a16:creationId xmlns:a16="http://schemas.microsoft.com/office/drawing/2014/main" id="{3489D0E3-3789-4CC4-9EAC-B28F8F53A9AF}"/>
              </a:ext>
            </a:extLst>
          </p:cNvPr>
          <p:cNvSpPr>
            <a:spLocks noGrp="1"/>
          </p:cNvSpPr>
          <p:nvPr>
            <p:ph idx="1"/>
          </p:nvPr>
        </p:nvSpPr>
        <p:spPr>
          <a:xfrm>
            <a:off x="320041" y="1870074"/>
            <a:ext cx="11331416" cy="4827906"/>
          </a:xfrm>
          <a:ln w="28575">
            <a:solidFill>
              <a:srgbClr val="7030A0"/>
            </a:solidFill>
          </a:ln>
        </p:spPr>
        <p:style>
          <a:lnRef idx="2">
            <a:schemeClr val="accent2"/>
          </a:lnRef>
          <a:fillRef idx="1">
            <a:schemeClr val="lt1"/>
          </a:fillRef>
          <a:effectRef idx="0">
            <a:schemeClr val="accent2"/>
          </a:effectRef>
          <a:fontRef idx="minor">
            <a:schemeClr val="dk1"/>
          </a:fontRef>
        </p:style>
        <p:txBody>
          <a:bodyPr numCol="2">
            <a:normAutofit/>
          </a:bodyPr>
          <a:lstStyle/>
          <a:p>
            <a:r>
              <a:rPr lang="tr-TR" sz="3200" b="1" i="0" u="none" strike="noStrike" baseline="0" dirty="0">
                <a:solidFill>
                  <a:srgbClr val="000000"/>
                </a:solidFill>
                <a:latin typeface="Times New Roman" panose="02020603050405020304" pitchFamily="18" charset="0"/>
              </a:rPr>
              <a:t>Öykünme; taklit etme, </a:t>
            </a:r>
            <a:r>
              <a:rPr lang="tr-TR" sz="2000" b="0" i="0" u="none" strike="noStrike" baseline="0" dirty="0">
                <a:solidFill>
                  <a:srgbClr val="000000"/>
                </a:solidFill>
                <a:latin typeface="Times New Roman" panose="02020603050405020304" pitchFamily="18" charset="0"/>
              </a:rPr>
              <a:t>bireyin başkalarının davranışlarını kendine model alarak benimseyip yinelemesidir. </a:t>
            </a:r>
          </a:p>
          <a:p>
            <a:r>
              <a:rPr lang="tr-TR" sz="2000" b="1" i="0" u="none" strike="noStrike" baseline="0" dirty="0">
                <a:solidFill>
                  <a:srgbClr val="000000"/>
                </a:solidFill>
                <a:latin typeface="Times New Roman" panose="02020603050405020304" pitchFamily="18" charset="0"/>
              </a:rPr>
              <a:t>Boyun eğmek, </a:t>
            </a:r>
            <a:r>
              <a:rPr lang="tr-TR" sz="2000" b="0" i="0" u="none" strike="noStrike" baseline="0" dirty="0">
                <a:solidFill>
                  <a:srgbClr val="000000"/>
                </a:solidFill>
                <a:latin typeface="Times New Roman" panose="02020603050405020304" pitchFamily="18" charset="0"/>
              </a:rPr>
              <a:t>itaat etmek için başkasının davranışına olduğu gibi hiç değiştirmeden yapmaktır. </a:t>
            </a:r>
          </a:p>
          <a:p>
            <a:r>
              <a:rPr lang="tr-TR" sz="2000" b="1" i="0" u="none" strike="noStrike" baseline="0" dirty="0">
                <a:solidFill>
                  <a:srgbClr val="000000"/>
                </a:solidFill>
                <a:latin typeface="Times New Roman" panose="02020603050405020304" pitchFamily="18" charset="0"/>
              </a:rPr>
              <a:t>Öykünme, </a:t>
            </a:r>
            <a:r>
              <a:rPr lang="tr-TR" sz="2000" b="0" i="0" u="none" strike="noStrike" baseline="0" dirty="0">
                <a:solidFill>
                  <a:srgbClr val="000000"/>
                </a:solidFill>
                <a:latin typeface="Times New Roman" panose="02020603050405020304" pitchFamily="18" charset="0"/>
              </a:rPr>
              <a:t>çoğunlukla beğenilen takdir gören davranışları yapanlara benzemek için yapılırken; boyun eğmek, etki yapanlarla iyi anlaşmak için de yapılır. </a:t>
            </a:r>
          </a:p>
          <a:p>
            <a:r>
              <a:rPr lang="tr-TR" sz="2000" b="1" i="0" u="none" strike="noStrike" baseline="0" dirty="0">
                <a:solidFill>
                  <a:srgbClr val="FF0000"/>
                </a:solidFill>
                <a:latin typeface="Times New Roman" panose="02020603050405020304" pitchFamily="18" charset="0"/>
              </a:rPr>
              <a:t>Törel gelişimin öykünmecilik aşamasında olan birey, ne yapması gerektiğini kendi içinde ölçüp tartmadan, kendine kolay geldiği ya da kınanmaktan korktuğu için başkalarının yaptığını yaparak rahat eder. </a:t>
            </a:r>
          </a:p>
        </p:txBody>
      </p:sp>
    </p:spTree>
    <p:extLst>
      <p:ext uri="{BB962C8B-B14F-4D97-AF65-F5344CB8AC3E}">
        <p14:creationId xmlns:p14="http://schemas.microsoft.com/office/powerpoint/2010/main" val="3079428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B9918-55FF-4BAC-93A9-4C35ACF359AD}"/>
              </a:ext>
            </a:extLst>
          </p:cNvPr>
          <p:cNvSpPr>
            <a:spLocks noGrp="1"/>
          </p:cNvSpPr>
          <p:nvPr>
            <p:ph type="title"/>
          </p:nvPr>
        </p:nvSpPr>
        <p:spPr>
          <a:xfrm>
            <a:off x="2228850" y="650875"/>
            <a:ext cx="9422606" cy="777875"/>
          </a:xfrm>
          <a:solidFill>
            <a:srgbClr val="7030A0"/>
          </a:solidFill>
        </p:spPr>
        <p:txBody>
          <a:bodyPr>
            <a:normAutofit/>
          </a:bodyPr>
          <a:lstStyle/>
          <a:p>
            <a:pPr algn="ctr"/>
            <a:r>
              <a:rPr lang="tr-TR" b="1" dirty="0">
                <a:solidFill>
                  <a:schemeClr val="bg1"/>
                </a:solidFill>
              </a:rPr>
              <a:t>Ahlak Gelişimi İle İlgili Kavramlar</a:t>
            </a:r>
          </a:p>
        </p:txBody>
      </p:sp>
      <p:sp>
        <p:nvSpPr>
          <p:cNvPr id="3" name="İçerik Yer Tutucusu 2">
            <a:extLst>
              <a:ext uri="{FF2B5EF4-FFF2-40B4-BE49-F238E27FC236}">
                <a16:creationId xmlns:a16="http://schemas.microsoft.com/office/drawing/2014/main" id="{3489D0E3-3789-4CC4-9EAC-B28F8F53A9AF}"/>
              </a:ext>
            </a:extLst>
          </p:cNvPr>
          <p:cNvSpPr>
            <a:spLocks noGrp="1"/>
          </p:cNvSpPr>
          <p:nvPr>
            <p:ph idx="1"/>
          </p:nvPr>
        </p:nvSpPr>
        <p:spPr>
          <a:xfrm>
            <a:off x="228601" y="1904364"/>
            <a:ext cx="11422856" cy="4725035"/>
          </a:xfrm>
          <a:ln w="28575">
            <a:solidFill>
              <a:srgbClr val="7030A0"/>
            </a:solidFill>
          </a:ln>
        </p:spPr>
        <p:style>
          <a:lnRef idx="2">
            <a:schemeClr val="accent2"/>
          </a:lnRef>
          <a:fillRef idx="1">
            <a:schemeClr val="lt1"/>
          </a:fillRef>
          <a:effectRef idx="0">
            <a:schemeClr val="accent2"/>
          </a:effectRef>
          <a:fontRef idx="minor">
            <a:schemeClr val="dk1"/>
          </a:fontRef>
        </p:style>
        <p:txBody>
          <a:bodyPr numCol="2">
            <a:normAutofit fontScale="92500"/>
          </a:bodyPr>
          <a:lstStyle/>
          <a:p>
            <a:r>
              <a:rPr lang="tr-TR" sz="4400" b="1" i="0" u="none" strike="noStrike" baseline="0" dirty="0">
                <a:solidFill>
                  <a:srgbClr val="000000"/>
                </a:solidFill>
                <a:latin typeface="Times New Roman" panose="02020603050405020304" pitchFamily="18" charset="0"/>
              </a:rPr>
              <a:t>Vicdan; </a:t>
            </a:r>
            <a:r>
              <a:rPr lang="tr-TR" sz="2400" b="0" i="0" u="none" strike="noStrike" baseline="0" dirty="0">
                <a:solidFill>
                  <a:srgbClr val="000000"/>
                </a:solidFill>
                <a:latin typeface="Times New Roman" panose="02020603050405020304" pitchFamily="18" charset="0"/>
              </a:rPr>
              <a:t>insan davranışlarının iyiliğini, kötülüğünü, doğruluğunu, yanlışlığını, haklılığını, haksızlığını içsel olarak yargılama gücü olarak tanımlanır. </a:t>
            </a:r>
          </a:p>
          <a:p>
            <a:r>
              <a:rPr lang="tr-TR" sz="2400" b="1" i="0" u="none" strike="noStrike" baseline="0" dirty="0">
                <a:solidFill>
                  <a:srgbClr val="000000"/>
                </a:solidFill>
                <a:latin typeface="Times New Roman" panose="02020603050405020304" pitchFamily="18" charset="0"/>
              </a:rPr>
              <a:t>Çocuğun kendisini kontrol edebilmesiyle ilgilidir</a:t>
            </a:r>
            <a:r>
              <a:rPr lang="tr-TR" sz="2400" b="0" i="0" u="none" strike="noStrike" baseline="0" dirty="0">
                <a:solidFill>
                  <a:srgbClr val="000000"/>
                </a:solidFill>
                <a:latin typeface="Times New Roman" panose="02020603050405020304" pitchFamily="18" charset="0"/>
              </a:rPr>
              <a:t>. </a:t>
            </a:r>
          </a:p>
          <a:p>
            <a:r>
              <a:rPr lang="tr-TR" sz="2400" b="0" i="0" u="none" strike="noStrike" baseline="0" dirty="0">
                <a:solidFill>
                  <a:srgbClr val="000000"/>
                </a:solidFill>
                <a:latin typeface="Times New Roman" panose="02020603050405020304" pitchFamily="18" charset="0"/>
              </a:rPr>
              <a:t>Vicdan, bireyi davranışları hakkında bir yargıda bulunmaya yönelten, kendi ahlak değerleri üzerine dolaysız ve kendiliğinden yargılama yapmasını sağlayan güçtür. </a:t>
            </a:r>
          </a:p>
          <a:p>
            <a:r>
              <a:rPr lang="tr-TR" sz="2400" b="0" i="0" u="none" strike="noStrike" baseline="0" dirty="0">
                <a:solidFill>
                  <a:srgbClr val="000000"/>
                </a:solidFill>
                <a:latin typeface="Times New Roman" panose="02020603050405020304" pitchFamily="18" charset="0"/>
              </a:rPr>
              <a:t>Bu güçle birey, davranışları konusunda bir karara varır, bu karara göre kendisini ödüllendirir ya da cezalandırır. </a:t>
            </a:r>
          </a:p>
          <a:p>
            <a:r>
              <a:rPr lang="tr-TR" sz="2400" b="1" i="0" u="none" strike="noStrike" baseline="0" dirty="0">
                <a:solidFill>
                  <a:srgbClr val="000000"/>
                </a:solidFill>
                <a:latin typeface="Times New Roman" panose="02020603050405020304" pitchFamily="18" charset="0"/>
              </a:rPr>
              <a:t>Vicdanlılık; duygusal ve ussal(akıl) vicdan olmak üzere ikiye ayrılır</a:t>
            </a:r>
            <a:r>
              <a:rPr lang="tr-TR" sz="2400" b="0" i="0" u="none" strike="noStrike" baseline="0" dirty="0">
                <a:solidFill>
                  <a:srgbClr val="000000"/>
                </a:solidFill>
                <a:latin typeface="Times New Roman" panose="02020603050405020304" pitchFamily="18" charset="0"/>
              </a:rPr>
              <a:t>. </a:t>
            </a:r>
          </a:p>
          <a:p>
            <a:r>
              <a:rPr lang="tr-TR" sz="2400" b="1" i="0" u="none" strike="noStrike" baseline="0" dirty="0">
                <a:solidFill>
                  <a:srgbClr val="000000"/>
                </a:solidFill>
                <a:latin typeface="Times New Roman" panose="02020603050405020304" pitchFamily="18" charset="0"/>
              </a:rPr>
              <a:t>Duygusal vicdanlılık</a:t>
            </a:r>
            <a:r>
              <a:rPr lang="tr-TR" sz="2400" b="0" i="0" u="none" strike="noStrike" baseline="0" dirty="0">
                <a:solidFill>
                  <a:srgbClr val="000000"/>
                </a:solidFill>
                <a:latin typeface="Times New Roman" panose="02020603050405020304" pitchFamily="18" charset="0"/>
              </a:rPr>
              <a:t>, aşamasında insan davranışlarını duygusal inançlarıyla yargılar. Bilişsel olarak ergenliğe kadar bu dönem sürer. </a:t>
            </a:r>
            <a:endParaRPr lang="tr-TR" sz="2400" dirty="0">
              <a:solidFill>
                <a:srgbClr val="000000"/>
              </a:solidFill>
              <a:latin typeface="Times New Roman" panose="02020603050405020304" pitchFamily="18" charset="0"/>
            </a:endParaRPr>
          </a:p>
          <a:p>
            <a:r>
              <a:rPr lang="tr-TR" sz="2400" b="1" i="0" u="none" strike="noStrike" baseline="0" dirty="0">
                <a:solidFill>
                  <a:srgbClr val="000000"/>
                </a:solidFill>
                <a:latin typeface="Times New Roman" panose="02020603050405020304" pitchFamily="18" charset="0"/>
              </a:rPr>
              <a:t>Ussal vicdanlılık </a:t>
            </a:r>
            <a:r>
              <a:rPr lang="tr-TR" sz="2400" b="0" i="0" u="none" strike="noStrike" baseline="0" dirty="0">
                <a:solidFill>
                  <a:srgbClr val="000000"/>
                </a:solidFill>
                <a:latin typeface="Times New Roman" panose="02020603050405020304" pitchFamily="18" charset="0"/>
              </a:rPr>
              <a:t>aşamasındaki birey, davranışlarını ussal inançlarıyla yargılar. Duygusal vicdanlılıktan ussal vicdanlılığa geçen birey, törel ilke ve kuralları akıl süzgecinden geçirerek ve sorgulayarak uygular. Törel ilke ve kuralların yerine, zamanına, duruma ve uygulanan bireye göre değiştirilip, geliştirilerek uygulanabileceğinin bilincine varır. </a:t>
            </a:r>
          </a:p>
        </p:txBody>
      </p:sp>
    </p:spTree>
    <p:extLst>
      <p:ext uri="{BB962C8B-B14F-4D97-AF65-F5344CB8AC3E}">
        <p14:creationId xmlns:p14="http://schemas.microsoft.com/office/powerpoint/2010/main" val="2660900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B9918-55FF-4BAC-93A9-4C35ACF359AD}"/>
              </a:ext>
            </a:extLst>
          </p:cNvPr>
          <p:cNvSpPr>
            <a:spLocks noGrp="1"/>
          </p:cNvSpPr>
          <p:nvPr>
            <p:ph type="title"/>
          </p:nvPr>
        </p:nvSpPr>
        <p:spPr>
          <a:xfrm>
            <a:off x="2228850" y="650875"/>
            <a:ext cx="9422606" cy="777875"/>
          </a:xfrm>
          <a:solidFill>
            <a:srgbClr val="7030A0"/>
          </a:solidFill>
        </p:spPr>
        <p:txBody>
          <a:bodyPr>
            <a:normAutofit/>
          </a:bodyPr>
          <a:lstStyle/>
          <a:p>
            <a:pPr algn="ctr"/>
            <a:r>
              <a:rPr lang="tr-TR" b="1" dirty="0">
                <a:solidFill>
                  <a:schemeClr val="bg1"/>
                </a:solidFill>
              </a:rPr>
              <a:t>Ahlak Gelişimi İle İlgili Kavramlar</a:t>
            </a:r>
          </a:p>
        </p:txBody>
      </p:sp>
      <p:sp>
        <p:nvSpPr>
          <p:cNvPr id="3" name="İçerik Yer Tutucusu 2">
            <a:extLst>
              <a:ext uri="{FF2B5EF4-FFF2-40B4-BE49-F238E27FC236}">
                <a16:creationId xmlns:a16="http://schemas.microsoft.com/office/drawing/2014/main" id="{3489D0E3-3789-4CC4-9EAC-B28F8F53A9AF}"/>
              </a:ext>
            </a:extLst>
          </p:cNvPr>
          <p:cNvSpPr>
            <a:spLocks noGrp="1"/>
          </p:cNvSpPr>
          <p:nvPr>
            <p:ph idx="1"/>
          </p:nvPr>
        </p:nvSpPr>
        <p:spPr>
          <a:xfrm>
            <a:off x="205740" y="1531620"/>
            <a:ext cx="11445716" cy="5326380"/>
          </a:xfrm>
          <a:ln w="28575">
            <a:solidFill>
              <a:srgbClr val="7030A0"/>
            </a:solidFill>
          </a:ln>
        </p:spPr>
        <p:style>
          <a:lnRef idx="2">
            <a:schemeClr val="accent2"/>
          </a:lnRef>
          <a:fillRef idx="1">
            <a:schemeClr val="lt1"/>
          </a:fillRef>
          <a:effectRef idx="0">
            <a:schemeClr val="accent2"/>
          </a:effectRef>
          <a:fontRef idx="minor">
            <a:schemeClr val="dk1"/>
          </a:fontRef>
        </p:style>
        <p:txBody>
          <a:bodyPr numCol="2">
            <a:normAutofit/>
          </a:bodyPr>
          <a:lstStyle/>
          <a:p>
            <a:r>
              <a:rPr lang="tr-TR" sz="3600" b="1" i="0" u="none" strike="noStrike" baseline="0" dirty="0">
                <a:solidFill>
                  <a:srgbClr val="000000"/>
                </a:solidFill>
                <a:latin typeface="Times New Roman" panose="02020603050405020304" pitchFamily="18" charset="0"/>
              </a:rPr>
              <a:t>Özgecilik </a:t>
            </a:r>
            <a:endParaRPr lang="tr-TR" sz="3600" b="0" i="0" u="none" strike="noStrike" baseline="0" dirty="0">
              <a:solidFill>
                <a:srgbClr val="000000"/>
              </a:solidFill>
              <a:latin typeface="Times New Roman" panose="02020603050405020304" pitchFamily="18" charset="0"/>
            </a:endParaRPr>
          </a:p>
          <a:p>
            <a:r>
              <a:rPr lang="tr-TR" sz="2400" b="1" i="0" u="none" strike="noStrike" baseline="0" dirty="0">
                <a:solidFill>
                  <a:srgbClr val="000000"/>
                </a:solidFill>
                <a:latin typeface="Times New Roman" panose="02020603050405020304" pitchFamily="18" charset="0"/>
              </a:rPr>
              <a:t>İnsanın kendisinden önce başkalarının iyiliğini, yararını düşünüp onlara yardımcı olmasıdır. </a:t>
            </a:r>
          </a:p>
          <a:p>
            <a:r>
              <a:rPr lang="tr-TR" sz="2400" b="0" i="0" u="none" strike="noStrike" baseline="0" dirty="0">
                <a:solidFill>
                  <a:srgbClr val="000000"/>
                </a:solidFill>
                <a:latin typeface="Times New Roman" panose="02020603050405020304" pitchFamily="18" charset="0"/>
              </a:rPr>
              <a:t>Bu özgecilik duygusu, kişinin başkalarının iyiliği için çalıştığının belirtisi olmakla birlikte sevginin bir parçasıdır. </a:t>
            </a:r>
          </a:p>
          <a:p>
            <a:r>
              <a:rPr lang="tr-TR" sz="2400" b="0" i="0" u="none" strike="noStrike" baseline="0" dirty="0">
                <a:solidFill>
                  <a:srgbClr val="000000"/>
                </a:solidFill>
                <a:latin typeface="Times New Roman" panose="02020603050405020304" pitchFamily="18" charset="0"/>
              </a:rPr>
              <a:t>Bireylerin bencillikten kurtulması, törel duyguların geliştiğini gösterir. </a:t>
            </a:r>
            <a:r>
              <a:rPr lang="tr-TR" sz="2400" b="0" i="0" u="none" strike="noStrike" baseline="0" dirty="0">
                <a:solidFill>
                  <a:srgbClr val="FF0000"/>
                </a:solidFill>
                <a:latin typeface="Times New Roman" panose="02020603050405020304" pitchFamily="18" charset="0"/>
              </a:rPr>
              <a:t>Çocuk bencillikten kurtuldukça “özgeci” olmaya başlar. </a:t>
            </a:r>
          </a:p>
          <a:p>
            <a:r>
              <a:rPr lang="tr-TR" sz="2000" b="0" i="0" u="none" strike="noStrike" baseline="0" dirty="0">
                <a:solidFill>
                  <a:srgbClr val="000000"/>
                </a:solidFill>
                <a:latin typeface="Times New Roman" panose="02020603050405020304" pitchFamily="18" charset="0"/>
              </a:rPr>
              <a:t>Çocuk, dokuz-on yaşlarına ulaştıktan sonra kendi kendini eleştirebilecek bir olgunluk </a:t>
            </a:r>
            <a:r>
              <a:rPr lang="tr-TR" sz="2400" b="0" i="0" u="none" strike="noStrike" baseline="0" dirty="0">
                <a:solidFill>
                  <a:srgbClr val="000000"/>
                </a:solidFill>
                <a:latin typeface="Times New Roman" panose="02020603050405020304" pitchFamily="18" charset="0"/>
              </a:rPr>
              <a:t>düzeyine ulaşır. </a:t>
            </a:r>
          </a:p>
        </p:txBody>
      </p:sp>
    </p:spTree>
    <p:extLst>
      <p:ext uri="{BB962C8B-B14F-4D97-AF65-F5344CB8AC3E}">
        <p14:creationId xmlns:p14="http://schemas.microsoft.com/office/powerpoint/2010/main" val="2012003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289084983"/>
              </p:ext>
            </p:extLst>
          </p:nvPr>
        </p:nvGraphicFramePr>
        <p:xfrm>
          <a:off x="838200" y="1825625"/>
          <a:ext cx="999271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Başlık 1">
            <a:extLst>
              <a:ext uri="{FF2B5EF4-FFF2-40B4-BE49-F238E27FC236}">
                <a16:creationId xmlns:a16="http://schemas.microsoft.com/office/drawing/2014/main" id="{D0BDE1C3-09C6-4412-9B15-B94F629634F9}"/>
              </a:ext>
            </a:extLst>
          </p:cNvPr>
          <p:cNvSpPr txBox="1">
            <a:spLocks/>
          </p:cNvSpPr>
          <p:nvPr/>
        </p:nvSpPr>
        <p:spPr>
          <a:xfrm>
            <a:off x="2228850" y="650875"/>
            <a:ext cx="9422606" cy="777875"/>
          </a:xfrm>
          <a:prstGeom prst="rect">
            <a:avLst/>
          </a:prstGeom>
          <a:solidFill>
            <a:srgbClr val="7030A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a:solidFill>
                  <a:schemeClr val="bg1"/>
                </a:solidFill>
              </a:rPr>
              <a:t>Ahlak Gelişimi İle İlgili Kavramlar</a:t>
            </a:r>
            <a:endParaRPr lang="tr-TR" b="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MİZAÇ</a:t>
            </a:r>
          </a:p>
        </p:txBody>
      </p:sp>
      <p:sp>
        <p:nvSpPr>
          <p:cNvPr id="3" name="İçerik Yer Tutucusu 2"/>
          <p:cNvSpPr>
            <a:spLocks noGrp="1"/>
          </p:cNvSpPr>
          <p:nvPr>
            <p:ph idx="1"/>
          </p:nvPr>
        </p:nvSpPr>
        <p:spPr>
          <a:xfrm>
            <a:off x="1751528" y="1446504"/>
            <a:ext cx="8290936" cy="4879173"/>
          </a:xfrm>
        </p:spPr>
        <p:txBody>
          <a:bodyPr>
            <a:normAutofit/>
          </a:bodyPr>
          <a:lstStyle/>
          <a:p>
            <a:r>
              <a:rPr lang="tr-TR" b="1" dirty="0"/>
              <a:t>doğuştan </a:t>
            </a:r>
            <a:r>
              <a:rPr lang="tr-TR" dirty="0"/>
              <a:t>gelen,</a:t>
            </a:r>
          </a:p>
          <a:p>
            <a:r>
              <a:rPr lang="tr-TR" b="1" dirty="0"/>
              <a:t>mizacın </a:t>
            </a:r>
            <a:r>
              <a:rPr lang="tr-TR" b="1" dirty="0" err="1"/>
              <a:t>modifiye</a:t>
            </a:r>
            <a:r>
              <a:rPr lang="tr-TR" b="1" dirty="0"/>
              <a:t> edilmesi, </a:t>
            </a:r>
          </a:p>
          <a:p>
            <a:r>
              <a:rPr lang="tr-TR" b="1" dirty="0"/>
              <a:t>manipülasyonu ya da değiştirilmesi zordur.</a:t>
            </a:r>
            <a:r>
              <a:rPr lang="tr-TR" dirty="0"/>
              <a:t> </a:t>
            </a:r>
          </a:p>
          <a:p>
            <a:r>
              <a:rPr lang="tr-TR" dirty="0"/>
              <a:t>kişiliğinizin </a:t>
            </a:r>
            <a:r>
              <a:rPr lang="tr-TR" b="1" dirty="0"/>
              <a:t>biyolojik ve içgüdüsel süreçlerle meydana gelmiş </a:t>
            </a:r>
            <a:r>
              <a:rPr lang="tr-TR" dirty="0"/>
              <a:t>bir kısmı</a:t>
            </a:r>
          </a:p>
          <a:p>
            <a:r>
              <a:rPr lang="tr-TR" dirty="0"/>
              <a:t>Mizaç</a:t>
            </a:r>
            <a:r>
              <a:rPr lang="tr-TR" dirty="0">
                <a:solidFill>
                  <a:srgbClr val="FF0000"/>
                </a:solidFill>
              </a:rPr>
              <a:t>, hepimizin psikolojik DNA’sıdır.</a:t>
            </a:r>
            <a:r>
              <a:rPr lang="tr-TR" dirty="0"/>
              <a:t> </a:t>
            </a:r>
          </a:p>
          <a:p>
            <a:endParaRPr lang="tr-TR" dirty="0"/>
          </a:p>
        </p:txBody>
      </p:sp>
      <p:sp>
        <p:nvSpPr>
          <p:cNvPr id="16" name="Oval 4"/>
          <p:cNvSpPr txBox="1"/>
          <p:nvPr/>
        </p:nvSpPr>
        <p:spPr>
          <a:xfrm>
            <a:off x="11119435" y="5588880"/>
            <a:ext cx="1110448" cy="1084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a:t>MİZAÇ</a:t>
            </a:r>
          </a:p>
        </p:txBody>
      </p:sp>
    </p:spTree>
    <p:extLst>
      <p:ext uri="{BB962C8B-B14F-4D97-AF65-F5344CB8AC3E}">
        <p14:creationId xmlns:p14="http://schemas.microsoft.com/office/powerpoint/2010/main" val="1604830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MİZAÇ</a:t>
            </a:r>
          </a:p>
        </p:txBody>
      </p:sp>
      <p:sp>
        <p:nvSpPr>
          <p:cNvPr id="3" name="İçerik Yer Tutucusu 2"/>
          <p:cNvSpPr>
            <a:spLocks noGrp="1"/>
          </p:cNvSpPr>
          <p:nvPr>
            <p:ph idx="1"/>
          </p:nvPr>
        </p:nvSpPr>
        <p:spPr>
          <a:xfrm>
            <a:off x="182155" y="2182343"/>
            <a:ext cx="6356297" cy="4332061"/>
          </a:xfrm>
        </p:spPr>
        <p:txBody>
          <a:bodyPr>
            <a:noAutofit/>
          </a:bodyPr>
          <a:lstStyle/>
          <a:p>
            <a:r>
              <a:rPr lang="tr-TR" sz="2800" dirty="0"/>
              <a:t>bireylerin; </a:t>
            </a:r>
          </a:p>
          <a:p>
            <a:r>
              <a:rPr lang="tr-TR" sz="2800" dirty="0"/>
              <a:t>duygu, düşünce ve davranış farklılıklarının kaynağı,</a:t>
            </a:r>
          </a:p>
          <a:p>
            <a:r>
              <a:rPr lang="tr-TR" sz="2800" dirty="0"/>
              <a:t>insanların algı önceliklerini, </a:t>
            </a:r>
          </a:p>
          <a:p>
            <a:r>
              <a:rPr lang="tr-TR" sz="2800" dirty="0"/>
              <a:t>motivasyon farklılıklarını,</a:t>
            </a:r>
          </a:p>
          <a:p>
            <a:r>
              <a:rPr lang="tr-TR" sz="2800" dirty="0"/>
              <a:t>istek, ihtiyaç, beklenti ve arayışlarını belirleyen yapısal bir çekirdektir. </a:t>
            </a:r>
          </a:p>
          <a:p>
            <a:endParaRPr lang="tr-TR" sz="2800" dirty="0"/>
          </a:p>
          <a:p>
            <a:endParaRPr lang="tr-TR" sz="3600" dirty="0"/>
          </a:p>
          <a:p>
            <a:endParaRPr lang="tr-TR" sz="2800" dirty="0"/>
          </a:p>
          <a:p>
            <a:endParaRPr lang="tr-TR" sz="2800" dirty="0"/>
          </a:p>
        </p:txBody>
      </p:sp>
    </p:spTree>
    <p:extLst>
      <p:ext uri="{BB962C8B-B14F-4D97-AF65-F5344CB8AC3E}">
        <p14:creationId xmlns:p14="http://schemas.microsoft.com/office/powerpoint/2010/main" val="3947834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a:extLst>
              <a:ext uri="{FF2B5EF4-FFF2-40B4-BE49-F238E27FC236}">
                <a16:creationId xmlns:a16="http://schemas.microsoft.com/office/drawing/2014/main" id="{F9430721-DFE8-4A55-9F1A-6B483FAE6A12}"/>
              </a:ext>
            </a:extLst>
          </p:cNvPr>
          <p:cNvGraphicFramePr/>
          <p:nvPr>
            <p:extLst>
              <p:ext uri="{D42A27DB-BD31-4B8C-83A1-F6EECF244321}">
                <p14:modId xmlns:p14="http://schemas.microsoft.com/office/powerpoint/2010/main" val="1511677577"/>
              </p:ext>
            </p:extLst>
          </p:nvPr>
        </p:nvGraphicFramePr>
        <p:xfrm>
          <a:off x="1050003" y="1590675"/>
          <a:ext cx="10427621" cy="4953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Unvan 7"/>
          <p:cNvSpPr>
            <a:spLocks noGrp="1"/>
          </p:cNvSpPr>
          <p:nvPr>
            <p:ph type="title"/>
          </p:nvPr>
        </p:nvSpPr>
        <p:spPr>
          <a:xfrm rot="16200000">
            <a:off x="42811" y="2507584"/>
            <a:ext cx="3645310" cy="490282"/>
          </a:xfrm>
        </p:spPr>
        <p:txBody>
          <a:bodyPr>
            <a:normAutofit fontScale="90000"/>
          </a:bodyPr>
          <a:lstStyle/>
          <a:p>
            <a:r>
              <a:rPr lang="tr-TR" b="1" dirty="0">
                <a:solidFill>
                  <a:schemeClr val="bg1"/>
                </a:solidFill>
              </a:rPr>
              <a:t>AMAÇ</a:t>
            </a:r>
            <a:br>
              <a:rPr lang="tr-TR" b="1" dirty="0">
                <a:solidFill>
                  <a:schemeClr val="bg1"/>
                </a:solidFill>
              </a:rPr>
            </a:br>
            <a:br>
              <a:rPr lang="tr-TR" b="1" dirty="0">
                <a:solidFill>
                  <a:schemeClr val="bg1"/>
                </a:solidFill>
              </a:rPr>
            </a:br>
            <a:endParaRPr lang="tr-TR" sz="2700" b="1" dirty="0">
              <a:solidFill>
                <a:schemeClr val="bg1"/>
              </a:solidFill>
              <a:latin typeface="+mn-lt"/>
            </a:endParaRPr>
          </a:p>
        </p:txBody>
      </p:sp>
    </p:spTree>
    <p:extLst>
      <p:ext uri="{BB962C8B-B14F-4D97-AF65-F5344CB8AC3E}">
        <p14:creationId xmlns:p14="http://schemas.microsoft.com/office/powerpoint/2010/main" val="1140045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KARAKTER</a:t>
            </a:r>
          </a:p>
        </p:txBody>
      </p:sp>
      <p:sp>
        <p:nvSpPr>
          <p:cNvPr id="3" name="İçerik Yer Tutucusu 2"/>
          <p:cNvSpPr>
            <a:spLocks noGrp="1"/>
          </p:cNvSpPr>
          <p:nvPr>
            <p:ph idx="1"/>
          </p:nvPr>
        </p:nvSpPr>
        <p:spPr>
          <a:xfrm>
            <a:off x="785612" y="1722582"/>
            <a:ext cx="5634182" cy="4584931"/>
          </a:xfrm>
        </p:spPr>
        <p:txBody>
          <a:bodyPr>
            <a:normAutofit fontScale="85000" lnSpcReduction="10000"/>
          </a:bodyPr>
          <a:lstStyle/>
          <a:p>
            <a:r>
              <a:rPr lang="tr-TR" dirty="0"/>
              <a:t>1- Ayırt edici nitelik.</a:t>
            </a:r>
          </a:p>
          <a:p>
            <a:endParaRPr lang="tr-TR" dirty="0"/>
          </a:p>
          <a:p>
            <a:r>
              <a:rPr lang="tr-TR" dirty="0"/>
              <a:t>2- Bir bireyin kendine özgü yapısı, onu başkalarından ayıran temel belirti ve bireyin davranış biçimlerini belirleyen, üstün ana özellik, öz yapı, ıra, seciye.</a:t>
            </a:r>
          </a:p>
          <a:p>
            <a:endParaRPr lang="tr-TR" dirty="0"/>
          </a:p>
          <a:p>
            <a:r>
              <a:rPr lang="tr-TR" dirty="0"/>
              <a:t>3- Bir kimsenin veya bir insan grubunun </a:t>
            </a:r>
            <a:r>
              <a:rPr lang="tr-TR" b="1" dirty="0"/>
              <a:t>tutumu, duygulanma ve davranış biçimi.</a:t>
            </a:r>
          </a:p>
          <a:p>
            <a:r>
              <a:rPr lang="tr-TR" b="1" dirty="0"/>
              <a:t>Kişiliğin ahlaki boyutu</a:t>
            </a:r>
            <a:r>
              <a:rPr lang="tr-TR" dirty="0"/>
              <a:t>, iskeleti; bireyin </a:t>
            </a:r>
            <a:r>
              <a:rPr lang="tr-TR" b="1" dirty="0"/>
              <a:t>zihinsel gücünü </a:t>
            </a:r>
            <a:r>
              <a:rPr lang="tr-TR" dirty="0"/>
              <a:t>oluşturan ve şekillendiren genel özelliklerdir: iyi huyluluk, dürüstlük, alınganlık </a:t>
            </a:r>
            <a:r>
              <a:rPr lang="tr-TR" dirty="0" err="1"/>
              <a:t>vs</a:t>
            </a:r>
            <a:r>
              <a:rPr lang="tr-TR" dirty="0"/>
              <a:t> gibi.</a:t>
            </a:r>
          </a:p>
        </p:txBody>
      </p:sp>
      <p:grpSp>
        <p:nvGrpSpPr>
          <p:cNvPr id="4" name="Grup 3"/>
          <p:cNvGrpSpPr/>
          <p:nvPr/>
        </p:nvGrpSpPr>
        <p:grpSpPr>
          <a:xfrm>
            <a:off x="9975533" y="189868"/>
            <a:ext cx="1976321" cy="1532714"/>
            <a:chOff x="694358" y="2672381"/>
            <a:chExt cx="1532714" cy="1532714"/>
          </a:xfrm>
        </p:grpSpPr>
        <p:sp>
          <p:nvSpPr>
            <p:cNvPr id="5" name="Oval 4"/>
            <p:cNvSpPr/>
            <p:nvPr/>
          </p:nvSpPr>
          <p:spPr>
            <a:xfrm>
              <a:off x="694358" y="2672381"/>
              <a:ext cx="1532714" cy="1532714"/>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6" name="Oval 4"/>
            <p:cNvSpPr txBox="1"/>
            <p:nvPr/>
          </p:nvSpPr>
          <p:spPr>
            <a:xfrm>
              <a:off x="918819" y="2896842"/>
              <a:ext cx="1083792" cy="1083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a:t>KARAKTER</a:t>
              </a:r>
            </a:p>
          </p:txBody>
        </p:sp>
      </p:grpSp>
    </p:spTree>
    <p:extLst>
      <p:ext uri="{BB962C8B-B14F-4D97-AF65-F5344CB8AC3E}">
        <p14:creationId xmlns:p14="http://schemas.microsoft.com/office/powerpoint/2010/main" val="629426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958" y="1590944"/>
            <a:ext cx="5523344" cy="4024125"/>
          </a:xfrm>
        </p:spPr>
        <p:txBody>
          <a:bodyPr>
            <a:normAutofit fontScale="77500" lnSpcReduction="20000"/>
          </a:bodyPr>
          <a:lstStyle/>
          <a:p>
            <a:r>
              <a:rPr lang="tr-TR" dirty="0"/>
              <a:t>Karakter: </a:t>
            </a:r>
            <a:r>
              <a:rPr lang="tr-TR" b="1" dirty="0"/>
              <a:t>Tecrübelerin yansıması</a:t>
            </a:r>
          </a:p>
          <a:p>
            <a:endParaRPr lang="tr-TR" dirty="0"/>
          </a:p>
          <a:p>
            <a:r>
              <a:rPr lang="tr-TR" dirty="0"/>
              <a:t>Karakter, </a:t>
            </a:r>
            <a:r>
              <a:rPr lang="tr-TR" b="1" dirty="0"/>
              <a:t>çevreden edinilen bir parçanızdır.</a:t>
            </a:r>
          </a:p>
          <a:p>
            <a:r>
              <a:rPr lang="tr-TR" dirty="0"/>
              <a:t>Aynı zamanda, </a:t>
            </a:r>
            <a:r>
              <a:rPr lang="tr-TR" b="1" dirty="0"/>
              <a:t>deneyimlerinizin ve hayatınız boyunca yaşadığınız sosyal etkileşimlerin</a:t>
            </a:r>
            <a:r>
              <a:rPr lang="tr-TR" dirty="0"/>
              <a:t> bir sonucu olarak oluşur.</a:t>
            </a:r>
          </a:p>
          <a:p>
            <a:r>
              <a:rPr lang="tr-TR" dirty="0"/>
              <a:t>karakterinizin </a:t>
            </a:r>
            <a:r>
              <a:rPr lang="tr-TR" b="1" dirty="0"/>
              <a:t>kökleri kültürünüzde </a:t>
            </a:r>
            <a:r>
              <a:rPr lang="tr-TR" dirty="0"/>
              <a:t>saklıdır. </a:t>
            </a:r>
          </a:p>
          <a:p>
            <a:r>
              <a:rPr lang="tr-TR" dirty="0"/>
              <a:t>Mizaç temelinde gelişen karakter için , </a:t>
            </a:r>
            <a:r>
              <a:rPr lang="tr-TR" b="1" dirty="0"/>
              <a:t>değişmez değil fakat değişime oldukça dirençli</a:t>
            </a:r>
            <a:r>
              <a:rPr lang="tr-TR" dirty="0"/>
              <a:t> olan duygulanım, düşünce ve davranış kalıplarıdır diyebiliriz. </a:t>
            </a:r>
          </a:p>
          <a:p>
            <a:endParaRPr lang="tr-TR" dirty="0"/>
          </a:p>
          <a:p>
            <a:endParaRPr lang="tr-TR" dirty="0"/>
          </a:p>
          <a:p>
            <a:endParaRPr lang="tr-TR" dirty="0"/>
          </a:p>
        </p:txBody>
      </p:sp>
    </p:spTree>
    <p:extLst>
      <p:ext uri="{BB962C8B-B14F-4D97-AF65-F5344CB8AC3E}">
        <p14:creationId xmlns:p14="http://schemas.microsoft.com/office/powerpoint/2010/main" val="3927499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33782" y="422628"/>
            <a:ext cx="9398000" cy="1293028"/>
          </a:xfrm>
        </p:spPr>
        <p:txBody>
          <a:bodyPr/>
          <a:lstStyle/>
          <a:p>
            <a:r>
              <a:rPr lang="tr-TR" b="1" dirty="0"/>
              <a:t>KİŞİLİK, KARAKTER, MİZAÇ</a:t>
            </a:r>
          </a:p>
        </p:txBody>
      </p:sp>
      <p:graphicFrame>
        <p:nvGraphicFramePr>
          <p:cNvPr id="4" name="İçerik Yer Tutucusu 3"/>
          <p:cNvGraphicFramePr>
            <a:graphicFrameLocks noGrp="1"/>
          </p:cNvGraphicFramePr>
          <p:nvPr>
            <p:ph idx="1"/>
          </p:nvPr>
        </p:nvGraphicFramePr>
        <p:xfrm>
          <a:off x="5193147" y="1715656"/>
          <a:ext cx="6906490" cy="4206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Resim 4"/>
          <p:cNvPicPr>
            <a:picLocks noChangeAspect="1"/>
          </p:cNvPicPr>
          <p:nvPr/>
        </p:nvPicPr>
        <p:blipFill>
          <a:blip r:embed="rId7"/>
          <a:stretch>
            <a:fillRect/>
          </a:stretch>
        </p:blipFill>
        <p:spPr>
          <a:xfrm>
            <a:off x="417845" y="2434216"/>
            <a:ext cx="4435828" cy="2769756"/>
          </a:xfrm>
          <a:prstGeom prst="rect">
            <a:avLst/>
          </a:prstGeom>
        </p:spPr>
      </p:pic>
    </p:spTree>
    <p:extLst>
      <p:ext uri="{BB962C8B-B14F-4D97-AF65-F5344CB8AC3E}">
        <p14:creationId xmlns:p14="http://schemas.microsoft.com/office/powerpoint/2010/main" val="1767882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a:extLst>
              <a:ext uri="{FF2B5EF4-FFF2-40B4-BE49-F238E27FC236}">
                <a16:creationId xmlns:a16="http://schemas.microsoft.com/office/drawing/2014/main" id="{F9430721-DFE8-4A55-9F1A-6B483FAE6A12}"/>
              </a:ext>
            </a:extLst>
          </p:cNvPr>
          <p:cNvGraphicFramePr/>
          <p:nvPr>
            <p:extLst>
              <p:ext uri="{D42A27DB-BD31-4B8C-83A1-F6EECF244321}">
                <p14:modId xmlns:p14="http://schemas.microsoft.com/office/powerpoint/2010/main" val="3952747731"/>
              </p:ext>
            </p:extLst>
          </p:nvPr>
        </p:nvGraphicFramePr>
        <p:xfrm>
          <a:off x="1050003" y="1125768"/>
          <a:ext cx="1058002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Unvan 7"/>
          <p:cNvSpPr>
            <a:spLocks noGrp="1"/>
          </p:cNvSpPr>
          <p:nvPr>
            <p:ph type="title"/>
          </p:nvPr>
        </p:nvSpPr>
        <p:spPr>
          <a:xfrm rot="16200000">
            <a:off x="376186" y="3088609"/>
            <a:ext cx="3645310" cy="490282"/>
          </a:xfrm>
        </p:spPr>
        <p:txBody>
          <a:bodyPr>
            <a:noAutofit/>
          </a:bodyPr>
          <a:lstStyle/>
          <a:p>
            <a:r>
              <a:rPr lang="tr-TR" b="1" dirty="0">
                <a:solidFill>
                  <a:schemeClr val="bg1"/>
                </a:solidFill>
              </a:rPr>
              <a:t>1.BÖLÜM</a:t>
            </a:r>
            <a:endParaRPr lang="tr-TR" sz="2800" b="1" dirty="0">
              <a:solidFill>
                <a:schemeClr val="bg1"/>
              </a:solidFill>
              <a:latin typeface="+mn-lt"/>
            </a:endParaRPr>
          </a:p>
        </p:txBody>
      </p:sp>
    </p:spTree>
    <p:extLst>
      <p:ext uri="{BB962C8B-B14F-4D97-AF65-F5344CB8AC3E}">
        <p14:creationId xmlns:p14="http://schemas.microsoft.com/office/powerpoint/2010/main" val="1520186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EF02E8-893A-4502-A64C-E87172F56790}"/>
              </a:ext>
            </a:extLst>
          </p:cNvPr>
          <p:cNvSpPr>
            <a:spLocks noGrp="1"/>
          </p:cNvSpPr>
          <p:nvPr>
            <p:ph type="title"/>
          </p:nvPr>
        </p:nvSpPr>
        <p:spPr>
          <a:xfrm>
            <a:off x="3246120" y="365125"/>
            <a:ext cx="8107680" cy="1325563"/>
          </a:xfrm>
        </p:spPr>
        <p:txBody>
          <a:bodyPr>
            <a:normAutofit fontScale="90000"/>
          </a:bodyPr>
          <a:lstStyle/>
          <a:p>
            <a:r>
              <a:rPr lang="tr-TR" b="1" dirty="0">
                <a:solidFill>
                  <a:srgbClr val="000000"/>
                </a:solidFill>
                <a:latin typeface="Times New Roman" panose="02020603050405020304" pitchFamily="18" charset="0"/>
              </a:rPr>
              <a:t>Etkinlik 1: </a:t>
            </a:r>
            <a:r>
              <a:rPr lang="tr-TR" b="1" dirty="0" err="1">
                <a:solidFill>
                  <a:srgbClr val="000000"/>
                </a:solidFill>
                <a:latin typeface="Times New Roman" panose="02020603050405020304" pitchFamily="18" charset="0"/>
              </a:rPr>
              <a:t>Hikâye;“riskli</a:t>
            </a:r>
            <a:r>
              <a:rPr lang="tr-TR" b="1" dirty="0">
                <a:solidFill>
                  <a:srgbClr val="000000"/>
                </a:solidFill>
                <a:latin typeface="Times New Roman" panose="02020603050405020304" pitchFamily="18" charset="0"/>
              </a:rPr>
              <a:t> alanlar” </a:t>
            </a:r>
            <a:br>
              <a:rPr lang="tr-TR" dirty="0">
                <a:solidFill>
                  <a:srgbClr val="000000"/>
                </a:solidFill>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50A507B-539F-4026-9D88-28130C242BDA}"/>
              </a:ext>
            </a:extLst>
          </p:cNvPr>
          <p:cNvSpPr>
            <a:spLocks noGrp="1"/>
          </p:cNvSpPr>
          <p:nvPr>
            <p:ph idx="1"/>
          </p:nvPr>
        </p:nvSpPr>
        <p:spPr>
          <a:xfrm>
            <a:off x="171450" y="1609090"/>
            <a:ext cx="11304270" cy="4883785"/>
          </a:xfrm>
        </p:spPr>
        <p:txBody>
          <a:bodyPr numCol="2">
            <a:normAutofit/>
          </a:bodyPr>
          <a:lstStyle/>
          <a:p>
            <a:r>
              <a:rPr lang="tr-TR" sz="2400" b="0" i="0" u="none" strike="noStrike" baseline="0" dirty="0">
                <a:solidFill>
                  <a:srgbClr val="000000"/>
                </a:solidFill>
                <a:latin typeface="Times New Roman" panose="02020603050405020304" pitchFamily="18" charset="0"/>
              </a:rPr>
              <a:t>Oklahoma’da güneşli bir cumartesi öğleden sonrası arkadaşım </a:t>
            </a:r>
            <a:r>
              <a:rPr lang="tr-TR" sz="2400" b="0" i="0" u="none" strike="noStrike" baseline="0" dirty="0" err="1">
                <a:solidFill>
                  <a:srgbClr val="000000"/>
                </a:solidFill>
                <a:latin typeface="Times New Roman" panose="02020603050405020304" pitchFamily="18" charset="0"/>
              </a:rPr>
              <a:t>Bobby</a:t>
            </a:r>
            <a:r>
              <a:rPr lang="tr-TR" sz="2400" b="0" i="0" u="none" strike="noStrike" baseline="0" dirty="0">
                <a:solidFill>
                  <a:srgbClr val="000000"/>
                </a:solidFill>
                <a:latin typeface="Times New Roman" panose="02020603050405020304" pitchFamily="18" charset="0"/>
              </a:rPr>
              <a:t> </a:t>
            </a:r>
            <a:r>
              <a:rPr lang="tr-TR" sz="2400" b="0" i="0" u="none" strike="noStrike" baseline="0" dirty="0" err="1">
                <a:solidFill>
                  <a:srgbClr val="000000"/>
                </a:solidFill>
                <a:latin typeface="Times New Roman" panose="02020603050405020304" pitchFamily="18" charset="0"/>
              </a:rPr>
              <a:t>Lewis</a:t>
            </a:r>
            <a:r>
              <a:rPr lang="tr-TR" sz="2400" b="0" i="0" u="none" strike="noStrike" baseline="0" dirty="0">
                <a:solidFill>
                  <a:srgbClr val="000000"/>
                </a:solidFill>
                <a:latin typeface="Times New Roman" panose="02020603050405020304" pitchFamily="18" charset="0"/>
              </a:rPr>
              <a:t> iki küçük oğlunu mini golf oynamaya götürmüş. </a:t>
            </a:r>
          </a:p>
          <a:p>
            <a:r>
              <a:rPr lang="tr-TR" sz="2400" b="0" i="0" u="none" strike="noStrike" baseline="0" dirty="0">
                <a:solidFill>
                  <a:srgbClr val="000000"/>
                </a:solidFill>
                <a:latin typeface="Times New Roman" panose="02020603050405020304" pitchFamily="18" charset="0"/>
              </a:rPr>
              <a:t>Biletçiye yaklaşmış ve “Biletlerin fiyatı ne kadar?” diye sormuş. 17 </a:t>
            </a:r>
            <a:endParaRPr lang="tr-TR" sz="2400" b="0" i="0" u="none" strike="noStrike" baseline="0" dirty="0">
              <a:latin typeface="Times New Roman" panose="02020603050405020304" pitchFamily="18" charset="0"/>
            </a:endParaRPr>
          </a:p>
          <a:p>
            <a:r>
              <a:rPr lang="tr-TR" sz="2400" b="0" i="0" u="none" strike="noStrike" baseline="0" dirty="0">
                <a:latin typeface="Times New Roman" panose="02020603050405020304" pitchFamily="18" charset="0"/>
              </a:rPr>
              <a:t>-Genç adam(biletçi): ”Büyükler üç dolar, daha doğrusu altı yaşından büyük herkes üç dolar. Altı ve altı yaşın altındakileri bedava alıyoruz. Çocuklarınız kaç yaşındalar ?” diye yanıt vermiş. </a:t>
            </a:r>
          </a:p>
          <a:p>
            <a:r>
              <a:rPr lang="tr-TR" sz="2400" b="0" i="0" u="none" strike="noStrike" baseline="0" dirty="0">
                <a:latin typeface="Times New Roman" panose="02020603050405020304" pitchFamily="18" charset="0"/>
              </a:rPr>
              <a:t>-</a:t>
            </a:r>
            <a:r>
              <a:rPr lang="tr-TR" sz="2400" b="0" i="0" u="none" strike="noStrike" baseline="0" dirty="0" err="1">
                <a:latin typeface="Times New Roman" panose="02020603050405020304" pitchFamily="18" charset="0"/>
              </a:rPr>
              <a:t>Bobby</a:t>
            </a:r>
            <a:r>
              <a:rPr lang="tr-TR" sz="2400" b="0" i="0" u="none" strike="noStrike" baseline="0" dirty="0">
                <a:latin typeface="Times New Roman" panose="02020603050405020304" pitchFamily="18" charset="0"/>
              </a:rPr>
              <a:t>: “Küçük 3, büyük 7 yaşında. Sanırım size 6 dolar vereceğim.” Demiş. </a:t>
            </a:r>
          </a:p>
          <a:p>
            <a:r>
              <a:rPr lang="tr-TR" sz="2400" b="0" i="0" u="none" strike="noStrike" baseline="0" dirty="0">
                <a:latin typeface="Times New Roman" panose="02020603050405020304" pitchFamily="18" charset="0"/>
              </a:rPr>
              <a:t>-Genç adam (biletçi): “Bayım siz piyangodan para filan mı kazandınız? Üç dolar kâra geçebilirdiniz. Büyüğün altı yaşında olduğunu söylemeyebilirdiniz. Ben nereden anlayacaktım? diye yorumda bulunmuş. </a:t>
            </a:r>
          </a:p>
          <a:p>
            <a:r>
              <a:rPr lang="tr-TR" sz="2400" b="0" i="0" u="none" strike="noStrike" baseline="0" dirty="0">
                <a:latin typeface="Times New Roman" panose="02020603050405020304" pitchFamily="18" charset="0"/>
              </a:rPr>
              <a:t>-</a:t>
            </a:r>
            <a:r>
              <a:rPr lang="tr-TR" sz="2400" b="0" i="0" u="none" strike="noStrike" baseline="0" dirty="0" err="1">
                <a:latin typeface="Times New Roman" panose="02020603050405020304" pitchFamily="18" charset="0"/>
              </a:rPr>
              <a:t>Bobby</a:t>
            </a:r>
            <a:r>
              <a:rPr lang="tr-TR" sz="2400" b="0" i="0" u="none" strike="noStrike" baseline="0" dirty="0">
                <a:latin typeface="Times New Roman" panose="02020603050405020304" pitchFamily="18" charset="0"/>
              </a:rPr>
              <a:t>: </a:t>
            </a:r>
            <a:r>
              <a:rPr lang="tr-TR" sz="2400" b="1" i="0" u="none" strike="noStrike" baseline="0" dirty="0">
                <a:latin typeface="Times New Roman" panose="02020603050405020304" pitchFamily="18" charset="0"/>
              </a:rPr>
              <a:t>“Evet, bu doğru olabilir ama çocuklar doğrunun ne olduğunu biliyorlar”</a:t>
            </a:r>
            <a:r>
              <a:rPr lang="tr-TR" sz="2400" b="0" i="0" u="none" strike="noStrike" baseline="0" dirty="0">
                <a:latin typeface="Times New Roman" panose="02020603050405020304" pitchFamily="18" charset="0"/>
              </a:rPr>
              <a:t> demiş. </a:t>
            </a:r>
          </a:p>
        </p:txBody>
      </p:sp>
    </p:spTree>
    <p:extLst>
      <p:ext uri="{BB962C8B-B14F-4D97-AF65-F5344CB8AC3E}">
        <p14:creationId xmlns:p14="http://schemas.microsoft.com/office/powerpoint/2010/main" val="2885934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EF02E8-893A-4502-A64C-E87172F56790}"/>
              </a:ext>
            </a:extLst>
          </p:cNvPr>
          <p:cNvSpPr>
            <a:spLocks noGrp="1"/>
          </p:cNvSpPr>
          <p:nvPr>
            <p:ph type="title"/>
          </p:nvPr>
        </p:nvSpPr>
        <p:spPr>
          <a:xfrm>
            <a:off x="4114800" y="365125"/>
            <a:ext cx="7239000" cy="1325563"/>
          </a:xfrm>
        </p:spPr>
        <p:txBody>
          <a:bodyPr/>
          <a:lstStyle/>
          <a:p>
            <a:r>
              <a:rPr lang="tr-TR" b="1" dirty="0">
                <a:latin typeface="Times New Roman" panose="02020603050405020304" pitchFamily="18" charset="0"/>
              </a:rPr>
              <a:t>Etkinlik 2 </a:t>
            </a:r>
            <a:br>
              <a:rPr lang="tr-TR" dirty="0">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50A507B-539F-4026-9D88-28130C242BDA}"/>
              </a:ext>
            </a:extLst>
          </p:cNvPr>
          <p:cNvSpPr>
            <a:spLocks noGrp="1"/>
          </p:cNvSpPr>
          <p:nvPr>
            <p:ph idx="1"/>
          </p:nvPr>
        </p:nvSpPr>
        <p:spPr/>
        <p:txBody>
          <a:bodyPr>
            <a:normAutofit/>
          </a:bodyPr>
          <a:lstStyle/>
          <a:p>
            <a:r>
              <a:rPr lang="tr-TR" sz="4400" b="0" i="0" u="none" strike="noStrike" baseline="0" dirty="0">
                <a:latin typeface="Times New Roman" panose="02020603050405020304" pitchFamily="18" charset="0"/>
              </a:rPr>
              <a:t>Yukarıdaki hikâyeyi tamamlamanız gerekirse nasıl tamamlarsınız? </a:t>
            </a:r>
          </a:p>
        </p:txBody>
      </p:sp>
    </p:spTree>
    <p:extLst>
      <p:ext uri="{BB962C8B-B14F-4D97-AF65-F5344CB8AC3E}">
        <p14:creationId xmlns:p14="http://schemas.microsoft.com/office/powerpoint/2010/main" val="208828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3731" y="409904"/>
            <a:ext cx="9557710" cy="661720"/>
          </a:xfrm>
          <a:prstGeom prst="rect">
            <a:avLst/>
          </a:prstGeom>
          <a:solidFill>
            <a:schemeClr val="accent2">
              <a:lumMod val="50000"/>
            </a:schemeClr>
          </a:solidFill>
        </p:spPr>
        <p:txBody>
          <a:bodyPr wrap="square">
            <a:spAutoFit/>
          </a:bodyPr>
          <a:lstStyle/>
          <a:p>
            <a:pPr algn="ctr"/>
            <a:r>
              <a:rPr lang="tr-TR" sz="3700" b="1" dirty="0">
                <a:solidFill>
                  <a:schemeClr val="bg1"/>
                </a:solidFill>
              </a:rPr>
              <a:t>Ahlaki Gelişimin </a:t>
            </a:r>
            <a:r>
              <a:rPr lang="tr-TR" sz="3600" b="1" dirty="0">
                <a:solidFill>
                  <a:schemeClr val="bg1"/>
                </a:solidFill>
              </a:rPr>
              <a:t>Ortamları</a:t>
            </a:r>
          </a:p>
        </p:txBody>
      </p:sp>
      <p:graphicFrame>
        <p:nvGraphicFramePr>
          <p:cNvPr id="7" name="6 Diyagram"/>
          <p:cNvGraphicFramePr/>
          <p:nvPr/>
        </p:nvGraphicFramePr>
        <p:xfrm>
          <a:off x="2490951" y="1277007"/>
          <a:ext cx="8024649" cy="5171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8481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932518" y="1551313"/>
            <a:ext cx="1963358" cy="584775"/>
          </a:xfrm>
          <a:prstGeom prst="rect">
            <a:avLst/>
          </a:prstGeom>
          <a:solidFill>
            <a:srgbClr val="F13B48"/>
          </a:solidFill>
        </p:spPr>
        <p:txBody>
          <a:bodyPr wrap="none">
            <a:spAutoFit/>
          </a:bodyPr>
          <a:lstStyle/>
          <a:p>
            <a:r>
              <a:rPr lang="tr-TR" sz="3200" dirty="0">
                <a:solidFill>
                  <a:schemeClr val="bg1"/>
                </a:solidFill>
              </a:rPr>
              <a:t>Ebeveynlik</a:t>
            </a:r>
            <a:endParaRPr lang="tr-TR" sz="3000" dirty="0">
              <a:solidFill>
                <a:schemeClr val="bg1"/>
              </a:solidFill>
            </a:endParaRPr>
          </a:p>
        </p:txBody>
      </p:sp>
      <p:sp>
        <p:nvSpPr>
          <p:cNvPr id="7" name="Dikdörtgen 6"/>
          <p:cNvSpPr/>
          <p:nvPr/>
        </p:nvSpPr>
        <p:spPr>
          <a:xfrm>
            <a:off x="0" y="2291659"/>
            <a:ext cx="7520151" cy="2246769"/>
          </a:xfrm>
          <a:prstGeom prst="rect">
            <a:avLst/>
          </a:prstGeom>
        </p:spPr>
        <p:txBody>
          <a:bodyPr wrap="square">
            <a:spAutoFit/>
          </a:bodyPr>
          <a:lstStyle/>
          <a:p>
            <a:pPr algn="ctr"/>
            <a:r>
              <a:rPr lang="tr-TR" sz="3500" b="1" dirty="0"/>
              <a:t>Sevgiyi Çekme: </a:t>
            </a:r>
          </a:p>
          <a:p>
            <a:pPr algn="ctr"/>
            <a:r>
              <a:rPr lang="tr-TR" sz="3500" dirty="0"/>
              <a:t>Bir ebeveynin, ilgisini ya da sevgisini ergenden çekmesini ifade eden disiplin tekniği.</a:t>
            </a:r>
          </a:p>
        </p:txBody>
      </p:sp>
      <p:sp>
        <p:nvSpPr>
          <p:cNvPr id="9" name="Dikdörtgen 8"/>
          <p:cNvSpPr/>
          <p:nvPr/>
        </p:nvSpPr>
        <p:spPr>
          <a:xfrm>
            <a:off x="292317" y="4284151"/>
            <a:ext cx="7417021" cy="2246769"/>
          </a:xfrm>
          <a:prstGeom prst="rect">
            <a:avLst/>
          </a:prstGeom>
        </p:spPr>
        <p:txBody>
          <a:bodyPr wrap="square">
            <a:spAutoFit/>
          </a:bodyPr>
          <a:lstStyle/>
          <a:p>
            <a:pPr algn="ctr"/>
            <a:r>
              <a:rPr lang="tr-TR" sz="3500" b="1" dirty="0"/>
              <a:t>Güç Kullanımı: </a:t>
            </a:r>
          </a:p>
          <a:p>
            <a:pPr algn="ctr"/>
            <a:r>
              <a:rPr lang="tr-TR" sz="3500" dirty="0"/>
              <a:t>Bir ebeveynin ergen ya da ergenin kaynakları üzerinde kontrol sağlamayı amaçlayan disiplin tekniği.</a:t>
            </a:r>
          </a:p>
        </p:txBody>
      </p:sp>
      <p:sp>
        <p:nvSpPr>
          <p:cNvPr id="151554" name="AutoShape 2" descr="ebeveyn islami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51556" name="AutoShape 4" descr="ebeveyn islami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51558" name="AutoShape 6" descr="ebeveyn islami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51560" name="AutoShape 8" descr="ebeveyn islami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 name="Dikdörtgen 10">
            <a:extLst>
              <a:ext uri="{FF2B5EF4-FFF2-40B4-BE49-F238E27FC236}">
                <a16:creationId xmlns:a16="http://schemas.microsoft.com/office/drawing/2014/main" id="{DE009A6D-00FB-4A1B-ABEA-E8996827094E}"/>
              </a:ext>
            </a:extLst>
          </p:cNvPr>
          <p:cNvSpPr/>
          <p:nvPr/>
        </p:nvSpPr>
        <p:spPr>
          <a:xfrm>
            <a:off x="1873731" y="409904"/>
            <a:ext cx="9557710" cy="661720"/>
          </a:xfrm>
          <a:prstGeom prst="rect">
            <a:avLst/>
          </a:prstGeom>
          <a:solidFill>
            <a:schemeClr val="accent2">
              <a:lumMod val="50000"/>
            </a:schemeClr>
          </a:solidFill>
        </p:spPr>
        <p:txBody>
          <a:bodyPr wrap="square">
            <a:spAutoFit/>
          </a:bodyPr>
          <a:lstStyle/>
          <a:p>
            <a:pPr algn="ctr"/>
            <a:r>
              <a:rPr lang="tr-TR" sz="3700" b="1" dirty="0">
                <a:solidFill>
                  <a:schemeClr val="bg1"/>
                </a:solidFill>
              </a:rPr>
              <a:t>Ahlaki Gelişimin </a:t>
            </a:r>
            <a:r>
              <a:rPr lang="tr-TR" sz="3600" b="1" dirty="0">
                <a:solidFill>
                  <a:schemeClr val="bg1"/>
                </a:solidFill>
              </a:rPr>
              <a:t>Ortamları</a:t>
            </a:r>
          </a:p>
        </p:txBody>
      </p:sp>
    </p:spTree>
    <p:extLst>
      <p:ext uri="{BB962C8B-B14F-4D97-AF65-F5344CB8AC3E}">
        <p14:creationId xmlns:p14="http://schemas.microsoft.com/office/powerpoint/2010/main" val="250131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113427" y="1628800"/>
            <a:ext cx="1383327" cy="584775"/>
          </a:xfrm>
          <a:prstGeom prst="rect">
            <a:avLst/>
          </a:prstGeom>
        </p:spPr>
        <p:txBody>
          <a:bodyPr wrap="none">
            <a:spAutoFit/>
          </a:bodyPr>
          <a:lstStyle/>
          <a:p>
            <a:r>
              <a:rPr lang="tr-TR" sz="3200" dirty="0">
                <a:solidFill>
                  <a:schemeClr val="accent2">
                    <a:lumMod val="75000"/>
                  </a:schemeClr>
                </a:solidFill>
              </a:rPr>
              <a:t>Okullar</a:t>
            </a:r>
            <a:endParaRPr lang="tr-TR" sz="3000" dirty="0">
              <a:solidFill>
                <a:schemeClr val="accent2">
                  <a:lumMod val="75000"/>
                </a:schemeClr>
              </a:solidFill>
            </a:endParaRPr>
          </a:p>
        </p:txBody>
      </p:sp>
      <p:sp>
        <p:nvSpPr>
          <p:cNvPr id="6" name="Dikdörtgen 5"/>
          <p:cNvSpPr/>
          <p:nvPr/>
        </p:nvSpPr>
        <p:spPr>
          <a:xfrm>
            <a:off x="766731" y="2789903"/>
            <a:ext cx="10742097" cy="1169551"/>
          </a:xfrm>
          <a:prstGeom prst="rect">
            <a:avLst/>
          </a:prstGeom>
        </p:spPr>
        <p:txBody>
          <a:bodyPr wrap="square">
            <a:spAutoFit/>
          </a:bodyPr>
          <a:lstStyle/>
          <a:p>
            <a:pPr algn="ctr"/>
            <a:r>
              <a:rPr lang="tr-TR" sz="3500" b="1" dirty="0"/>
              <a:t>Örtük Program: </a:t>
            </a:r>
          </a:p>
          <a:p>
            <a:pPr algn="ctr"/>
            <a:r>
              <a:rPr lang="tr-TR" sz="3500" dirty="0"/>
              <a:t>Her okulu nitelendiren yaygın ahlaki atmosfer.</a:t>
            </a:r>
          </a:p>
        </p:txBody>
      </p:sp>
      <p:sp>
        <p:nvSpPr>
          <p:cNvPr id="7" name="Dikdörtgen 6">
            <a:extLst>
              <a:ext uri="{FF2B5EF4-FFF2-40B4-BE49-F238E27FC236}">
                <a16:creationId xmlns:a16="http://schemas.microsoft.com/office/drawing/2014/main" id="{E03F7D3F-CAFB-45F1-97E6-EDC7BF30D423}"/>
              </a:ext>
            </a:extLst>
          </p:cNvPr>
          <p:cNvSpPr/>
          <p:nvPr/>
        </p:nvSpPr>
        <p:spPr>
          <a:xfrm>
            <a:off x="1873731" y="409904"/>
            <a:ext cx="9557710" cy="661720"/>
          </a:xfrm>
          <a:prstGeom prst="rect">
            <a:avLst/>
          </a:prstGeom>
          <a:solidFill>
            <a:schemeClr val="accent2">
              <a:lumMod val="50000"/>
            </a:schemeClr>
          </a:solidFill>
        </p:spPr>
        <p:txBody>
          <a:bodyPr wrap="square">
            <a:spAutoFit/>
          </a:bodyPr>
          <a:lstStyle/>
          <a:p>
            <a:pPr algn="ctr"/>
            <a:r>
              <a:rPr lang="tr-TR" sz="3700" b="1" dirty="0">
                <a:solidFill>
                  <a:schemeClr val="bg1"/>
                </a:solidFill>
              </a:rPr>
              <a:t>Ahlaki Gelişimin </a:t>
            </a:r>
            <a:r>
              <a:rPr lang="tr-TR" sz="3600" b="1" dirty="0">
                <a:solidFill>
                  <a:schemeClr val="bg1"/>
                </a:solidFill>
              </a:rPr>
              <a:t>Ortamları</a:t>
            </a:r>
          </a:p>
        </p:txBody>
      </p:sp>
    </p:spTree>
    <p:extLst>
      <p:ext uri="{BB962C8B-B14F-4D97-AF65-F5344CB8AC3E}">
        <p14:creationId xmlns:p14="http://schemas.microsoft.com/office/powerpoint/2010/main" val="39874708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23392" y="2551838"/>
            <a:ext cx="11425269" cy="2785378"/>
          </a:xfrm>
          <a:prstGeom prst="rect">
            <a:avLst/>
          </a:prstGeom>
        </p:spPr>
        <p:txBody>
          <a:bodyPr wrap="square">
            <a:spAutoFit/>
          </a:bodyPr>
          <a:lstStyle/>
          <a:p>
            <a:pPr algn="ctr"/>
            <a:r>
              <a:rPr lang="tr-TR" sz="3500" b="1" dirty="0"/>
              <a:t>Karakter Eğitimi: </a:t>
            </a:r>
          </a:p>
          <a:p>
            <a:pPr algn="ctr"/>
            <a:r>
              <a:rPr lang="tr-TR" sz="3500" dirty="0"/>
              <a:t>Öğrencilerin ahlaki olmayan davranışlarla ilgilenmesini ve diğerlerine zarar vermesini önlemeye yönelik temel ahlaki bilgiler öğretmeyi amaçlayan doğrudan ahlaki eğitim</a:t>
            </a:r>
          </a:p>
          <a:p>
            <a:pPr algn="ctr"/>
            <a:r>
              <a:rPr lang="tr-TR" sz="3500" dirty="0"/>
              <a:t>yaklaşımıdır.</a:t>
            </a:r>
          </a:p>
        </p:txBody>
      </p:sp>
      <p:sp>
        <p:nvSpPr>
          <p:cNvPr id="6" name="Dikdörtgen 5"/>
          <p:cNvSpPr/>
          <p:nvPr/>
        </p:nvSpPr>
        <p:spPr>
          <a:xfrm>
            <a:off x="1113427" y="1628800"/>
            <a:ext cx="1383327" cy="584775"/>
          </a:xfrm>
          <a:prstGeom prst="rect">
            <a:avLst/>
          </a:prstGeom>
        </p:spPr>
        <p:txBody>
          <a:bodyPr wrap="none">
            <a:spAutoFit/>
          </a:bodyPr>
          <a:lstStyle/>
          <a:p>
            <a:r>
              <a:rPr lang="tr-TR" sz="3200" dirty="0">
                <a:solidFill>
                  <a:schemeClr val="accent2">
                    <a:lumMod val="75000"/>
                  </a:schemeClr>
                </a:solidFill>
              </a:rPr>
              <a:t>Okullar</a:t>
            </a:r>
            <a:endParaRPr lang="tr-TR" sz="3000" dirty="0">
              <a:solidFill>
                <a:schemeClr val="accent2">
                  <a:lumMod val="75000"/>
                </a:schemeClr>
              </a:solidFill>
            </a:endParaRPr>
          </a:p>
        </p:txBody>
      </p:sp>
      <p:sp>
        <p:nvSpPr>
          <p:cNvPr id="7" name="Dikdörtgen 6">
            <a:extLst>
              <a:ext uri="{FF2B5EF4-FFF2-40B4-BE49-F238E27FC236}">
                <a16:creationId xmlns:a16="http://schemas.microsoft.com/office/drawing/2014/main" id="{A2206FBE-6EF9-4F75-B1F8-F0ED02CE7392}"/>
              </a:ext>
            </a:extLst>
          </p:cNvPr>
          <p:cNvSpPr/>
          <p:nvPr/>
        </p:nvSpPr>
        <p:spPr>
          <a:xfrm>
            <a:off x="1873731" y="409904"/>
            <a:ext cx="9557710" cy="661720"/>
          </a:xfrm>
          <a:prstGeom prst="rect">
            <a:avLst/>
          </a:prstGeom>
          <a:solidFill>
            <a:schemeClr val="accent2">
              <a:lumMod val="50000"/>
            </a:schemeClr>
          </a:solidFill>
        </p:spPr>
        <p:txBody>
          <a:bodyPr wrap="square">
            <a:spAutoFit/>
          </a:bodyPr>
          <a:lstStyle/>
          <a:p>
            <a:pPr algn="ctr"/>
            <a:r>
              <a:rPr lang="tr-TR" sz="3700" b="1" dirty="0">
                <a:solidFill>
                  <a:schemeClr val="bg1"/>
                </a:solidFill>
              </a:rPr>
              <a:t>Ahlaki Gelişimin </a:t>
            </a:r>
            <a:r>
              <a:rPr lang="tr-TR" sz="3600" b="1" dirty="0">
                <a:solidFill>
                  <a:schemeClr val="bg1"/>
                </a:solidFill>
              </a:rPr>
              <a:t>Ortamları</a:t>
            </a:r>
          </a:p>
        </p:txBody>
      </p:sp>
    </p:spTree>
    <p:extLst>
      <p:ext uri="{BB962C8B-B14F-4D97-AF65-F5344CB8AC3E}">
        <p14:creationId xmlns:p14="http://schemas.microsoft.com/office/powerpoint/2010/main" val="3068275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a:extLst>
              <a:ext uri="{FF2B5EF4-FFF2-40B4-BE49-F238E27FC236}">
                <a16:creationId xmlns:a16="http://schemas.microsoft.com/office/drawing/2014/main" id="{F9430721-DFE8-4A55-9F1A-6B483FAE6A12}"/>
              </a:ext>
            </a:extLst>
          </p:cNvPr>
          <p:cNvGraphicFramePr/>
          <p:nvPr>
            <p:extLst>
              <p:ext uri="{D42A27DB-BD31-4B8C-83A1-F6EECF244321}">
                <p14:modId xmlns:p14="http://schemas.microsoft.com/office/powerpoint/2010/main" val="3224865915"/>
              </p:ext>
            </p:extLst>
          </p:nvPr>
        </p:nvGraphicFramePr>
        <p:xfrm>
          <a:off x="1050003" y="1666876"/>
          <a:ext cx="10541922" cy="4877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Unvan 7"/>
          <p:cNvSpPr>
            <a:spLocks noGrp="1"/>
          </p:cNvSpPr>
          <p:nvPr>
            <p:ph type="title"/>
          </p:nvPr>
        </p:nvSpPr>
        <p:spPr>
          <a:xfrm rot="16200000">
            <a:off x="-109589" y="3244390"/>
            <a:ext cx="3645310" cy="490282"/>
          </a:xfrm>
        </p:spPr>
        <p:txBody>
          <a:bodyPr>
            <a:noAutofit/>
          </a:bodyPr>
          <a:lstStyle/>
          <a:p>
            <a:br>
              <a:rPr lang="tr-TR" sz="3600" dirty="0">
                <a:solidFill>
                  <a:schemeClr val="bg1"/>
                </a:solidFill>
              </a:rPr>
            </a:br>
            <a:r>
              <a:rPr lang="tr-TR" sz="3600" b="1" u="sng" dirty="0">
                <a:solidFill>
                  <a:schemeClr val="bg1"/>
                </a:solidFill>
              </a:rPr>
              <a:t>İÇİNDEKİLER</a:t>
            </a:r>
            <a:br>
              <a:rPr lang="tr-TR" sz="3600" dirty="0">
                <a:solidFill>
                  <a:schemeClr val="bg1"/>
                </a:solidFill>
              </a:rPr>
            </a:br>
            <a:br>
              <a:rPr lang="tr-TR" sz="3600" dirty="0">
                <a:solidFill>
                  <a:schemeClr val="bg1"/>
                </a:solidFill>
              </a:rPr>
            </a:br>
            <a:endParaRPr lang="tr-TR" sz="2000" dirty="0">
              <a:solidFill>
                <a:schemeClr val="bg1"/>
              </a:solidFill>
              <a:latin typeface="+mn-lt"/>
            </a:endParaRPr>
          </a:p>
        </p:txBody>
      </p:sp>
    </p:spTree>
    <p:extLst>
      <p:ext uri="{BB962C8B-B14F-4D97-AF65-F5344CB8AC3E}">
        <p14:creationId xmlns:p14="http://schemas.microsoft.com/office/powerpoint/2010/main" val="1446725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19633" y="654460"/>
            <a:ext cx="8201393" cy="815994"/>
          </a:xfrm>
        </p:spPr>
        <p:txBody>
          <a:bodyPr>
            <a:normAutofit/>
          </a:bodyPr>
          <a:lstStyle/>
          <a:p>
            <a:pPr algn="ctr"/>
            <a:r>
              <a:rPr lang="tr-TR" sz="4800" b="1" dirty="0"/>
              <a:t>Karakter Eğitimi</a:t>
            </a:r>
          </a:p>
        </p:txBody>
      </p:sp>
      <p:sp>
        <p:nvSpPr>
          <p:cNvPr id="5" name="İçerik Yer Tutucusu 4"/>
          <p:cNvSpPr>
            <a:spLocks noGrp="1"/>
          </p:cNvSpPr>
          <p:nvPr>
            <p:ph sz="quarter" idx="13"/>
          </p:nvPr>
        </p:nvSpPr>
        <p:spPr>
          <a:xfrm>
            <a:off x="437729" y="2112258"/>
            <a:ext cx="11526981" cy="4387396"/>
          </a:xfrm>
        </p:spPr>
        <p:txBody>
          <a:bodyPr>
            <a:normAutofit/>
          </a:bodyPr>
          <a:lstStyle/>
          <a:p>
            <a:r>
              <a:rPr lang="tr-TR" sz="2800" dirty="0">
                <a:latin typeface="Times New Roman" panose="02020603050405020304" pitchFamily="18" charset="0"/>
                <a:cs typeface="Times New Roman" panose="02020603050405020304" pitchFamily="18" charset="0"/>
              </a:rPr>
              <a:t>Ahlaki değerlerin eğitiminde adalet, iyi ve doğru konusunda anlayış oluşturulması ve benimsenmesi, özverili olmak, alçak gönüllülük ve ahlaki alışkanlık kazanma gibi değer ve uygulamalara yer verilmektedir.</a:t>
            </a:r>
          </a:p>
          <a:p>
            <a:r>
              <a:rPr lang="tr-TR" sz="28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Ahlak eğitiminin dört tipolojisinden bahsedilebilir:</a:t>
            </a:r>
          </a:p>
          <a:p>
            <a:pPr marL="514350" indent="-514350">
              <a:buFont typeface="+mj-lt"/>
              <a:buAutoNum type="arabicPeriod"/>
            </a:pPr>
            <a:r>
              <a:rPr lang="tr-TR" sz="28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Sınır belirleme</a:t>
            </a:r>
          </a:p>
          <a:p>
            <a:pPr marL="514350" indent="-514350">
              <a:buFont typeface="+mj-lt"/>
              <a:buAutoNum type="arabicPeriod"/>
            </a:pPr>
            <a:r>
              <a:rPr lang="tr-TR" sz="28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Değerlerin belirginleştirilmesi</a:t>
            </a:r>
          </a:p>
          <a:p>
            <a:pPr marL="514350" indent="-514350">
              <a:buFont typeface="+mj-lt"/>
              <a:buAutoNum type="arabicPeriod"/>
            </a:pPr>
            <a:r>
              <a:rPr lang="tr-TR" sz="28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Karakter oluşturma</a:t>
            </a:r>
          </a:p>
          <a:p>
            <a:pPr marL="514350" indent="-514350">
              <a:buFont typeface="+mj-lt"/>
              <a:buAutoNum type="arabicPeriod"/>
            </a:pPr>
            <a:r>
              <a:rPr lang="tr-TR" sz="28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Ahlaki kavrayış</a:t>
            </a:r>
          </a:p>
        </p:txBody>
      </p:sp>
    </p:spTree>
    <p:extLst>
      <p:ext uri="{BB962C8B-B14F-4D97-AF65-F5344CB8AC3E}">
        <p14:creationId xmlns:p14="http://schemas.microsoft.com/office/powerpoint/2010/main" val="1274212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sz="quarter" idx="13"/>
          </p:nvPr>
        </p:nvSpPr>
        <p:spPr>
          <a:xfrm>
            <a:off x="193964" y="1768888"/>
            <a:ext cx="11804072" cy="4718409"/>
          </a:xfrm>
        </p:spPr>
        <p:txBody>
          <a:bodyPr>
            <a:normAutofit/>
          </a:bodyPr>
          <a:lstStyle/>
          <a:p>
            <a:r>
              <a:rPr lang="tr-TR" sz="2800" dirty="0"/>
              <a:t>Ahlak eğitimi kuram temellidir. Karakter eğitimi ise kuramdan çok uygulamaya dönüktür ve eğitimsel açıdan bir çok strateji içermektedir.</a:t>
            </a:r>
          </a:p>
          <a:p>
            <a:r>
              <a:rPr lang="tr-TR" sz="2800" b="1" i="1" u="sng" dirty="0">
                <a:effectLst>
                  <a:outerShdw blurRad="38100" dist="38100" dir="2700000" algn="tl">
                    <a:srgbClr val="000000">
                      <a:alpha val="43137"/>
                    </a:srgbClr>
                  </a:outerShdw>
                </a:effectLst>
              </a:rPr>
              <a:t>Etkili karakter eğitiminin ilkeleri:</a:t>
            </a:r>
          </a:p>
          <a:p>
            <a:pPr marL="514350" indent="-514350">
              <a:buFont typeface="+mj-lt"/>
              <a:buAutoNum type="arabicPeriod"/>
            </a:pPr>
            <a:r>
              <a:rPr lang="tr-TR" sz="2800" dirty="0"/>
              <a:t>Derslerle bütünleştirme</a:t>
            </a:r>
          </a:p>
          <a:p>
            <a:pPr marL="514350" indent="-514350">
              <a:buFont typeface="+mj-lt"/>
              <a:buAutoNum type="arabicPeriod"/>
            </a:pPr>
            <a:r>
              <a:rPr lang="tr-TR" sz="2800" dirty="0"/>
              <a:t>Olumlu okul ortamı</a:t>
            </a:r>
          </a:p>
          <a:p>
            <a:pPr marL="514350" indent="-514350">
              <a:buFont typeface="+mj-lt"/>
              <a:buAutoNum type="arabicPeriod"/>
            </a:pPr>
            <a:r>
              <a:rPr lang="tr-TR" sz="2800" dirty="0"/>
              <a:t>Yönetimsel politika ve uygulamalar</a:t>
            </a:r>
          </a:p>
          <a:p>
            <a:pPr marL="514350" indent="-514350">
              <a:buFont typeface="+mj-lt"/>
              <a:buAutoNum type="arabicPeriod"/>
            </a:pPr>
            <a:r>
              <a:rPr lang="tr-TR" sz="2800" dirty="0"/>
              <a:t>Yetkin öğretmen</a:t>
            </a:r>
          </a:p>
          <a:p>
            <a:pPr marL="514350" indent="-514350">
              <a:buFont typeface="+mj-lt"/>
              <a:buAutoNum type="arabicPeriod"/>
            </a:pPr>
            <a:r>
              <a:rPr lang="tr-TR" sz="2800" dirty="0"/>
              <a:t>Okul ve aile ortaklığı</a:t>
            </a:r>
          </a:p>
        </p:txBody>
      </p:sp>
      <p:sp>
        <p:nvSpPr>
          <p:cNvPr id="6" name="Metin kutusu 5"/>
          <p:cNvSpPr txBox="1"/>
          <p:nvPr/>
        </p:nvSpPr>
        <p:spPr>
          <a:xfrm>
            <a:off x="2652958" y="171087"/>
            <a:ext cx="8104909" cy="646331"/>
          </a:xfrm>
          <a:prstGeom prst="rect">
            <a:avLst/>
          </a:prstGeom>
          <a:noFill/>
        </p:spPr>
        <p:txBody>
          <a:bodyPr wrap="square" rtlCol="0">
            <a:spAutoFit/>
          </a:bodyPr>
          <a:lstStyle/>
          <a:p>
            <a:pPr algn="ctr"/>
            <a:r>
              <a:rPr lang="tr-TR" sz="3600" b="1" dirty="0">
                <a:effectLst>
                  <a:outerShdw blurRad="38100" dist="38100" dir="2700000" algn="tl">
                    <a:srgbClr val="000000">
                      <a:alpha val="43137"/>
                    </a:srgbClr>
                  </a:outerShdw>
                </a:effectLst>
              </a:rPr>
              <a:t>KARAKTER EĞİTİMİ</a:t>
            </a:r>
          </a:p>
        </p:txBody>
      </p:sp>
    </p:spTree>
    <p:extLst>
      <p:ext uri="{BB962C8B-B14F-4D97-AF65-F5344CB8AC3E}">
        <p14:creationId xmlns:p14="http://schemas.microsoft.com/office/powerpoint/2010/main" val="2168812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113427" y="1628800"/>
            <a:ext cx="1383327" cy="584775"/>
          </a:xfrm>
          <a:prstGeom prst="rect">
            <a:avLst/>
          </a:prstGeom>
        </p:spPr>
        <p:txBody>
          <a:bodyPr wrap="none">
            <a:spAutoFit/>
          </a:bodyPr>
          <a:lstStyle/>
          <a:p>
            <a:r>
              <a:rPr lang="tr-TR" sz="3200" dirty="0">
                <a:solidFill>
                  <a:schemeClr val="accent2">
                    <a:lumMod val="75000"/>
                  </a:schemeClr>
                </a:solidFill>
              </a:rPr>
              <a:t>Okullar</a:t>
            </a:r>
            <a:endParaRPr lang="tr-TR" sz="3000" dirty="0">
              <a:solidFill>
                <a:schemeClr val="accent2">
                  <a:lumMod val="75000"/>
                </a:schemeClr>
              </a:solidFill>
            </a:endParaRPr>
          </a:p>
        </p:txBody>
      </p:sp>
      <p:sp>
        <p:nvSpPr>
          <p:cNvPr id="6" name="Dikdörtgen 5"/>
          <p:cNvSpPr/>
          <p:nvPr/>
        </p:nvSpPr>
        <p:spPr>
          <a:xfrm>
            <a:off x="623392" y="2625293"/>
            <a:ext cx="11425269" cy="2246769"/>
          </a:xfrm>
          <a:prstGeom prst="rect">
            <a:avLst/>
          </a:prstGeom>
        </p:spPr>
        <p:txBody>
          <a:bodyPr wrap="square">
            <a:spAutoFit/>
          </a:bodyPr>
          <a:lstStyle/>
          <a:p>
            <a:pPr algn="ctr"/>
            <a:r>
              <a:rPr lang="tr-TR" sz="3500" dirty="0"/>
              <a:t>Bireylerin, onlar için önemli olan en iyi işleyen, yaşam amaçlarına en iyi hizmet eden hizmet eden şeylerin neler olduğunu belirginleştirmelerine yardımcı olmaya odaklanan eğitsel yaklaşım alanları.</a:t>
            </a:r>
          </a:p>
        </p:txBody>
      </p:sp>
      <p:sp>
        <p:nvSpPr>
          <p:cNvPr id="7" name="Dikdörtgen 6">
            <a:extLst>
              <a:ext uri="{FF2B5EF4-FFF2-40B4-BE49-F238E27FC236}">
                <a16:creationId xmlns:a16="http://schemas.microsoft.com/office/drawing/2014/main" id="{9BBAF424-1A4F-4C38-A538-A02EA68034B7}"/>
              </a:ext>
            </a:extLst>
          </p:cNvPr>
          <p:cNvSpPr/>
          <p:nvPr/>
        </p:nvSpPr>
        <p:spPr>
          <a:xfrm>
            <a:off x="1873731" y="409904"/>
            <a:ext cx="9557710" cy="661720"/>
          </a:xfrm>
          <a:prstGeom prst="rect">
            <a:avLst/>
          </a:prstGeom>
          <a:solidFill>
            <a:schemeClr val="accent2">
              <a:lumMod val="50000"/>
            </a:schemeClr>
          </a:solidFill>
        </p:spPr>
        <p:txBody>
          <a:bodyPr wrap="square">
            <a:spAutoFit/>
          </a:bodyPr>
          <a:lstStyle/>
          <a:p>
            <a:pPr algn="ctr"/>
            <a:r>
              <a:rPr lang="tr-TR" sz="3700" b="1" dirty="0">
                <a:solidFill>
                  <a:schemeClr val="bg1"/>
                </a:solidFill>
              </a:rPr>
              <a:t>Ahlaki Gelişimin </a:t>
            </a:r>
            <a:r>
              <a:rPr lang="tr-TR" sz="3600" b="1" dirty="0">
                <a:solidFill>
                  <a:schemeClr val="bg1"/>
                </a:solidFill>
              </a:rPr>
              <a:t>Ortamları</a:t>
            </a:r>
          </a:p>
        </p:txBody>
      </p:sp>
    </p:spTree>
    <p:extLst>
      <p:ext uri="{BB962C8B-B14F-4D97-AF65-F5344CB8AC3E}">
        <p14:creationId xmlns:p14="http://schemas.microsoft.com/office/powerpoint/2010/main" val="3501454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113427" y="1628800"/>
            <a:ext cx="1383327" cy="584775"/>
          </a:xfrm>
          <a:prstGeom prst="rect">
            <a:avLst/>
          </a:prstGeom>
        </p:spPr>
        <p:txBody>
          <a:bodyPr wrap="none">
            <a:spAutoFit/>
          </a:bodyPr>
          <a:lstStyle/>
          <a:p>
            <a:r>
              <a:rPr lang="tr-TR" sz="3200" dirty="0">
                <a:solidFill>
                  <a:schemeClr val="accent2">
                    <a:lumMod val="75000"/>
                  </a:schemeClr>
                </a:solidFill>
              </a:rPr>
              <a:t>Okullar</a:t>
            </a:r>
            <a:endParaRPr lang="tr-TR" sz="3000" dirty="0">
              <a:solidFill>
                <a:schemeClr val="accent2">
                  <a:lumMod val="75000"/>
                </a:schemeClr>
              </a:solidFill>
            </a:endParaRPr>
          </a:p>
        </p:txBody>
      </p:sp>
      <p:sp>
        <p:nvSpPr>
          <p:cNvPr id="6" name="Dikdörtgen 5"/>
          <p:cNvSpPr/>
          <p:nvPr/>
        </p:nvSpPr>
        <p:spPr>
          <a:xfrm>
            <a:off x="623392" y="3233008"/>
            <a:ext cx="11425269" cy="1708160"/>
          </a:xfrm>
          <a:prstGeom prst="rect">
            <a:avLst/>
          </a:prstGeom>
        </p:spPr>
        <p:txBody>
          <a:bodyPr wrap="square">
            <a:spAutoFit/>
          </a:bodyPr>
          <a:lstStyle/>
          <a:p>
            <a:pPr algn="ctr"/>
            <a:r>
              <a:rPr lang="tr-TR" sz="3500" b="1" dirty="0"/>
              <a:t>Topluma Hizmet Uygulamaları: </a:t>
            </a:r>
          </a:p>
          <a:p>
            <a:pPr algn="ctr"/>
            <a:r>
              <a:rPr lang="tr-TR" sz="3500" dirty="0"/>
              <a:t>Sosyal sorumluluk ve topluma hizmeti geliştirmeye yönelik eğitim biçimi.</a:t>
            </a:r>
          </a:p>
        </p:txBody>
      </p:sp>
      <p:sp>
        <p:nvSpPr>
          <p:cNvPr id="7" name="Dikdörtgen 6">
            <a:extLst>
              <a:ext uri="{FF2B5EF4-FFF2-40B4-BE49-F238E27FC236}">
                <a16:creationId xmlns:a16="http://schemas.microsoft.com/office/drawing/2014/main" id="{13226A95-F5D6-493B-A452-FF7173E1ED1F}"/>
              </a:ext>
            </a:extLst>
          </p:cNvPr>
          <p:cNvSpPr/>
          <p:nvPr/>
        </p:nvSpPr>
        <p:spPr>
          <a:xfrm>
            <a:off x="1873731" y="409904"/>
            <a:ext cx="9557710" cy="661720"/>
          </a:xfrm>
          <a:prstGeom prst="rect">
            <a:avLst/>
          </a:prstGeom>
          <a:solidFill>
            <a:schemeClr val="accent2">
              <a:lumMod val="50000"/>
            </a:schemeClr>
          </a:solidFill>
        </p:spPr>
        <p:txBody>
          <a:bodyPr wrap="square">
            <a:spAutoFit/>
          </a:bodyPr>
          <a:lstStyle/>
          <a:p>
            <a:pPr algn="ctr"/>
            <a:r>
              <a:rPr lang="tr-TR" sz="3700" b="1" dirty="0">
                <a:solidFill>
                  <a:schemeClr val="bg1"/>
                </a:solidFill>
              </a:rPr>
              <a:t>Ahlaki Gelişimin </a:t>
            </a:r>
            <a:r>
              <a:rPr lang="tr-TR" sz="3600" b="1" dirty="0">
                <a:solidFill>
                  <a:schemeClr val="bg1"/>
                </a:solidFill>
              </a:rPr>
              <a:t>Ortamları</a:t>
            </a:r>
          </a:p>
        </p:txBody>
      </p:sp>
    </p:spTree>
    <p:extLst>
      <p:ext uri="{BB962C8B-B14F-4D97-AF65-F5344CB8AC3E}">
        <p14:creationId xmlns:p14="http://schemas.microsoft.com/office/powerpoint/2010/main" val="3273286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93A352-C92C-4417-9146-44FF922E0B32}"/>
              </a:ext>
            </a:extLst>
          </p:cNvPr>
          <p:cNvSpPr>
            <a:spLocks noGrp="1"/>
          </p:cNvSpPr>
          <p:nvPr>
            <p:ph type="title"/>
          </p:nvPr>
        </p:nvSpPr>
        <p:spPr>
          <a:xfrm>
            <a:off x="1840230" y="365125"/>
            <a:ext cx="9966960" cy="1325563"/>
          </a:xfrm>
        </p:spPr>
        <p:txBody>
          <a:bodyPr>
            <a:normAutofit fontScale="90000"/>
          </a:bodyPr>
          <a:lstStyle/>
          <a:p>
            <a:pPr algn="ctr"/>
            <a:r>
              <a:rPr lang="tr-TR" b="1" dirty="0">
                <a:solidFill>
                  <a:srgbClr val="000000"/>
                </a:solidFill>
                <a:latin typeface="Times New Roman" panose="02020603050405020304" pitchFamily="18" charset="0"/>
              </a:rPr>
              <a:t>Ahlak Gelişimini Desteklemeye Yönelik Etkinlikler </a:t>
            </a:r>
            <a:br>
              <a:rPr lang="tr-TR" dirty="0">
                <a:solidFill>
                  <a:srgbClr val="000000"/>
                </a:solidFill>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E8155AEF-BF96-4360-B437-936E748EAD84}"/>
              </a:ext>
            </a:extLst>
          </p:cNvPr>
          <p:cNvSpPr>
            <a:spLocks noGrp="1"/>
          </p:cNvSpPr>
          <p:nvPr>
            <p:ph idx="1"/>
          </p:nvPr>
        </p:nvSpPr>
        <p:spPr>
          <a:xfrm>
            <a:off x="384810" y="1690688"/>
            <a:ext cx="8542020" cy="4918075"/>
          </a:xfrm>
        </p:spPr>
        <p:txBody>
          <a:bodyPr numCol="1">
            <a:normAutofit lnSpcReduction="10000"/>
          </a:bodyPr>
          <a:lstStyle/>
          <a:p>
            <a:r>
              <a:rPr lang="tr-TR" b="1" i="0" u="none" strike="noStrike" baseline="0" dirty="0">
                <a:solidFill>
                  <a:srgbClr val="000000"/>
                </a:solidFill>
                <a:latin typeface="Times New Roman" panose="02020603050405020304" pitchFamily="18" charset="0"/>
              </a:rPr>
              <a:t>ÖĞRENME FAALİYETİ–2 </a:t>
            </a:r>
            <a:endParaRPr lang="tr-TR" b="0" i="0" u="none" strike="noStrike" baseline="0" dirty="0">
              <a:solidFill>
                <a:srgbClr val="000000"/>
              </a:solidFill>
              <a:latin typeface="Times New Roman" panose="02020603050405020304" pitchFamily="18" charset="0"/>
            </a:endParaRPr>
          </a:p>
          <a:p>
            <a:r>
              <a:rPr lang="tr-TR" b="1" i="0" u="none" strike="noStrike" baseline="0" dirty="0">
                <a:solidFill>
                  <a:srgbClr val="000000"/>
                </a:solidFill>
                <a:latin typeface="Times New Roman" panose="02020603050405020304" pitchFamily="18" charset="0"/>
              </a:rPr>
              <a:t>Erken çocukluk döneminde çocukların bilişsel yapıları, kuralları ve ahlak kurallarını anlamaya yeterli değildir</a:t>
            </a:r>
            <a:r>
              <a:rPr lang="tr-TR" b="0" i="0" u="none" strike="noStrike" baseline="0" dirty="0">
                <a:solidFill>
                  <a:srgbClr val="000000"/>
                </a:solidFill>
                <a:latin typeface="Times New Roman" panose="02020603050405020304" pitchFamily="18" charset="0"/>
              </a:rPr>
              <a:t>.</a:t>
            </a:r>
          </a:p>
          <a:p>
            <a:r>
              <a:rPr lang="tr-TR" b="0" i="0" u="none" strike="noStrike" baseline="0" dirty="0">
                <a:solidFill>
                  <a:srgbClr val="000000"/>
                </a:solidFill>
                <a:latin typeface="Times New Roman" panose="02020603050405020304" pitchFamily="18" charset="0"/>
              </a:rPr>
              <a:t>Bu nedenle onlarla kuralları soyut semboller hâlinde sözcüklerle tartışmak yerine kuralları evde ve okulda birlikte uygulayarak, yaşayarak benimsetmek gerekir. </a:t>
            </a:r>
          </a:p>
          <a:p>
            <a:r>
              <a:rPr lang="tr-TR" b="0" i="0" u="none" strike="noStrike" baseline="0" dirty="0">
                <a:solidFill>
                  <a:srgbClr val="000000"/>
                </a:solidFill>
                <a:latin typeface="Times New Roman" panose="02020603050405020304" pitchFamily="18" charset="0"/>
              </a:rPr>
              <a:t>Kuralların nedenleri onların anlayabileceği şekilde eylemlerle ve somut yollarla açıklanmalıdır. </a:t>
            </a:r>
          </a:p>
          <a:p>
            <a:r>
              <a:rPr lang="tr-TR" b="1" i="0" u="none" strike="noStrike" baseline="0" dirty="0">
                <a:solidFill>
                  <a:srgbClr val="FF0000"/>
                </a:solidFill>
                <a:latin typeface="Times New Roman" panose="02020603050405020304" pitchFamily="18" charset="0"/>
              </a:rPr>
              <a:t>Anne-babalar ve öğretmenler, her şeyden önce söylediklerini kendileri uygulayarak iyi birer model olmalıdırlar. </a:t>
            </a:r>
          </a:p>
        </p:txBody>
      </p:sp>
    </p:spTree>
    <p:extLst>
      <p:ext uri="{BB962C8B-B14F-4D97-AF65-F5344CB8AC3E}">
        <p14:creationId xmlns:p14="http://schemas.microsoft.com/office/powerpoint/2010/main" val="42661432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93A352-C92C-4417-9146-44FF922E0B32}"/>
              </a:ext>
            </a:extLst>
          </p:cNvPr>
          <p:cNvSpPr>
            <a:spLocks noGrp="1"/>
          </p:cNvSpPr>
          <p:nvPr>
            <p:ph type="title"/>
          </p:nvPr>
        </p:nvSpPr>
        <p:spPr>
          <a:xfrm>
            <a:off x="1554480" y="399415"/>
            <a:ext cx="9978390" cy="1325563"/>
          </a:xfrm>
        </p:spPr>
        <p:txBody>
          <a:bodyPr>
            <a:normAutofit fontScale="90000"/>
          </a:bodyPr>
          <a:lstStyle/>
          <a:p>
            <a:pPr algn="ctr"/>
            <a:r>
              <a:rPr lang="tr-TR" b="1" dirty="0">
                <a:solidFill>
                  <a:srgbClr val="000000"/>
                </a:solidFill>
                <a:latin typeface="Times New Roman" panose="02020603050405020304" pitchFamily="18" charset="0"/>
              </a:rPr>
              <a:t>Ahlak Gelişimini Desteklemeye </a:t>
            </a:r>
            <a:br>
              <a:rPr lang="tr-TR" b="1" dirty="0">
                <a:solidFill>
                  <a:srgbClr val="000000"/>
                </a:solidFill>
                <a:latin typeface="Times New Roman" panose="02020603050405020304" pitchFamily="18" charset="0"/>
              </a:rPr>
            </a:br>
            <a:r>
              <a:rPr lang="tr-TR" b="1" dirty="0">
                <a:solidFill>
                  <a:srgbClr val="000000"/>
                </a:solidFill>
                <a:latin typeface="Times New Roman" panose="02020603050405020304" pitchFamily="18" charset="0"/>
              </a:rPr>
              <a:t>Yönelik Etkinlikler </a:t>
            </a:r>
            <a:br>
              <a:rPr lang="tr-TR" dirty="0">
                <a:solidFill>
                  <a:srgbClr val="000000"/>
                </a:solidFill>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E8155AEF-BF96-4360-B437-936E748EAD84}"/>
              </a:ext>
            </a:extLst>
          </p:cNvPr>
          <p:cNvSpPr>
            <a:spLocks noGrp="1"/>
          </p:cNvSpPr>
          <p:nvPr>
            <p:ph idx="1"/>
          </p:nvPr>
        </p:nvSpPr>
        <p:spPr>
          <a:xfrm>
            <a:off x="160020" y="1588770"/>
            <a:ext cx="11807190" cy="5269230"/>
          </a:xfrm>
        </p:spPr>
        <p:txBody>
          <a:bodyPr numCol="2">
            <a:normAutofit/>
          </a:bodyPr>
          <a:lstStyle/>
          <a:p>
            <a:r>
              <a:rPr lang="tr-TR" sz="3000" b="1" i="0" u="none" strike="noStrike" baseline="0" dirty="0">
                <a:solidFill>
                  <a:srgbClr val="000000"/>
                </a:solidFill>
                <a:latin typeface="Times New Roman" panose="02020603050405020304" pitchFamily="18" charset="0"/>
              </a:rPr>
              <a:t>Örneğin; yemekten önce el yıkama kuralı yetişkinlerle birlikte planlanıp uygulanmalıdır. </a:t>
            </a:r>
          </a:p>
          <a:p>
            <a:r>
              <a:rPr lang="tr-TR" sz="3000" b="0" i="0" u="none" strike="noStrike" baseline="0" dirty="0">
                <a:solidFill>
                  <a:srgbClr val="000000"/>
                </a:solidFill>
                <a:latin typeface="Times New Roman" panose="02020603050405020304" pitchFamily="18" charset="0"/>
              </a:rPr>
              <a:t>Yemekten önce el yıkamak gerektiği, el yıkanmadığı zaman hasta olunabileceği çocuğa resimlerle, videolar izletilerek ve drama etkinlikleri yoluyla öğretilebilir. Böylece </a:t>
            </a:r>
            <a:r>
              <a:rPr lang="tr-TR" sz="3000" b="0" i="0" u="none" strike="noStrike" baseline="0" dirty="0">
                <a:solidFill>
                  <a:srgbClr val="FF0000"/>
                </a:solidFill>
                <a:latin typeface="Times New Roman" panose="02020603050405020304" pitchFamily="18" charset="0"/>
              </a:rPr>
              <a:t>çocuğun, kuralı nedenleriyle kazanması sağlanır. </a:t>
            </a:r>
          </a:p>
        </p:txBody>
      </p:sp>
    </p:spTree>
    <p:extLst>
      <p:ext uri="{BB962C8B-B14F-4D97-AF65-F5344CB8AC3E}">
        <p14:creationId xmlns:p14="http://schemas.microsoft.com/office/powerpoint/2010/main" val="9193147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93A352-C92C-4417-9146-44FF922E0B32}"/>
              </a:ext>
            </a:extLst>
          </p:cNvPr>
          <p:cNvSpPr>
            <a:spLocks noGrp="1"/>
          </p:cNvSpPr>
          <p:nvPr>
            <p:ph type="title"/>
          </p:nvPr>
        </p:nvSpPr>
        <p:spPr>
          <a:xfrm>
            <a:off x="1554480" y="399415"/>
            <a:ext cx="9978390" cy="1325563"/>
          </a:xfrm>
        </p:spPr>
        <p:txBody>
          <a:bodyPr>
            <a:normAutofit fontScale="90000"/>
          </a:bodyPr>
          <a:lstStyle/>
          <a:p>
            <a:pPr algn="ctr"/>
            <a:r>
              <a:rPr lang="tr-TR" b="1" dirty="0">
                <a:solidFill>
                  <a:srgbClr val="000000"/>
                </a:solidFill>
                <a:latin typeface="Times New Roman" panose="02020603050405020304" pitchFamily="18" charset="0"/>
              </a:rPr>
              <a:t>Ahlak Gelişimini Desteklemeye </a:t>
            </a:r>
            <a:br>
              <a:rPr lang="tr-TR" b="1" dirty="0">
                <a:solidFill>
                  <a:srgbClr val="000000"/>
                </a:solidFill>
                <a:latin typeface="Times New Roman" panose="02020603050405020304" pitchFamily="18" charset="0"/>
              </a:rPr>
            </a:br>
            <a:r>
              <a:rPr lang="tr-TR" b="1" dirty="0">
                <a:solidFill>
                  <a:srgbClr val="000000"/>
                </a:solidFill>
                <a:latin typeface="Times New Roman" panose="02020603050405020304" pitchFamily="18" charset="0"/>
              </a:rPr>
              <a:t>Yönelik Etkinlikler </a:t>
            </a:r>
            <a:br>
              <a:rPr lang="tr-TR" dirty="0">
                <a:solidFill>
                  <a:srgbClr val="000000"/>
                </a:solidFill>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E8155AEF-BF96-4360-B437-936E748EAD84}"/>
              </a:ext>
            </a:extLst>
          </p:cNvPr>
          <p:cNvSpPr>
            <a:spLocks noGrp="1"/>
          </p:cNvSpPr>
          <p:nvPr>
            <p:ph idx="1"/>
          </p:nvPr>
        </p:nvSpPr>
        <p:spPr>
          <a:xfrm>
            <a:off x="106680" y="1724978"/>
            <a:ext cx="7254240" cy="4883786"/>
          </a:xfrm>
        </p:spPr>
        <p:txBody>
          <a:bodyPr numCol="1">
            <a:normAutofit fontScale="92500" lnSpcReduction="10000"/>
          </a:bodyPr>
          <a:lstStyle/>
          <a:p>
            <a:r>
              <a:rPr lang="tr-TR" b="0" i="0" u="none" strike="noStrike" baseline="0" dirty="0">
                <a:solidFill>
                  <a:srgbClr val="000000"/>
                </a:solidFill>
                <a:latin typeface="Times New Roman" panose="02020603050405020304" pitchFamily="18" charset="0"/>
              </a:rPr>
              <a:t>İyi alışkanlıklar olumlu ahlak kuralları geliştirilirken; çocukların yaş, gelişim ve hazır </a:t>
            </a:r>
            <a:r>
              <a:rPr lang="tr-TR" b="0" i="0" u="none" strike="noStrike" baseline="0" dirty="0" err="1">
                <a:solidFill>
                  <a:srgbClr val="000000"/>
                </a:solidFill>
                <a:latin typeface="Times New Roman" panose="02020603050405020304" pitchFamily="18" charset="0"/>
              </a:rPr>
              <a:t>bulunuşluk</a:t>
            </a:r>
            <a:r>
              <a:rPr lang="tr-TR" b="0" i="0" u="none" strike="noStrike" baseline="0" dirty="0">
                <a:solidFill>
                  <a:srgbClr val="000000"/>
                </a:solidFill>
                <a:latin typeface="Times New Roman" panose="02020603050405020304" pitchFamily="18" charset="0"/>
              </a:rPr>
              <a:t> düzeylerine uygun bazı gazete, dergi, televizyon haberleri, gerçek ya da </a:t>
            </a:r>
            <a:r>
              <a:rPr lang="tr-TR" b="1" i="0" u="none" strike="noStrike" baseline="0" dirty="0">
                <a:solidFill>
                  <a:srgbClr val="000000"/>
                </a:solidFill>
                <a:latin typeface="Times New Roman" panose="02020603050405020304" pitchFamily="18" charset="0"/>
              </a:rPr>
              <a:t>sanal durumlar ele alınarak tartışmalar yapılabilir. </a:t>
            </a:r>
          </a:p>
          <a:p>
            <a:r>
              <a:rPr lang="tr-TR" b="1" i="0" u="none" strike="noStrike" baseline="0" dirty="0">
                <a:solidFill>
                  <a:srgbClr val="000000"/>
                </a:solidFill>
                <a:latin typeface="Times New Roman" panose="02020603050405020304" pitchFamily="18" charset="0"/>
              </a:rPr>
              <a:t>Evde ve okulda sorumluluk </a:t>
            </a:r>
            <a:r>
              <a:rPr lang="tr-TR" b="0" i="0" u="none" strike="noStrike" baseline="0" dirty="0">
                <a:solidFill>
                  <a:srgbClr val="000000"/>
                </a:solidFill>
                <a:latin typeface="Times New Roman" panose="02020603050405020304" pitchFamily="18" charset="0"/>
              </a:rPr>
              <a:t>(örneğin; yemek saatinde masaların hazırlanması ve toplanması gibi) verilebilir. </a:t>
            </a:r>
          </a:p>
          <a:p>
            <a:r>
              <a:rPr lang="tr-TR" b="0" i="0" u="none" strike="noStrike" baseline="0" dirty="0">
                <a:solidFill>
                  <a:srgbClr val="000000"/>
                </a:solidFill>
                <a:latin typeface="Times New Roman" panose="02020603050405020304" pitchFamily="18" charset="0"/>
              </a:rPr>
              <a:t>Çocuklar doğaya düşkündürler, bu nedenle hayvanlar dünyası ve ağaçların dili kullanılarak </a:t>
            </a:r>
            <a:r>
              <a:rPr lang="tr-TR" b="1" i="0" u="none" strike="noStrike" baseline="0" dirty="0">
                <a:solidFill>
                  <a:srgbClr val="000000"/>
                </a:solidFill>
                <a:latin typeface="Times New Roman" panose="02020603050405020304" pitchFamily="18" charset="0"/>
              </a:rPr>
              <a:t>kuşlara yem verme, bitkileri sulama </a:t>
            </a:r>
            <a:r>
              <a:rPr lang="tr-TR" b="0" i="0" u="none" strike="noStrike" baseline="0" dirty="0">
                <a:solidFill>
                  <a:srgbClr val="000000"/>
                </a:solidFill>
                <a:latin typeface="Times New Roman" panose="02020603050405020304" pitchFamily="18" charset="0"/>
              </a:rPr>
              <a:t>gibi etkinliklerle canlılara merhamet gösterme, dayanışma gibi davranışlar öğretilebilir. </a:t>
            </a:r>
            <a:endParaRPr lang="tr-TR" sz="4000" dirty="0"/>
          </a:p>
        </p:txBody>
      </p:sp>
    </p:spTree>
    <p:extLst>
      <p:ext uri="{BB962C8B-B14F-4D97-AF65-F5344CB8AC3E}">
        <p14:creationId xmlns:p14="http://schemas.microsoft.com/office/powerpoint/2010/main" val="23845142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37908A-6ADF-415B-9A7D-705DE8810853}"/>
              </a:ext>
            </a:extLst>
          </p:cNvPr>
          <p:cNvSpPr>
            <a:spLocks noGrp="1"/>
          </p:cNvSpPr>
          <p:nvPr>
            <p:ph type="title"/>
          </p:nvPr>
        </p:nvSpPr>
        <p:spPr>
          <a:xfrm>
            <a:off x="4594860" y="365125"/>
            <a:ext cx="6758940" cy="1325563"/>
          </a:xfrm>
        </p:spPr>
        <p:txBody>
          <a:bodyPr/>
          <a:lstStyle/>
          <a:p>
            <a:r>
              <a:rPr lang="tr-TR" b="1" dirty="0"/>
              <a:t>ETKİNLİK</a:t>
            </a:r>
          </a:p>
        </p:txBody>
      </p:sp>
      <p:sp>
        <p:nvSpPr>
          <p:cNvPr id="3" name="İçerik Yer Tutucusu 2">
            <a:extLst>
              <a:ext uri="{FF2B5EF4-FFF2-40B4-BE49-F238E27FC236}">
                <a16:creationId xmlns:a16="http://schemas.microsoft.com/office/drawing/2014/main" id="{651833B8-F801-4623-BBCA-079EDC561439}"/>
              </a:ext>
            </a:extLst>
          </p:cNvPr>
          <p:cNvSpPr>
            <a:spLocks noGrp="1"/>
          </p:cNvSpPr>
          <p:nvPr>
            <p:ph idx="1"/>
          </p:nvPr>
        </p:nvSpPr>
        <p:spPr>
          <a:xfrm>
            <a:off x="838200" y="1825625"/>
            <a:ext cx="6145530" cy="4667250"/>
          </a:xfrm>
        </p:spPr>
        <p:txBody>
          <a:bodyPr>
            <a:normAutofit lnSpcReduction="10000"/>
          </a:bodyPr>
          <a:lstStyle/>
          <a:p>
            <a:r>
              <a:rPr lang="tr-TR" sz="3200" b="0" i="0" u="none" strike="noStrike" baseline="0" dirty="0">
                <a:solidFill>
                  <a:srgbClr val="000000"/>
                </a:solidFill>
                <a:latin typeface="Times New Roman" panose="02020603050405020304" pitchFamily="18" charset="0"/>
              </a:rPr>
              <a:t>Kırılan oyuncağı konuşturmak, kolu kırılan bir bebeğin canının nasıl acıdığını bebeği konuşturarak yaptığı şeyin yanlış olduğunu hissettirmek (farkındalık) gibi insanlarla ilgili özellikleri cansız varlıklara yüklerler. </a:t>
            </a:r>
          </a:p>
          <a:p>
            <a:r>
              <a:rPr lang="tr-TR" sz="3200" b="0" i="0" u="none" strike="noStrike" baseline="0" dirty="0">
                <a:solidFill>
                  <a:srgbClr val="000000"/>
                </a:solidFill>
                <a:latin typeface="Times New Roman" panose="02020603050405020304" pitchFamily="18" charset="0"/>
              </a:rPr>
              <a:t>Anadili etkinliklerinde, bazı değerlere daha fazla ağırlık veren çocuk kitapları üzerinde birkaç gün üst üste durulabilir. </a:t>
            </a:r>
          </a:p>
        </p:txBody>
      </p:sp>
    </p:spTree>
    <p:extLst>
      <p:ext uri="{BB962C8B-B14F-4D97-AF65-F5344CB8AC3E}">
        <p14:creationId xmlns:p14="http://schemas.microsoft.com/office/powerpoint/2010/main" val="1654295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37908A-6ADF-415B-9A7D-705DE8810853}"/>
              </a:ext>
            </a:extLst>
          </p:cNvPr>
          <p:cNvSpPr>
            <a:spLocks noGrp="1"/>
          </p:cNvSpPr>
          <p:nvPr>
            <p:ph type="title"/>
          </p:nvPr>
        </p:nvSpPr>
        <p:spPr>
          <a:xfrm>
            <a:off x="1840230" y="365125"/>
            <a:ext cx="10012680" cy="1325563"/>
          </a:xfrm>
        </p:spPr>
        <p:txBody>
          <a:bodyPr>
            <a:normAutofit fontScale="90000"/>
          </a:bodyPr>
          <a:lstStyle/>
          <a:p>
            <a:pPr algn="ctr"/>
            <a:r>
              <a:rPr lang="tr-TR" dirty="0">
                <a:solidFill>
                  <a:srgbClr val="000000"/>
                </a:solidFill>
                <a:latin typeface="Times New Roman" panose="02020603050405020304" pitchFamily="18" charset="0"/>
              </a:rPr>
              <a:t>Uygun sınıf ortamı ya da drama odasında ahlak gelişiminin tanımı ve önemini anlatan etkinlikler: </a:t>
            </a:r>
            <a:br>
              <a:rPr lang="tr-TR" dirty="0">
                <a:solidFill>
                  <a:srgbClr val="000000"/>
                </a:solidFill>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651833B8-F801-4623-BBCA-079EDC561439}"/>
              </a:ext>
            </a:extLst>
          </p:cNvPr>
          <p:cNvSpPr>
            <a:spLocks noGrp="1"/>
          </p:cNvSpPr>
          <p:nvPr>
            <p:ph idx="1"/>
          </p:nvPr>
        </p:nvSpPr>
        <p:spPr>
          <a:xfrm>
            <a:off x="308610" y="1825625"/>
            <a:ext cx="11045190" cy="4351338"/>
          </a:xfrm>
        </p:spPr>
        <p:txBody>
          <a:bodyPr numCol="2">
            <a:normAutofit/>
          </a:bodyPr>
          <a:lstStyle/>
          <a:p>
            <a:r>
              <a:rPr lang="tr-TR" sz="2400" b="0" i="0" u="none" strike="noStrike" baseline="0" dirty="0">
                <a:solidFill>
                  <a:srgbClr val="000000"/>
                </a:solidFill>
                <a:latin typeface="Times New Roman" panose="02020603050405020304" pitchFamily="18" charset="0"/>
              </a:rPr>
              <a:t>Tanışma, selamlaşma, bayramlaşma </a:t>
            </a:r>
          </a:p>
          <a:p>
            <a:r>
              <a:rPr lang="tr-TR" sz="2400" b="0" i="0" u="none" strike="noStrike" baseline="0" dirty="0">
                <a:solidFill>
                  <a:srgbClr val="000000"/>
                </a:solidFill>
                <a:latin typeface="Wingdings" panose="05000000000000000000" pitchFamily="2" charset="2"/>
              </a:rPr>
              <a:t> </a:t>
            </a:r>
            <a:r>
              <a:rPr lang="tr-TR" sz="2400" b="0" i="0" u="none" strike="noStrike" baseline="0" dirty="0">
                <a:solidFill>
                  <a:srgbClr val="000000"/>
                </a:solidFill>
                <a:latin typeface="Times New Roman" panose="02020603050405020304" pitchFamily="18" charset="0"/>
              </a:rPr>
              <a:t>Sınıf ortamında sosyal gelişim ile ilgili kavramları anlatan etkinlik. </a:t>
            </a:r>
            <a:r>
              <a:rPr lang="tr-TR" sz="2400" b="0" i="0" u="none" strike="noStrike" baseline="0" dirty="0" err="1">
                <a:solidFill>
                  <a:srgbClr val="000000"/>
                </a:solidFill>
                <a:latin typeface="Times New Roman" panose="02020603050405020304" pitchFamily="18" charset="0"/>
              </a:rPr>
              <a:t>Örn</a:t>
            </a:r>
            <a:r>
              <a:rPr lang="tr-TR" sz="2400" b="0" i="0" u="none" strike="noStrike" baseline="0" dirty="0">
                <a:solidFill>
                  <a:srgbClr val="000000"/>
                </a:solidFill>
                <a:latin typeface="Times New Roman" panose="02020603050405020304" pitchFamily="18" charset="0"/>
              </a:rPr>
              <a:t>: Evimiz </a:t>
            </a:r>
          </a:p>
          <a:p>
            <a:r>
              <a:rPr lang="tr-TR" sz="2400" b="0" i="0" u="none" strike="noStrike" baseline="0" dirty="0">
                <a:solidFill>
                  <a:srgbClr val="000000"/>
                </a:solidFill>
                <a:latin typeface="Wingdings" panose="05000000000000000000" pitchFamily="2" charset="2"/>
              </a:rPr>
              <a:t> </a:t>
            </a:r>
            <a:r>
              <a:rPr lang="tr-TR" sz="2400" b="0" i="0" u="none" strike="noStrike" baseline="0" dirty="0">
                <a:solidFill>
                  <a:srgbClr val="000000"/>
                </a:solidFill>
                <a:latin typeface="Times New Roman" panose="02020603050405020304" pitchFamily="18" charset="0"/>
              </a:rPr>
              <a:t>Törel davranış, bencillik, öykünme, vicdan, özgecilik ile ilgili drama etkinliği. </a:t>
            </a:r>
            <a:r>
              <a:rPr lang="tr-TR" sz="2400" b="0" i="0" u="none" strike="noStrike" baseline="0" dirty="0" err="1">
                <a:solidFill>
                  <a:srgbClr val="000000"/>
                </a:solidFill>
                <a:latin typeface="Times New Roman" panose="02020603050405020304" pitchFamily="18" charset="0"/>
              </a:rPr>
              <a:t>Örn</a:t>
            </a:r>
            <a:r>
              <a:rPr lang="tr-TR" sz="2400" b="0" i="0" u="none" strike="noStrike" baseline="0" dirty="0">
                <a:solidFill>
                  <a:srgbClr val="000000"/>
                </a:solidFill>
                <a:latin typeface="Times New Roman" panose="02020603050405020304" pitchFamily="18" charset="0"/>
              </a:rPr>
              <a:t>: Kalemin sahibi kim? </a:t>
            </a:r>
          </a:p>
          <a:p>
            <a:r>
              <a:rPr lang="tr-TR" sz="2400" b="0" i="0" u="none" strike="noStrike" baseline="0" dirty="0">
                <a:solidFill>
                  <a:srgbClr val="000000"/>
                </a:solidFill>
                <a:latin typeface="Wingdings" panose="05000000000000000000" pitchFamily="2" charset="2"/>
              </a:rPr>
              <a:t> </a:t>
            </a:r>
            <a:r>
              <a:rPr lang="tr-TR" sz="2400" b="0" i="0" u="none" strike="noStrike" baseline="0" dirty="0">
                <a:solidFill>
                  <a:srgbClr val="000000"/>
                </a:solidFill>
                <a:latin typeface="Times New Roman" panose="02020603050405020304" pitchFamily="18" charset="0"/>
              </a:rPr>
              <a:t>Sınıf ortamında </a:t>
            </a:r>
            <a:r>
              <a:rPr lang="tr-TR" sz="2400" b="0" i="0" u="none" strike="noStrike" baseline="0" dirty="0" err="1">
                <a:solidFill>
                  <a:srgbClr val="000000"/>
                </a:solidFill>
                <a:latin typeface="Times New Roman" panose="02020603050405020304" pitchFamily="18" charset="0"/>
              </a:rPr>
              <a:t>Piaget’ye</a:t>
            </a:r>
            <a:r>
              <a:rPr lang="tr-TR" sz="2400" b="0" i="0" u="none" strike="noStrike" baseline="0" dirty="0">
                <a:solidFill>
                  <a:srgbClr val="000000"/>
                </a:solidFill>
                <a:latin typeface="Times New Roman" panose="02020603050405020304" pitchFamily="18" charset="0"/>
              </a:rPr>
              <a:t> göre ahlak gelişim dönemlerine uygun örnek olay canlandırma. </a:t>
            </a:r>
            <a:r>
              <a:rPr lang="tr-TR" sz="2400" b="0" i="0" u="none" strike="noStrike" baseline="0" dirty="0" err="1">
                <a:solidFill>
                  <a:srgbClr val="000000"/>
                </a:solidFill>
                <a:latin typeface="Times New Roman" panose="02020603050405020304" pitchFamily="18" charset="0"/>
              </a:rPr>
              <a:t>Örn</a:t>
            </a:r>
            <a:r>
              <a:rPr lang="tr-TR" sz="2400" b="0" i="0" u="none" strike="noStrike" baseline="0" dirty="0">
                <a:solidFill>
                  <a:srgbClr val="000000"/>
                </a:solidFill>
                <a:latin typeface="Times New Roman" panose="02020603050405020304" pitchFamily="18" charset="0"/>
              </a:rPr>
              <a:t>: Benim ailem </a:t>
            </a:r>
          </a:p>
          <a:p>
            <a:r>
              <a:rPr lang="tr-TR" sz="2400" b="0" i="0" u="none" strike="noStrike" baseline="0" dirty="0">
                <a:solidFill>
                  <a:srgbClr val="000000"/>
                </a:solidFill>
                <a:latin typeface="Wingdings" panose="05000000000000000000" pitchFamily="2" charset="2"/>
              </a:rPr>
              <a:t> </a:t>
            </a:r>
            <a:r>
              <a:rPr lang="tr-TR" sz="2400" b="0" i="0" u="none" strike="noStrike" baseline="0" dirty="0" err="1">
                <a:solidFill>
                  <a:srgbClr val="000000"/>
                </a:solidFill>
                <a:latin typeface="Times New Roman" panose="02020603050405020304" pitchFamily="18" charset="0"/>
              </a:rPr>
              <a:t>Kohlberg’e</a:t>
            </a:r>
            <a:r>
              <a:rPr lang="tr-TR" sz="2400" b="0" i="0" u="none" strike="noStrike" baseline="0" dirty="0">
                <a:solidFill>
                  <a:srgbClr val="000000"/>
                </a:solidFill>
                <a:latin typeface="Times New Roman" panose="02020603050405020304" pitchFamily="18" charset="0"/>
              </a:rPr>
              <a:t> göre ahlak gelişimi dönemlerine uygun örnek olay canlandırma. </a:t>
            </a:r>
            <a:r>
              <a:rPr lang="tr-TR" sz="2400" b="0" i="0" u="none" strike="noStrike" baseline="0" dirty="0" err="1">
                <a:solidFill>
                  <a:srgbClr val="000000"/>
                </a:solidFill>
                <a:latin typeface="Times New Roman" panose="02020603050405020304" pitchFamily="18" charset="0"/>
              </a:rPr>
              <a:t>Örn</a:t>
            </a:r>
            <a:r>
              <a:rPr lang="tr-TR" sz="2400" b="0" i="0" u="none" strike="noStrike" baseline="0" dirty="0">
                <a:solidFill>
                  <a:srgbClr val="000000"/>
                </a:solidFill>
                <a:latin typeface="Times New Roman" panose="02020603050405020304" pitchFamily="18" charset="0"/>
              </a:rPr>
              <a:t>: Evimizdeki olaylar </a:t>
            </a:r>
          </a:p>
          <a:p>
            <a:endParaRPr lang="tr-TR" sz="2400" b="0" i="0" u="none" strike="noStrike" baseline="0" dirty="0">
              <a:solidFill>
                <a:srgbClr val="000000"/>
              </a:solidFill>
              <a:latin typeface="Times New Roman" panose="02020603050405020304" pitchFamily="18" charset="0"/>
            </a:endParaRPr>
          </a:p>
          <a:p>
            <a:r>
              <a:rPr lang="tr-TR" sz="2400" b="0" i="0" u="none" strike="noStrike" baseline="0" dirty="0">
                <a:solidFill>
                  <a:srgbClr val="000000"/>
                </a:solidFill>
                <a:latin typeface="Times New Roman" panose="02020603050405020304" pitchFamily="18" charset="0"/>
              </a:rPr>
              <a:t>Ahlak gelişiminin diğer gelişim alanları ile ilişkisini anlatan bir toplum olayını anlatan drama etkinliği, yaşadığımız çevre. </a:t>
            </a:r>
            <a:r>
              <a:rPr lang="tr-TR" sz="2400" b="0" i="0" u="none" strike="noStrike" baseline="0" dirty="0" err="1">
                <a:solidFill>
                  <a:srgbClr val="000000"/>
                </a:solidFill>
                <a:latin typeface="Times New Roman" panose="02020603050405020304" pitchFamily="18" charset="0"/>
              </a:rPr>
              <a:t>Örn</a:t>
            </a:r>
            <a:r>
              <a:rPr lang="tr-TR" sz="2400" b="0" i="0" u="none" strike="noStrike" baseline="0" dirty="0">
                <a:solidFill>
                  <a:srgbClr val="000000"/>
                </a:solidFill>
                <a:latin typeface="Times New Roman" panose="02020603050405020304" pitchFamily="18" charset="0"/>
              </a:rPr>
              <a:t>: Karınca </a:t>
            </a:r>
            <a:endParaRPr lang="tr-TR" sz="3600" dirty="0"/>
          </a:p>
        </p:txBody>
      </p:sp>
    </p:spTree>
    <p:extLst>
      <p:ext uri="{BB962C8B-B14F-4D97-AF65-F5344CB8AC3E}">
        <p14:creationId xmlns:p14="http://schemas.microsoft.com/office/powerpoint/2010/main" val="38010328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86E602-5F2D-4EF8-84E8-9BE3BA018FBA}"/>
              </a:ext>
            </a:extLst>
          </p:cNvPr>
          <p:cNvSpPr>
            <a:spLocks noGrp="1"/>
          </p:cNvSpPr>
          <p:nvPr>
            <p:ph type="title"/>
          </p:nvPr>
        </p:nvSpPr>
        <p:spPr>
          <a:xfrm>
            <a:off x="2480310" y="365125"/>
            <a:ext cx="8873490" cy="1325563"/>
          </a:xfrm>
        </p:spPr>
        <p:txBody>
          <a:bodyPr>
            <a:normAutofit fontScale="90000"/>
          </a:bodyPr>
          <a:lstStyle/>
          <a:p>
            <a:pPr algn="ctr"/>
            <a:r>
              <a:rPr lang="tr-TR" b="1" dirty="0">
                <a:solidFill>
                  <a:srgbClr val="000000"/>
                </a:solidFill>
                <a:latin typeface="Times New Roman" panose="02020603050405020304" pitchFamily="18" charset="0"/>
              </a:rPr>
              <a:t>Etkinlik örneği 1 : Evdeki Kardeş</a:t>
            </a:r>
            <a:br>
              <a:rPr lang="tr-TR" b="1" dirty="0">
                <a:solidFill>
                  <a:srgbClr val="000000"/>
                </a:solidFill>
                <a:latin typeface="Times New Roman" panose="02020603050405020304" pitchFamily="18" charset="0"/>
              </a:rPr>
            </a:br>
            <a:r>
              <a:rPr lang="tr-TR" b="1" dirty="0" err="1">
                <a:solidFill>
                  <a:srgbClr val="000000"/>
                </a:solidFill>
                <a:latin typeface="Times New Roman" panose="02020603050405020304" pitchFamily="18" charset="0"/>
              </a:rPr>
              <a:t>Dramatizasyon</a:t>
            </a:r>
            <a:r>
              <a:rPr lang="tr-TR" b="1" dirty="0">
                <a:solidFill>
                  <a:srgbClr val="000000"/>
                </a:solidFill>
                <a:latin typeface="Times New Roman" panose="02020603050405020304" pitchFamily="18" charset="0"/>
              </a:rPr>
              <a:t> </a:t>
            </a:r>
            <a:br>
              <a:rPr lang="tr-TR" dirty="0">
                <a:solidFill>
                  <a:srgbClr val="000000"/>
                </a:solidFill>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6CA354F7-3024-492D-AAD7-E6ADD39AA0E7}"/>
              </a:ext>
            </a:extLst>
          </p:cNvPr>
          <p:cNvSpPr>
            <a:spLocks noGrp="1"/>
          </p:cNvSpPr>
          <p:nvPr>
            <p:ph idx="1"/>
          </p:nvPr>
        </p:nvSpPr>
        <p:spPr>
          <a:xfrm>
            <a:off x="571500" y="1825624"/>
            <a:ext cx="11452860" cy="4758055"/>
          </a:xfrm>
        </p:spPr>
        <p:txBody>
          <a:bodyPr numCol="2">
            <a:normAutofit/>
          </a:bodyPr>
          <a:lstStyle/>
          <a:p>
            <a:r>
              <a:rPr lang="tr-TR" sz="2400" b="0" i="0" u="none" strike="noStrike" baseline="0" dirty="0">
                <a:solidFill>
                  <a:srgbClr val="000000"/>
                </a:solidFill>
                <a:latin typeface="Times New Roman" panose="02020603050405020304" pitchFamily="18" charset="0"/>
              </a:rPr>
              <a:t>Sınıftaki çocuklardan bir anne, bir çocuk bir de henüz yürümeyen küçük kardeş seçilir. Aşağıda anlatılan olay çocuklar tarafından canlandırılır ve değerlendirilmesi yapılır. </a:t>
            </a:r>
          </a:p>
          <a:p>
            <a:r>
              <a:rPr lang="tr-TR" sz="2400" b="0" i="0" u="none" strike="noStrike" baseline="0" dirty="0">
                <a:solidFill>
                  <a:srgbClr val="000000"/>
                </a:solidFill>
                <a:latin typeface="Times New Roman" panose="02020603050405020304" pitchFamily="18" charset="0"/>
              </a:rPr>
              <a:t>Ali annesinin yanında kardeşine iyi davranır(oyuncaklarını verir, düşürdüğü çıngırağı yerden alıp kardeşine uzatır, onu öper, yanağını okşar). </a:t>
            </a:r>
          </a:p>
          <a:p>
            <a:r>
              <a:rPr lang="tr-TR" sz="2400" b="0" i="0" u="none" strike="noStrike" baseline="0" dirty="0">
                <a:solidFill>
                  <a:srgbClr val="000000"/>
                </a:solidFill>
                <a:latin typeface="Times New Roman" panose="02020603050405020304" pitchFamily="18" charset="0"/>
              </a:rPr>
              <a:t>Fakat annesi başka odaya gittiğinde kardeşini (oyuncaklarını elinden alır, yanağını sıkar)ağlatır. </a:t>
            </a:r>
          </a:p>
          <a:p>
            <a:r>
              <a:rPr lang="tr-TR" sz="2400" b="0" i="0" u="none" strike="noStrike" baseline="0" dirty="0">
                <a:solidFill>
                  <a:srgbClr val="000000"/>
                </a:solidFill>
                <a:latin typeface="Times New Roman" panose="02020603050405020304" pitchFamily="18" charset="0"/>
              </a:rPr>
              <a:t>Bu küçük olay canlandırıldıktan sonra çocuklara şu sorular yöneltilir: </a:t>
            </a:r>
          </a:p>
          <a:p>
            <a:r>
              <a:rPr lang="tr-TR" sz="2400" b="0" i="0" u="none" strike="noStrike" baseline="0" dirty="0">
                <a:solidFill>
                  <a:srgbClr val="000000"/>
                </a:solidFill>
                <a:latin typeface="Wingdings" panose="05000000000000000000" pitchFamily="2" charset="2"/>
              </a:rPr>
              <a:t> </a:t>
            </a:r>
            <a:r>
              <a:rPr lang="tr-TR" sz="2400" b="0" i="0" u="none" strike="noStrike" baseline="0" dirty="0">
                <a:solidFill>
                  <a:srgbClr val="000000"/>
                </a:solidFill>
                <a:latin typeface="Times New Roman" panose="02020603050405020304" pitchFamily="18" charset="0"/>
              </a:rPr>
              <a:t>Ali’nin kardeşine yaptığı doğru mu? </a:t>
            </a:r>
          </a:p>
          <a:p>
            <a:r>
              <a:rPr lang="tr-TR" sz="2400" b="0" i="0" u="none" strike="noStrike" baseline="0" dirty="0">
                <a:solidFill>
                  <a:srgbClr val="000000"/>
                </a:solidFill>
                <a:latin typeface="Wingdings" panose="05000000000000000000" pitchFamily="2" charset="2"/>
              </a:rPr>
              <a:t> </a:t>
            </a:r>
            <a:r>
              <a:rPr lang="tr-TR" sz="2400" b="0" i="0" u="none" strike="noStrike" baseline="0" dirty="0">
                <a:solidFill>
                  <a:srgbClr val="000000"/>
                </a:solidFill>
                <a:latin typeface="Times New Roman" panose="02020603050405020304" pitchFamily="18" charset="0"/>
              </a:rPr>
              <a:t>Kardeşinin canı acımış mıdır? </a:t>
            </a:r>
          </a:p>
          <a:p>
            <a:r>
              <a:rPr lang="tr-TR" sz="2400" b="0" i="0" u="none" strike="noStrike" baseline="0" dirty="0">
                <a:solidFill>
                  <a:srgbClr val="000000"/>
                </a:solidFill>
                <a:latin typeface="Wingdings" panose="05000000000000000000" pitchFamily="2" charset="2"/>
              </a:rPr>
              <a:t> </a:t>
            </a:r>
            <a:r>
              <a:rPr lang="tr-TR" sz="2400" b="0" i="0" u="none" strike="noStrike" baseline="0" dirty="0">
                <a:solidFill>
                  <a:srgbClr val="000000"/>
                </a:solidFill>
                <a:latin typeface="Times New Roman" panose="02020603050405020304" pitchFamily="18" charset="0"/>
              </a:rPr>
              <a:t>Siz kardeşinize böyle davranır mıydınız? </a:t>
            </a:r>
          </a:p>
          <a:p>
            <a:r>
              <a:rPr lang="tr-TR" sz="2400" b="0" i="0" u="none" strike="noStrike" baseline="0" dirty="0">
                <a:solidFill>
                  <a:srgbClr val="000000"/>
                </a:solidFill>
                <a:latin typeface="Wingdings" panose="05000000000000000000" pitchFamily="2" charset="2"/>
              </a:rPr>
              <a:t> </a:t>
            </a:r>
            <a:r>
              <a:rPr lang="tr-TR" sz="2400" b="0" i="0" u="none" strike="noStrike" baseline="0" dirty="0">
                <a:solidFill>
                  <a:srgbClr val="000000"/>
                </a:solidFill>
                <a:latin typeface="Times New Roman" panose="02020603050405020304" pitchFamily="18" charset="0"/>
              </a:rPr>
              <a:t>Ali dürüst bir çocuk mu? </a:t>
            </a:r>
            <a:endParaRPr lang="tr-TR" sz="2400" b="0" i="0" u="none" strike="noStrike" baseline="0" dirty="0">
              <a:latin typeface="Times New Roman" panose="02020603050405020304" pitchFamily="18" charset="0"/>
            </a:endParaRPr>
          </a:p>
          <a:p>
            <a:r>
              <a:rPr lang="tr-TR" sz="2400" b="0" i="0" u="none" strike="noStrike" baseline="0" dirty="0">
                <a:latin typeface="Times New Roman" panose="02020603050405020304" pitchFamily="18" charset="0"/>
              </a:rPr>
              <a:t>Alınan cevaplardan sonra Ali’nin kardeşinin canını yakmaktan çekinmediği ve bunun yanlış olduğu çocuklara açıklanır. </a:t>
            </a:r>
          </a:p>
          <a:p>
            <a:r>
              <a:rPr lang="tr-TR" sz="2400" b="0" i="0" u="none" strike="noStrike" baseline="0" dirty="0">
                <a:latin typeface="Times New Roman" panose="02020603050405020304" pitchFamily="18" charset="0"/>
              </a:rPr>
              <a:t>Anne-babalar ve öğretmenler her şeyden önce söylediklerini kendileri de uygulayarak iyi birer model olmalıdır. </a:t>
            </a:r>
            <a:endParaRPr lang="tr-TR" sz="3600" dirty="0"/>
          </a:p>
        </p:txBody>
      </p:sp>
    </p:spTree>
    <p:extLst>
      <p:ext uri="{BB962C8B-B14F-4D97-AF65-F5344CB8AC3E}">
        <p14:creationId xmlns:p14="http://schemas.microsoft.com/office/powerpoint/2010/main" val="3349593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a:extLst>
              <a:ext uri="{FF2B5EF4-FFF2-40B4-BE49-F238E27FC236}">
                <a16:creationId xmlns:a16="http://schemas.microsoft.com/office/drawing/2014/main" id="{F9430721-DFE8-4A55-9F1A-6B483FAE6A12}"/>
              </a:ext>
            </a:extLst>
          </p:cNvPr>
          <p:cNvGraphicFramePr/>
          <p:nvPr>
            <p:extLst>
              <p:ext uri="{D42A27DB-BD31-4B8C-83A1-F6EECF244321}">
                <p14:modId xmlns:p14="http://schemas.microsoft.com/office/powerpoint/2010/main" val="601657725"/>
              </p:ext>
            </p:extLst>
          </p:nvPr>
        </p:nvGraphicFramePr>
        <p:xfrm>
          <a:off x="1050003" y="1125768"/>
          <a:ext cx="1058002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Unvan 7"/>
          <p:cNvSpPr>
            <a:spLocks noGrp="1"/>
          </p:cNvSpPr>
          <p:nvPr>
            <p:ph type="title"/>
          </p:nvPr>
        </p:nvSpPr>
        <p:spPr>
          <a:xfrm rot="16200000">
            <a:off x="376186" y="3088609"/>
            <a:ext cx="3645310" cy="490282"/>
          </a:xfrm>
        </p:spPr>
        <p:txBody>
          <a:bodyPr>
            <a:noAutofit/>
          </a:bodyPr>
          <a:lstStyle/>
          <a:p>
            <a:r>
              <a:rPr lang="tr-TR" b="1" dirty="0">
                <a:solidFill>
                  <a:schemeClr val="bg1"/>
                </a:solidFill>
              </a:rPr>
              <a:t>1.BÖLÜM</a:t>
            </a:r>
            <a:endParaRPr lang="tr-TR" sz="2800" b="1" dirty="0">
              <a:solidFill>
                <a:schemeClr val="bg1"/>
              </a:solidFill>
              <a:latin typeface="+mn-lt"/>
            </a:endParaRPr>
          </a:p>
        </p:txBody>
      </p:sp>
    </p:spTree>
    <p:extLst>
      <p:ext uri="{BB962C8B-B14F-4D97-AF65-F5344CB8AC3E}">
        <p14:creationId xmlns:p14="http://schemas.microsoft.com/office/powerpoint/2010/main" val="3509970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43FAAE-939B-426A-BFEA-49B8A4467395}"/>
              </a:ext>
            </a:extLst>
          </p:cNvPr>
          <p:cNvSpPr>
            <a:spLocks noGrp="1"/>
          </p:cNvSpPr>
          <p:nvPr>
            <p:ph type="title"/>
          </p:nvPr>
        </p:nvSpPr>
        <p:spPr>
          <a:xfrm>
            <a:off x="2468880" y="365125"/>
            <a:ext cx="9338310" cy="1325563"/>
          </a:xfrm>
        </p:spPr>
        <p:txBody>
          <a:bodyPr/>
          <a:lstStyle/>
          <a:p>
            <a:r>
              <a:rPr lang="tr-TR" b="1" dirty="0">
                <a:solidFill>
                  <a:srgbClr val="000000"/>
                </a:solidFill>
                <a:latin typeface="Times New Roman" panose="02020603050405020304" pitchFamily="18" charset="0"/>
              </a:rPr>
              <a:t>Etkinlik örneği 2: Eve Gelen Misafir</a:t>
            </a:r>
            <a:endParaRPr lang="tr-TR" dirty="0"/>
          </a:p>
        </p:txBody>
      </p:sp>
      <p:sp>
        <p:nvSpPr>
          <p:cNvPr id="3" name="İçerik Yer Tutucusu 2">
            <a:extLst>
              <a:ext uri="{FF2B5EF4-FFF2-40B4-BE49-F238E27FC236}">
                <a16:creationId xmlns:a16="http://schemas.microsoft.com/office/drawing/2014/main" id="{7B869440-C778-49CF-9575-DAFFD7861649}"/>
              </a:ext>
            </a:extLst>
          </p:cNvPr>
          <p:cNvSpPr>
            <a:spLocks noGrp="1"/>
          </p:cNvSpPr>
          <p:nvPr>
            <p:ph idx="1"/>
          </p:nvPr>
        </p:nvSpPr>
        <p:spPr>
          <a:xfrm>
            <a:off x="331470" y="1920240"/>
            <a:ext cx="11578590" cy="4937759"/>
          </a:xfrm>
        </p:spPr>
        <p:txBody>
          <a:bodyPr numCol="2">
            <a:normAutofit/>
          </a:bodyPr>
          <a:lstStyle/>
          <a:p>
            <a:r>
              <a:rPr lang="tr-TR" sz="2000" b="0" i="0" u="none" strike="noStrike" baseline="0" dirty="0">
                <a:solidFill>
                  <a:srgbClr val="000000"/>
                </a:solidFill>
                <a:latin typeface="Times New Roman" panose="02020603050405020304" pitchFamily="18" charset="0"/>
              </a:rPr>
              <a:t>Drama saatinde istekli çocuklardan bir anne, bir çocuk, üç komşu teyze seçilir. Çocuklara aşağıdaki olay anlatılır, bunu doğaçlama yapmaları istenir. </a:t>
            </a:r>
          </a:p>
          <a:p>
            <a:r>
              <a:rPr lang="tr-TR" sz="2000" b="0" i="0" u="none" strike="noStrike" baseline="0" dirty="0">
                <a:solidFill>
                  <a:srgbClr val="000000"/>
                </a:solidFill>
                <a:latin typeface="Times New Roman" panose="02020603050405020304" pitchFamily="18" charset="0"/>
              </a:rPr>
              <a:t>Anne sabah kalktığında temizlik yaparken çocuğuna; “</a:t>
            </a:r>
            <a:r>
              <a:rPr lang="tr-TR" sz="2000" b="1" i="0" u="none" strike="noStrike" baseline="0" dirty="0">
                <a:solidFill>
                  <a:srgbClr val="FF0000"/>
                </a:solidFill>
                <a:latin typeface="Times New Roman" panose="02020603050405020304" pitchFamily="18" charset="0"/>
              </a:rPr>
              <a:t>Eğer uslu durursan öğleden sonra seni parka götüreceğim.” diye söz verir. Çocuk uslu durur. Öğleden sonra hazırlanırlar tam parka gitmek için kapıdan çıkacakken kapı çalar, kapıyı açtıklarında komşularının misafirliğe geldiklerini görürler. </a:t>
            </a:r>
          </a:p>
          <a:p>
            <a:r>
              <a:rPr lang="tr-TR" sz="2000" b="0" i="0" u="none" strike="noStrike" baseline="0" dirty="0">
                <a:solidFill>
                  <a:srgbClr val="000000"/>
                </a:solidFill>
                <a:latin typeface="Times New Roman" panose="02020603050405020304" pitchFamily="18" charset="0"/>
              </a:rPr>
              <a:t>Çocuklar bu doğaçlamayı yaptıktan sonra aşağıdaki sorular yöneltilir. </a:t>
            </a:r>
          </a:p>
          <a:p>
            <a:r>
              <a:rPr lang="fr-FR" sz="2000" b="0" i="0" u="none" strike="noStrike" baseline="0" dirty="0">
                <a:solidFill>
                  <a:srgbClr val="000000"/>
                </a:solidFill>
                <a:latin typeface="Wingdings" panose="05000000000000000000" pitchFamily="2" charset="2"/>
              </a:rPr>
              <a:t> </a:t>
            </a:r>
            <a:r>
              <a:rPr lang="fr-FR" sz="2000" b="0" i="0" u="none" strike="noStrike" baseline="0" dirty="0">
                <a:solidFill>
                  <a:srgbClr val="000000"/>
                </a:solidFill>
                <a:latin typeface="Times New Roman" panose="02020603050405020304" pitchFamily="18" charset="0"/>
              </a:rPr>
              <a:t>Bu durumda anne ne yapar? </a:t>
            </a:r>
          </a:p>
          <a:p>
            <a:r>
              <a:rPr lang="tr-TR" sz="2000" b="0" i="0" u="none" strike="noStrike" baseline="0" dirty="0">
                <a:solidFill>
                  <a:srgbClr val="000000"/>
                </a:solidFill>
                <a:latin typeface="Wingdings" panose="05000000000000000000" pitchFamily="2" charset="2"/>
              </a:rPr>
              <a:t> </a:t>
            </a:r>
            <a:r>
              <a:rPr lang="tr-TR" sz="2000" b="0" i="0" u="none" strike="noStrike" baseline="0" dirty="0">
                <a:solidFill>
                  <a:srgbClr val="000000"/>
                </a:solidFill>
                <a:latin typeface="Times New Roman" panose="02020603050405020304" pitchFamily="18" charset="0"/>
              </a:rPr>
              <a:t>Bu durumda çocuk ne yapar? </a:t>
            </a:r>
          </a:p>
          <a:p>
            <a:r>
              <a:rPr lang="tr-TR" sz="2000" b="0" i="0" u="none" strike="noStrike" baseline="0" dirty="0">
                <a:solidFill>
                  <a:srgbClr val="000000"/>
                </a:solidFill>
                <a:latin typeface="Wingdings" panose="05000000000000000000" pitchFamily="2" charset="2"/>
              </a:rPr>
              <a:t> </a:t>
            </a:r>
            <a:r>
              <a:rPr lang="tr-TR" sz="2000" b="0" i="0" u="none" strike="noStrike" baseline="0" dirty="0">
                <a:solidFill>
                  <a:srgbClr val="000000"/>
                </a:solidFill>
                <a:latin typeface="Times New Roman" panose="02020603050405020304" pitchFamily="18" charset="0"/>
              </a:rPr>
              <a:t>Çocuk bu durumda neler hisseder? </a:t>
            </a:r>
          </a:p>
          <a:p>
            <a:r>
              <a:rPr lang="tr-TR" sz="2000" b="0" i="0" u="none" strike="noStrike" baseline="0" dirty="0">
                <a:solidFill>
                  <a:srgbClr val="000000"/>
                </a:solidFill>
                <a:latin typeface="Wingdings" panose="05000000000000000000" pitchFamily="2" charset="2"/>
              </a:rPr>
              <a:t> </a:t>
            </a:r>
            <a:r>
              <a:rPr lang="tr-TR" sz="2000" b="0" i="0" u="none" strike="noStrike" baseline="0" dirty="0">
                <a:solidFill>
                  <a:srgbClr val="000000"/>
                </a:solidFill>
                <a:latin typeface="Times New Roman" panose="02020603050405020304" pitchFamily="18" charset="0"/>
              </a:rPr>
              <a:t>İleriki yıllarda çocuk neler hisseder? </a:t>
            </a:r>
          </a:p>
          <a:p>
            <a:endParaRPr lang="tr-TR" sz="2000" b="0" i="0" u="none" strike="noStrike" baseline="0" dirty="0">
              <a:solidFill>
                <a:srgbClr val="000000"/>
              </a:solidFill>
              <a:latin typeface="Times New Roman" panose="02020603050405020304" pitchFamily="18" charset="0"/>
            </a:endParaRPr>
          </a:p>
          <a:p>
            <a:r>
              <a:rPr lang="tr-TR" sz="2000" b="1" i="0" u="none" strike="noStrike" baseline="0" dirty="0">
                <a:solidFill>
                  <a:srgbClr val="000000"/>
                </a:solidFill>
                <a:latin typeface="Times New Roman" panose="02020603050405020304" pitchFamily="18" charset="0"/>
              </a:rPr>
              <a:t>Not: </a:t>
            </a:r>
            <a:r>
              <a:rPr lang="tr-TR" sz="2000" b="0" i="0" u="none" strike="noStrike" baseline="0" dirty="0">
                <a:solidFill>
                  <a:srgbClr val="000000"/>
                </a:solidFill>
                <a:latin typeface="Times New Roman" panose="02020603050405020304" pitchFamily="18" charset="0"/>
              </a:rPr>
              <a:t>Bu etkinlikler müzik eşliğinde yapılabilir. </a:t>
            </a:r>
          </a:p>
          <a:p>
            <a:r>
              <a:rPr lang="tr-TR" sz="2000" b="0" i="0" u="none" strike="noStrike" baseline="0" dirty="0">
                <a:solidFill>
                  <a:srgbClr val="000000"/>
                </a:solidFill>
                <a:latin typeface="Times New Roman" panose="02020603050405020304" pitchFamily="18" charset="0"/>
              </a:rPr>
              <a:t>Örneğin: Çalışkanlık duygusunu geliştirmeye çalıştığımız dönemde bu konuyu destekleyen bir eğitim ortamı oluşturulabilir. </a:t>
            </a:r>
          </a:p>
          <a:p>
            <a:r>
              <a:rPr lang="tr-TR" sz="2000" b="0" i="0" u="none" strike="noStrike" baseline="0" dirty="0">
                <a:solidFill>
                  <a:srgbClr val="000000"/>
                </a:solidFill>
                <a:latin typeface="Times New Roman" panose="02020603050405020304" pitchFamily="18" charset="0"/>
              </a:rPr>
              <a:t>“Ağustos böceği ile karınca” ve “altın yumurtlayan tavuk” hikâyesi okunup çalışkan ve tembel kavramları verilebilir. </a:t>
            </a:r>
          </a:p>
          <a:p>
            <a:r>
              <a:rPr lang="tr-TR" sz="2000" b="0" i="0" u="none" strike="noStrike" baseline="0" dirty="0">
                <a:solidFill>
                  <a:srgbClr val="000000"/>
                </a:solidFill>
                <a:latin typeface="Times New Roman" panose="02020603050405020304" pitchFamily="18" charset="0"/>
              </a:rPr>
              <a:t>Aşağıdaki hikâye okunup, rol dağılımı yapıldıktan sonra hikâye canlandırılabilir. </a:t>
            </a:r>
          </a:p>
          <a:p>
            <a:r>
              <a:rPr lang="tr-TR" sz="2000" b="0" i="0" u="none" strike="noStrike" baseline="0" dirty="0">
                <a:solidFill>
                  <a:srgbClr val="000000"/>
                </a:solidFill>
                <a:latin typeface="Times New Roman" panose="02020603050405020304" pitchFamily="18" charset="0"/>
              </a:rPr>
              <a:t>İyi alışkanlıklar olumlu ahlak kuralları geliştirir. </a:t>
            </a:r>
            <a:endParaRPr lang="tr-TR" sz="3200" dirty="0"/>
          </a:p>
        </p:txBody>
      </p:sp>
    </p:spTree>
    <p:extLst>
      <p:ext uri="{BB962C8B-B14F-4D97-AF65-F5344CB8AC3E}">
        <p14:creationId xmlns:p14="http://schemas.microsoft.com/office/powerpoint/2010/main" val="1466736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A5C2CF-1041-4609-9446-FED4E31009D4}"/>
              </a:ext>
            </a:extLst>
          </p:cNvPr>
          <p:cNvSpPr>
            <a:spLocks noGrp="1"/>
          </p:cNvSpPr>
          <p:nvPr>
            <p:ph type="title"/>
          </p:nvPr>
        </p:nvSpPr>
        <p:spPr>
          <a:xfrm>
            <a:off x="2023110" y="365125"/>
            <a:ext cx="9841230" cy="1325563"/>
          </a:xfrm>
        </p:spPr>
        <p:txBody>
          <a:bodyPr>
            <a:normAutofit fontScale="90000"/>
          </a:bodyPr>
          <a:lstStyle/>
          <a:p>
            <a:r>
              <a:rPr lang="tr-TR" b="1" dirty="0">
                <a:solidFill>
                  <a:srgbClr val="000000"/>
                </a:solidFill>
                <a:latin typeface="Times New Roman" panose="02020603050405020304" pitchFamily="18" charset="0"/>
              </a:rPr>
              <a:t>Etkinlik örneği 3: Altın yumurtlayan tavuk </a:t>
            </a:r>
            <a:br>
              <a:rPr lang="tr-TR" dirty="0">
                <a:solidFill>
                  <a:srgbClr val="000000"/>
                </a:solidFill>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31AA40A9-942D-467C-A349-E8C0F8EA41D7}"/>
              </a:ext>
            </a:extLst>
          </p:cNvPr>
          <p:cNvSpPr>
            <a:spLocks noGrp="1"/>
          </p:cNvSpPr>
          <p:nvPr>
            <p:ph idx="1"/>
          </p:nvPr>
        </p:nvSpPr>
        <p:spPr>
          <a:xfrm>
            <a:off x="327660" y="1600200"/>
            <a:ext cx="11536680" cy="5063490"/>
          </a:xfrm>
        </p:spPr>
        <p:txBody>
          <a:bodyPr numCol="2">
            <a:normAutofit lnSpcReduction="10000"/>
          </a:bodyPr>
          <a:lstStyle/>
          <a:p>
            <a:r>
              <a:rPr lang="tr-TR" sz="2400" b="0" i="0" u="none" strike="noStrike" baseline="0" dirty="0">
                <a:solidFill>
                  <a:srgbClr val="000000"/>
                </a:solidFill>
                <a:latin typeface="Times New Roman" panose="02020603050405020304" pitchFamily="18" charset="0"/>
              </a:rPr>
              <a:t>Köyün birinde bir çiftçi varmış. Çiftçinin de birçok tavuğu varmış. Bu tavuklar, günde ancak bir yumurta yumurtlarmış. Çiftçi daha çok yumurta almak için elinden geleni yaparmış, fakat ne yapmışsa fayda etmemiş. </a:t>
            </a:r>
          </a:p>
          <a:p>
            <a:r>
              <a:rPr lang="tr-TR" sz="2400" b="0" i="0" u="none" strike="noStrike" baseline="0" dirty="0">
                <a:solidFill>
                  <a:srgbClr val="000000"/>
                </a:solidFill>
                <a:latin typeface="Times New Roman" panose="02020603050405020304" pitchFamily="18" charset="0"/>
              </a:rPr>
              <a:t>Bir gün kümese girdiğinde ne görsün? Altın bir yumurta follukta durmuyor mu? Gözlerine inanamamış. Evirip çevirip bakmış. Evet, bu gerçekten altın bir yumurta imiş. Bu tavuğu hemen diğer tavuklardan ayırmış. Gizli, özel bir yerde kuluçkaya yatırmış. Altın yumurta yumurtlasın diye ona en güzel yemleri vermiş. Ama ne yaptıysa boşa çıkmış. Durum değişmemiş. Çiftçi altın yumurtlayan tavuktan umudunu kesmemiş. Ha bugün, ha yarın bana altın yumurta verir diye beklemiş durmuş. </a:t>
            </a:r>
            <a:r>
              <a:rPr lang="tr-TR" sz="2400" b="0" i="0" u="none" strike="noStrike" baseline="0" dirty="0">
                <a:latin typeface="Times New Roman" panose="02020603050405020304" pitchFamily="18" charset="0"/>
              </a:rPr>
              <a:t>Bir gün tavuk dile gelmiş: </a:t>
            </a:r>
          </a:p>
          <a:p>
            <a:r>
              <a:rPr lang="tr-TR" sz="2400" b="0" i="0" u="none" strike="noStrike" baseline="0" dirty="0">
                <a:latin typeface="Times New Roman" panose="02020603050405020304" pitchFamily="18" charset="0"/>
              </a:rPr>
              <a:t>-Benden artık altın yumurta bekleme, anladın mı? </a:t>
            </a:r>
          </a:p>
          <a:p>
            <a:r>
              <a:rPr lang="tr-TR" sz="2400" b="0" i="0" u="none" strike="noStrike" baseline="0" dirty="0">
                <a:latin typeface="Times New Roman" panose="02020603050405020304" pitchFamily="18" charset="0"/>
              </a:rPr>
              <a:t>O günden sonra da her gün normal yumurta vermiş. </a:t>
            </a:r>
          </a:p>
          <a:p>
            <a:r>
              <a:rPr lang="tr-TR" sz="2400" b="0" i="0" u="none" strike="noStrike" baseline="0" dirty="0">
                <a:latin typeface="Times New Roman" panose="02020603050405020304" pitchFamily="18" charset="0"/>
              </a:rPr>
              <a:t>Anlatım bittikten sonra çocuklardan hikâyeyi yorumlamaları istenir. </a:t>
            </a:r>
          </a:p>
          <a:p>
            <a:r>
              <a:rPr lang="tr-TR" sz="2400" b="0" i="0" u="none" strike="noStrike" baseline="0" dirty="0">
                <a:latin typeface="Times New Roman" panose="02020603050405020304" pitchFamily="18" charset="0"/>
              </a:rPr>
              <a:t>Not: Bazen hikâye yarım bırakılıp çocukların tamamlaması istenir. </a:t>
            </a:r>
          </a:p>
          <a:p>
            <a:r>
              <a:rPr lang="tr-TR" sz="2400" b="0" i="0" u="none" strike="noStrike" baseline="0" dirty="0">
                <a:latin typeface="Times New Roman" panose="02020603050405020304" pitchFamily="18" charset="0"/>
              </a:rPr>
              <a:t>Hayvanlar dünyası kullanılırken çocuklara merhamet dayanışma gibi erdemli davranışlar anlatılır. </a:t>
            </a:r>
            <a:endParaRPr lang="tr-TR" sz="3600" dirty="0"/>
          </a:p>
        </p:txBody>
      </p:sp>
    </p:spTree>
    <p:extLst>
      <p:ext uri="{BB962C8B-B14F-4D97-AF65-F5344CB8AC3E}">
        <p14:creationId xmlns:p14="http://schemas.microsoft.com/office/powerpoint/2010/main" val="797845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D60F3C-A175-40EC-AE59-EEAC06F87EB2}"/>
              </a:ext>
            </a:extLst>
          </p:cNvPr>
          <p:cNvSpPr>
            <a:spLocks noGrp="1"/>
          </p:cNvSpPr>
          <p:nvPr>
            <p:ph type="title"/>
          </p:nvPr>
        </p:nvSpPr>
        <p:spPr>
          <a:xfrm>
            <a:off x="1885950" y="365125"/>
            <a:ext cx="9467850" cy="1325563"/>
          </a:xfrm>
        </p:spPr>
        <p:txBody>
          <a:bodyPr/>
          <a:lstStyle/>
          <a:p>
            <a:r>
              <a:rPr lang="tr-TR" b="1" dirty="0">
                <a:solidFill>
                  <a:srgbClr val="000000"/>
                </a:solidFill>
                <a:latin typeface="Times New Roman" panose="02020603050405020304" pitchFamily="18" charset="0"/>
              </a:rPr>
              <a:t>Etkinlik örneği 4: Evimizdeki kurallar </a:t>
            </a:r>
            <a:br>
              <a:rPr lang="tr-TR" dirty="0">
                <a:solidFill>
                  <a:srgbClr val="000000"/>
                </a:solidFill>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E9F9CC90-6768-4871-9631-6B479CF4FF0C}"/>
              </a:ext>
            </a:extLst>
          </p:cNvPr>
          <p:cNvSpPr>
            <a:spLocks noGrp="1"/>
          </p:cNvSpPr>
          <p:nvPr>
            <p:ph idx="1"/>
          </p:nvPr>
        </p:nvSpPr>
        <p:spPr>
          <a:xfrm>
            <a:off x="422910" y="1825624"/>
            <a:ext cx="11521440" cy="4849495"/>
          </a:xfrm>
        </p:spPr>
        <p:txBody>
          <a:bodyPr numCol="2">
            <a:normAutofit/>
          </a:bodyPr>
          <a:lstStyle/>
          <a:p>
            <a:r>
              <a:rPr lang="tr-TR" b="1" i="0" u="none" strike="noStrike" baseline="0" dirty="0">
                <a:solidFill>
                  <a:srgbClr val="000000"/>
                </a:solidFill>
                <a:latin typeface="Times New Roman" panose="02020603050405020304" pitchFamily="18" charset="0"/>
              </a:rPr>
              <a:t>Amaç: </a:t>
            </a:r>
            <a:r>
              <a:rPr lang="tr-TR" b="0" i="0" u="none" strike="noStrike" baseline="0" dirty="0">
                <a:solidFill>
                  <a:srgbClr val="000000"/>
                </a:solidFill>
                <a:latin typeface="Times New Roman" panose="02020603050405020304" pitchFamily="18" charset="0"/>
              </a:rPr>
              <a:t>Ev yaşantısındaki kuralları tanımlayabilme </a:t>
            </a:r>
          </a:p>
          <a:p>
            <a:r>
              <a:rPr lang="tr-TR" b="0"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Uygulama: </a:t>
            </a:r>
            <a:r>
              <a:rPr lang="tr-TR" b="0" i="0" u="none" strike="noStrike" baseline="0" dirty="0">
                <a:solidFill>
                  <a:srgbClr val="000000"/>
                </a:solidFill>
                <a:latin typeface="Times New Roman" panose="02020603050405020304" pitchFamily="18" charset="0"/>
              </a:rPr>
              <a:t>Çocuklara kendi ailelerine ait kuralların neler olduğu, bu kuralların neden önemli olduğu, uymadıkları zaman sonucunun ne olacağı sorulur.</a:t>
            </a:r>
          </a:p>
          <a:p>
            <a:r>
              <a:rPr lang="tr-TR" b="0" i="0" u="none" strike="noStrike" baseline="0" dirty="0">
                <a:solidFill>
                  <a:srgbClr val="000000"/>
                </a:solidFill>
                <a:latin typeface="Times New Roman" panose="02020603050405020304" pitchFamily="18" charset="0"/>
              </a:rPr>
              <a:t> Evde yapılması gereken işlerin neler olduğu, kurallar ailedeki iş bölümünün olup olmadığı kimlerin hangi sorumluluklarının olduğu hakkında konuşma yapılır. İstekli çocukların bir günlük yaşamının rol paylaşımı ile canlandırmaları istenir. </a:t>
            </a:r>
          </a:p>
          <a:p>
            <a:endParaRPr lang="tr-TR" b="0" i="0" u="none" strike="noStrike" baseline="0" dirty="0">
              <a:solidFill>
                <a:srgbClr val="000000"/>
              </a:solidFill>
              <a:latin typeface="Times New Roman" panose="02020603050405020304" pitchFamily="18" charset="0"/>
            </a:endParaRPr>
          </a:p>
          <a:p>
            <a:r>
              <a:rPr lang="tr-TR" b="0" i="0" u="none" strike="noStrike" baseline="0" dirty="0">
                <a:solidFill>
                  <a:srgbClr val="000000"/>
                </a:solidFill>
                <a:latin typeface="Times New Roman" panose="02020603050405020304" pitchFamily="18" charset="0"/>
              </a:rPr>
              <a:t>Kurallara uygun davranmanın ahlaki gelişime olumlu etkisi vardır. </a:t>
            </a:r>
            <a:endParaRPr lang="tr-TR" sz="4000" dirty="0"/>
          </a:p>
        </p:txBody>
      </p:sp>
    </p:spTree>
    <p:extLst>
      <p:ext uri="{BB962C8B-B14F-4D97-AF65-F5344CB8AC3E}">
        <p14:creationId xmlns:p14="http://schemas.microsoft.com/office/powerpoint/2010/main" val="40282455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37BC64-7B19-46E3-BDF0-188E99059BB4}"/>
              </a:ext>
            </a:extLst>
          </p:cNvPr>
          <p:cNvSpPr>
            <a:spLocks noGrp="1"/>
          </p:cNvSpPr>
          <p:nvPr>
            <p:ph type="title"/>
          </p:nvPr>
        </p:nvSpPr>
        <p:spPr>
          <a:xfrm>
            <a:off x="2251710" y="365125"/>
            <a:ext cx="9646920" cy="1325563"/>
          </a:xfrm>
        </p:spPr>
        <p:txBody>
          <a:bodyPr>
            <a:normAutofit fontScale="90000"/>
          </a:bodyPr>
          <a:lstStyle/>
          <a:p>
            <a:r>
              <a:rPr lang="fi-FI" b="1" dirty="0">
                <a:solidFill>
                  <a:srgbClr val="000000"/>
                </a:solidFill>
                <a:latin typeface="Times New Roman" panose="02020603050405020304" pitchFamily="18" charset="0"/>
              </a:rPr>
              <a:t>Etkinlik Örneği 5: Kalemin sahibi kim? </a:t>
            </a:r>
            <a:br>
              <a:rPr lang="fi-FI" dirty="0">
                <a:solidFill>
                  <a:srgbClr val="000000"/>
                </a:solidFill>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09A03CCE-19FF-4993-835C-29498A417A29}"/>
              </a:ext>
            </a:extLst>
          </p:cNvPr>
          <p:cNvSpPr>
            <a:spLocks noGrp="1"/>
          </p:cNvSpPr>
          <p:nvPr>
            <p:ph idx="1"/>
          </p:nvPr>
        </p:nvSpPr>
        <p:spPr>
          <a:xfrm>
            <a:off x="838200" y="1825625"/>
            <a:ext cx="10515600" cy="4667250"/>
          </a:xfrm>
        </p:spPr>
        <p:txBody>
          <a:bodyPr>
            <a:normAutofit lnSpcReduction="10000"/>
          </a:bodyPr>
          <a:lstStyle/>
          <a:p>
            <a:r>
              <a:rPr lang="tr-TR" sz="2400" b="0" i="0" u="none" strike="noStrike" baseline="0" dirty="0">
                <a:solidFill>
                  <a:srgbClr val="000000"/>
                </a:solidFill>
                <a:latin typeface="Wingdings" panose="05000000000000000000" pitchFamily="2" charset="2"/>
              </a:rPr>
              <a:t> </a:t>
            </a:r>
            <a:r>
              <a:rPr lang="tr-TR" sz="2400" b="1" i="0" u="none" strike="noStrike" baseline="0" dirty="0">
                <a:solidFill>
                  <a:srgbClr val="000000"/>
                </a:solidFill>
                <a:latin typeface="Times New Roman" panose="02020603050405020304" pitchFamily="18" charset="0"/>
              </a:rPr>
              <a:t>Materyal: </a:t>
            </a:r>
            <a:r>
              <a:rPr lang="tr-TR" sz="2400" b="0" i="0" u="none" strike="noStrike" baseline="0" dirty="0">
                <a:solidFill>
                  <a:srgbClr val="000000"/>
                </a:solidFill>
                <a:latin typeface="Times New Roman" panose="02020603050405020304" pitchFamily="18" charset="0"/>
              </a:rPr>
              <a:t>Maket şeklinde büyük bir kalem </a:t>
            </a:r>
          </a:p>
          <a:p>
            <a:endParaRPr lang="tr-TR" sz="2400" b="0" i="0" u="none" strike="noStrike" baseline="0" dirty="0">
              <a:solidFill>
                <a:srgbClr val="000000"/>
              </a:solidFill>
              <a:latin typeface="Times New Roman" panose="02020603050405020304" pitchFamily="18" charset="0"/>
            </a:endParaRPr>
          </a:p>
          <a:p>
            <a:r>
              <a:rPr lang="tr-TR" sz="2400" b="0" i="0" u="none" strike="noStrike" baseline="0" dirty="0">
                <a:solidFill>
                  <a:srgbClr val="000000"/>
                </a:solidFill>
                <a:latin typeface="Times New Roman" panose="02020603050405020304" pitchFamily="18" charset="0"/>
              </a:rPr>
              <a:t>Uygulamada lider, hazırlanan maket kalemini iki elle tutup çocuklara gösterir ve </a:t>
            </a:r>
            <a:r>
              <a:rPr lang="tr-TR" sz="2400" b="1" i="0" u="none" strike="noStrike" baseline="0" dirty="0">
                <a:solidFill>
                  <a:srgbClr val="FF0000"/>
                </a:solidFill>
                <a:latin typeface="Times New Roman" panose="02020603050405020304" pitchFamily="18" charset="0"/>
              </a:rPr>
              <a:t>“Bu kalemi yerde buldum bu kalem size mi ait?” diye sorar. Çocuklardan sahip çıkmadığı için lider şu soruları yöneltir: </a:t>
            </a:r>
          </a:p>
          <a:p>
            <a:r>
              <a:rPr lang="tr-TR" sz="2400" b="0" i="0" u="none" strike="noStrike" baseline="0" dirty="0">
                <a:solidFill>
                  <a:srgbClr val="000000"/>
                </a:solidFill>
                <a:latin typeface="Times New Roman" panose="02020603050405020304" pitchFamily="18" charset="0"/>
              </a:rPr>
              <a:t> Bu kalem nasıl bir kişiye ait olabilir? </a:t>
            </a:r>
          </a:p>
          <a:p>
            <a:r>
              <a:rPr lang="tr-TR" sz="2400" b="0" i="0" u="none" strike="noStrike" baseline="0" dirty="0">
                <a:solidFill>
                  <a:srgbClr val="000000"/>
                </a:solidFill>
                <a:latin typeface="Times New Roman" panose="02020603050405020304" pitchFamily="18" charset="0"/>
              </a:rPr>
              <a:t> Bu kişinin ellerinin büyüklüğü ne kadardır? </a:t>
            </a:r>
          </a:p>
          <a:p>
            <a:r>
              <a:rPr lang="tr-TR" sz="2400" b="0" i="0" u="none" strike="noStrike" baseline="0" dirty="0">
                <a:solidFill>
                  <a:srgbClr val="000000"/>
                </a:solidFill>
                <a:latin typeface="Times New Roman" panose="02020603050405020304" pitchFamily="18" charset="0"/>
              </a:rPr>
              <a:t> Bu kalem ile neler yapılır? </a:t>
            </a:r>
          </a:p>
          <a:p>
            <a:r>
              <a:rPr lang="tr-TR" sz="2400" b="0" i="0" u="none" strike="noStrike" baseline="0" dirty="0">
                <a:solidFill>
                  <a:srgbClr val="000000"/>
                </a:solidFill>
                <a:latin typeface="Times New Roman" panose="02020603050405020304" pitchFamily="18" charset="0"/>
              </a:rPr>
              <a:t> Bu kalem ile nasıl bir kâğıda resim çizilebilir? </a:t>
            </a:r>
          </a:p>
          <a:p>
            <a:r>
              <a:rPr lang="tr-TR" sz="2400" b="0" i="0" u="none" strike="noStrike" baseline="0" dirty="0">
                <a:solidFill>
                  <a:srgbClr val="000000"/>
                </a:solidFill>
                <a:latin typeface="Times New Roman" panose="02020603050405020304" pitchFamily="18" charset="0"/>
              </a:rPr>
              <a:t> Kalemin ucu bitince nasıl açabiliriz? </a:t>
            </a:r>
          </a:p>
          <a:p>
            <a:r>
              <a:rPr lang="tr-TR" sz="2400" b="0" i="0" u="none" strike="noStrike" baseline="0" dirty="0">
                <a:solidFill>
                  <a:srgbClr val="000000"/>
                </a:solidFill>
                <a:latin typeface="Times New Roman" panose="02020603050405020304" pitchFamily="18" charset="0"/>
              </a:rPr>
              <a:t> gibi sorular yöneltilir. </a:t>
            </a:r>
          </a:p>
          <a:p>
            <a:endParaRPr lang="tr-TR" sz="3600" dirty="0"/>
          </a:p>
        </p:txBody>
      </p:sp>
    </p:spTree>
    <p:extLst>
      <p:ext uri="{BB962C8B-B14F-4D97-AF65-F5344CB8AC3E}">
        <p14:creationId xmlns:p14="http://schemas.microsoft.com/office/powerpoint/2010/main" val="29541477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2A820B-6E4E-4821-9A98-5EBD33DDA848}"/>
              </a:ext>
            </a:extLst>
          </p:cNvPr>
          <p:cNvSpPr>
            <a:spLocks noGrp="1"/>
          </p:cNvSpPr>
          <p:nvPr>
            <p:ph type="title"/>
          </p:nvPr>
        </p:nvSpPr>
        <p:spPr>
          <a:xfrm>
            <a:off x="2045970" y="365125"/>
            <a:ext cx="9307830" cy="1325563"/>
          </a:xfrm>
        </p:spPr>
        <p:txBody>
          <a:bodyPr/>
          <a:lstStyle/>
          <a:p>
            <a:r>
              <a:rPr lang="tr-TR" b="1" dirty="0">
                <a:solidFill>
                  <a:srgbClr val="000000"/>
                </a:solidFill>
                <a:latin typeface="Times New Roman" panose="02020603050405020304" pitchFamily="18" charset="0"/>
              </a:rPr>
              <a:t>Etkinlik Örneği 6: Karınca </a:t>
            </a:r>
            <a:br>
              <a:rPr lang="tr-TR" dirty="0">
                <a:solidFill>
                  <a:srgbClr val="000000"/>
                </a:solidFill>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64A31562-31FD-497B-8CD7-AAF91B8D885D}"/>
              </a:ext>
            </a:extLst>
          </p:cNvPr>
          <p:cNvSpPr>
            <a:spLocks noGrp="1"/>
          </p:cNvSpPr>
          <p:nvPr>
            <p:ph idx="1"/>
          </p:nvPr>
        </p:nvSpPr>
        <p:spPr>
          <a:xfrm>
            <a:off x="377190" y="1690688"/>
            <a:ext cx="11532870" cy="4892991"/>
          </a:xfrm>
        </p:spPr>
        <p:txBody>
          <a:bodyPr numCol="2">
            <a:normAutofit/>
          </a:bodyPr>
          <a:lstStyle/>
          <a:p>
            <a:r>
              <a:rPr lang="tr-TR" sz="2400" b="0" i="0" u="none" strike="noStrike" baseline="0" dirty="0">
                <a:solidFill>
                  <a:srgbClr val="000000"/>
                </a:solidFill>
                <a:latin typeface="Wingdings" panose="05000000000000000000" pitchFamily="2" charset="2"/>
              </a:rPr>
              <a:t> </a:t>
            </a:r>
            <a:r>
              <a:rPr lang="tr-TR" sz="2400" b="1" i="0" u="none" strike="noStrike" baseline="0" dirty="0">
                <a:solidFill>
                  <a:srgbClr val="000000"/>
                </a:solidFill>
                <a:latin typeface="Times New Roman" panose="02020603050405020304" pitchFamily="18" charset="0"/>
              </a:rPr>
              <a:t>Amaç: </a:t>
            </a:r>
            <a:r>
              <a:rPr lang="tr-TR" sz="2400" b="0" i="0" u="none" strike="noStrike" baseline="0" dirty="0">
                <a:solidFill>
                  <a:srgbClr val="000000"/>
                </a:solidFill>
                <a:latin typeface="Times New Roman" panose="02020603050405020304" pitchFamily="18" charset="0"/>
              </a:rPr>
              <a:t>Çevremizde yaşayan çeşitli canlıları tanıyabilme (yardımlaşma) </a:t>
            </a:r>
          </a:p>
          <a:p>
            <a:r>
              <a:rPr lang="tr-TR" sz="2400" b="0" i="0" u="none" strike="noStrike" baseline="0" dirty="0">
                <a:solidFill>
                  <a:srgbClr val="000000"/>
                </a:solidFill>
                <a:latin typeface="Wingdings" panose="05000000000000000000" pitchFamily="2" charset="2"/>
              </a:rPr>
              <a:t> </a:t>
            </a:r>
            <a:r>
              <a:rPr lang="tr-TR" sz="2400" b="1" i="0" u="none" strike="noStrike" baseline="0" dirty="0">
                <a:solidFill>
                  <a:srgbClr val="000000"/>
                </a:solidFill>
                <a:latin typeface="Times New Roman" panose="02020603050405020304" pitchFamily="18" charset="0"/>
              </a:rPr>
              <a:t>Materyal: </a:t>
            </a:r>
            <a:r>
              <a:rPr lang="tr-TR" sz="2400" b="0" i="0" u="none" strike="noStrike" baseline="0" dirty="0">
                <a:solidFill>
                  <a:srgbClr val="000000"/>
                </a:solidFill>
                <a:latin typeface="Times New Roman" panose="02020603050405020304" pitchFamily="18" charset="0"/>
              </a:rPr>
              <a:t>1 e 10 oranında büyütülmüş, karıncanın başını gösteren fotoğraf </a:t>
            </a:r>
          </a:p>
          <a:p>
            <a:r>
              <a:rPr lang="tr-TR" sz="2400" b="1" i="0" u="none" strike="noStrike" baseline="0" dirty="0">
                <a:solidFill>
                  <a:srgbClr val="000000"/>
                </a:solidFill>
                <a:latin typeface="Times New Roman" panose="02020603050405020304" pitchFamily="18" charset="0"/>
              </a:rPr>
              <a:t>Uygulama: </a:t>
            </a:r>
            <a:r>
              <a:rPr lang="tr-TR" sz="2400" b="0" i="0" u="none" strike="noStrike" baseline="0" dirty="0">
                <a:solidFill>
                  <a:srgbClr val="000000"/>
                </a:solidFill>
                <a:latin typeface="Times New Roman" panose="02020603050405020304" pitchFamily="18" charset="0"/>
              </a:rPr>
              <a:t>Çocuklara çevremizle ilgili bilgi verildikten sonra büyütülmüş olan karıncanın başının fotoğrafı gösterilir. Çocuklara bu fotoğrafın ne olabileceği sorulur, yanıtlar alınır. Eğer doğru yanıt verilmezse lider bu başın bir canlıya, bir hayvana ait olduğu gibi ipuçları verir. </a:t>
            </a:r>
          </a:p>
          <a:p>
            <a:r>
              <a:rPr lang="tr-TR" sz="2400" b="0" i="0" u="none" strike="noStrike" baseline="0" dirty="0">
                <a:solidFill>
                  <a:srgbClr val="000000"/>
                </a:solidFill>
                <a:latin typeface="Times New Roman" panose="02020603050405020304" pitchFamily="18" charset="0"/>
              </a:rPr>
              <a:t>Lider, “Çocuklar, karınca bir yiyecek buldu. Kocaman bir şeker. Yuvası da çok uzakta. Bunu yuvasına nasıl taşıyabilir?” diye çocuklara sorular yöneltir. Çocuklara sınıfta bulunan malzemeleri kullanabilecekleri söylenir. Çocuklar, sınıftaki malzemeleri kullanarak bir taşıma aracı yaparlar. Daha sonra çocuklar karınca olurlar ve yaptıkları araçla şekeri taşıyarak olayı canlandırırlar. </a:t>
            </a:r>
          </a:p>
          <a:p>
            <a:r>
              <a:rPr lang="tr-TR" sz="2400" b="0" i="0" u="none" strike="noStrike" baseline="0" dirty="0">
                <a:solidFill>
                  <a:srgbClr val="000000"/>
                </a:solidFill>
                <a:latin typeface="Times New Roman" panose="02020603050405020304" pitchFamily="18" charset="0"/>
              </a:rPr>
              <a:t>Kuralları tartışmak yerine çocukların anlayabileceği şekilde okulda birlikte uygulayarak yaşayarak benimsetmek gerekir. </a:t>
            </a:r>
            <a:endParaRPr lang="tr-TR" sz="3600" dirty="0"/>
          </a:p>
        </p:txBody>
      </p:sp>
    </p:spTree>
    <p:extLst>
      <p:ext uri="{BB962C8B-B14F-4D97-AF65-F5344CB8AC3E}">
        <p14:creationId xmlns:p14="http://schemas.microsoft.com/office/powerpoint/2010/main" val="23795126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4F9FD7-94CF-49E5-BA9B-34531BA77135}"/>
              </a:ext>
            </a:extLst>
          </p:cNvPr>
          <p:cNvSpPr>
            <a:spLocks noGrp="1"/>
          </p:cNvSpPr>
          <p:nvPr>
            <p:ph type="title"/>
          </p:nvPr>
        </p:nvSpPr>
        <p:spPr>
          <a:xfrm>
            <a:off x="2103120" y="365125"/>
            <a:ext cx="9250680" cy="1325563"/>
          </a:xfrm>
        </p:spPr>
        <p:txBody>
          <a:bodyPr>
            <a:noAutofit/>
          </a:bodyPr>
          <a:lstStyle/>
          <a:p>
            <a:pPr algn="ctr"/>
            <a:r>
              <a:rPr lang="tr-TR" b="1" dirty="0">
                <a:solidFill>
                  <a:srgbClr val="FF0000"/>
                </a:solidFill>
                <a:latin typeface="Times New Roman" panose="02020603050405020304" pitchFamily="18" charset="0"/>
              </a:rPr>
              <a:t>Ahlak Gelişimini Desteklemeye Yönelik Materyaller </a:t>
            </a:r>
            <a:br>
              <a:rPr lang="tr-TR" b="1" dirty="0">
                <a:solidFill>
                  <a:srgbClr val="FF0000"/>
                </a:solidFill>
                <a:latin typeface="Times New Roman" panose="02020603050405020304" pitchFamily="18" charset="0"/>
              </a:rPr>
            </a:br>
            <a:endParaRPr lang="tr-TR" b="1" dirty="0">
              <a:solidFill>
                <a:srgbClr val="FF0000"/>
              </a:solidFill>
            </a:endParaRPr>
          </a:p>
        </p:txBody>
      </p:sp>
      <p:sp>
        <p:nvSpPr>
          <p:cNvPr id="3" name="İçerik Yer Tutucusu 2">
            <a:extLst>
              <a:ext uri="{FF2B5EF4-FFF2-40B4-BE49-F238E27FC236}">
                <a16:creationId xmlns:a16="http://schemas.microsoft.com/office/drawing/2014/main" id="{A2C7430E-2FB6-4CB3-8EE7-F8F10C8BAB17}"/>
              </a:ext>
            </a:extLst>
          </p:cNvPr>
          <p:cNvSpPr>
            <a:spLocks noGrp="1"/>
          </p:cNvSpPr>
          <p:nvPr>
            <p:ph idx="1"/>
          </p:nvPr>
        </p:nvSpPr>
        <p:spPr>
          <a:xfrm>
            <a:off x="838200" y="1825624"/>
            <a:ext cx="11071860" cy="4780915"/>
          </a:xfrm>
        </p:spPr>
        <p:txBody>
          <a:bodyPr numCol="2">
            <a:normAutofit fontScale="92500" lnSpcReduction="20000"/>
          </a:bodyPr>
          <a:lstStyle/>
          <a:p>
            <a:r>
              <a:rPr lang="tr-TR" b="1" i="0" u="none" strike="noStrike" baseline="0" dirty="0">
                <a:solidFill>
                  <a:srgbClr val="000000"/>
                </a:solidFill>
                <a:latin typeface="Times New Roman" panose="02020603050405020304" pitchFamily="18" charset="0"/>
              </a:rPr>
              <a:t>Erken çocukluk döneminde ahlak gelişimi destekleyici etkinlikleri gerçekleştirmek için gerekli bazı materyaller: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Müzik kutusu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Çocuk şiirleri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Çeşitli resimler </a:t>
            </a:r>
          </a:p>
          <a:p>
            <a:r>
              <a:rPr lang="fi-FI" b="1" i="0" u="none" strike="noStrike" baseline="0" dirty="0">
                <a:solidFill>
                  <a:srgbClr val="000000"/>
                </a:solidFill>
                <a:latin typeface="Wingdings" panose="05000000000000000000" pitchFamily="2" charset="2"/>
              </a:rPr>
              <a:t> </a:t>
            </a:r>
            <a:r>
              <a:rPr lang="fi-FI" b="1" i="0" u="none" strike="noStrike" baseline="0" dirty="0">
                <a:solidFill>
                  <a:srgbClr val="000000"/>
                </a:solidFill>
                <a:latin typeface="Times New Roman" panose="02020603050405020304" pitchFamily="18" charset="0"/>
              </a:rPr>
              <a:t>Boş tahta ve mukavva kutular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Plastik oyuncak, tabak, çay takımları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Büyük kamyon, uçak ve trenler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Küçük bebekler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Oyuncak ve gerçek telefonlar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Müzik aletleri, zil, tel defter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Parmak boyası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Öykü kitapları ve masallar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El kuklaları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Küçük ev aletleri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Küçük ve bakım istemeyen bitkiler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Bilgi kartları </a:t>
            </a:r>
          </a:p>
          <a:p>
            <a:r>
              <a:rPr lang="tr-TR" b="1" i="0" u="none" strike="noStrike" baseline="0" dirty="0">
                <a:solidFill>
                  <a:srgbClr val="000000"/>
                </a:solidFill>
                <a:latin typeface="Wingdings" panose="05000000000000000000" pitchFamily="2" charset="2"/>
              </a:rPr>
              <a:t> </a:t>
            </a:r>
            <a:r>
              <a:rPr lang="tr-TR" b="1" i="0" u="none" strike="noStrike" baseline="0" dirty="0">
                <a:solidFill>
                  <a:srgbClr val="000000"/>
                </a:solidFill>
                <a:latin typeface="Times New Roman" panose="02020603050405020304" pitchFamily="18" charset="0"/>
              </a:rPr>
              <a:t>Büyük arabalar </a:t>
            </a:r>
          </a:p>
          <a:p>
            <a:endParaRPr lang="tr-TR" sz="4000" b="1" dirty="0"/>
          </a:p>
        </p:txBody>
      </p:sp>
    </p:spTree>
    <p:extLst>
      <p:ext uri="{BB962C8B-B14F-4D97-AF65-F5344CB8AC3E}">
        <p14:creationId xmlns:p14="http://schemas.microsoft.com/office/powerpoint/2010/main" val="3491976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13BF69-964C-4039-8FF2-3D6054787AE2}"/>
              </a:ext>
            </a:extLst>
          </p:cNvPr>
          <p:cNvSpPr>
            <a:spLocks noGrp="1"/>
          </p:cNvSpPr>
          <p:nvPr>
            <p:ph type="title"/>
          </p:nvPr>
        </p:nvSpPr>
        <p:spPr>
          <a:xfrm>
            <a:off x="2354580" y="365125"/>
            <a:ext cx="8999220" cy="1325563"/>
          </a:xfrm>
        </p:spPr>
        <p:txBody>
          <a:bodyPr/>
          <a:lstStyle/>
          <a:p>
            <a:r>
              <a:rPr lang="tr-TR" b="1" dirty="0">
                <a:solidFill>
                  <a:srgbClr val="000000"/>
                </a:solidFill>
                <a:latin typeface="Times New Roman" panose="02020603050405020304" pitchFamily="18" charset="0"/>
              </a:rPr>
              <a:t>Etkinlik adı: Benim ailem </a:t>
            </a:r>
            <a:br>
              <a:rPr lang="tr-TR" dirty="0">
                <a:solidFill>
                  <a:srgbClr val="000000"/>
                </a:solidFill>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EB8D4DFF-1435-4E59-ADBF-ED9B3C559D71}"/>
              </a:ext>
            </a:extLst>
          </p:cNvPr>
          <p:cNvSpPr>
            <a:spLocks noGrp="1"/>
          </p:cNvSpPr>
          <p:nvPr>
            <p:ph idx="1"/>
          </p:nvPr>
        </p:nvSpPr>
        <p:spPr>
          <a:xfrm>
            <a:off x="331470" y="1825624"/>
            <a:ext cx="11567160" cy="4815205"/>
          </a:xfrm>
        </p:spPr>
        <p:txBody>
          <a:bodyPr numCol="2">
            <a:normAutofit lnSpcReduction="10000"/>
          </a:bodyPr>
          <a:lstStyle/>
          <a:p>
            <a:r>
              <a:rPr lang="tr-TR" sz="2400" b="1" i="0" u="none" strike="noStrike" baseline="0" dirty="0">
                <a:solidFill>
                  <a:srgbClr val="000000"/>
                </a:solidFill>
                <a:latin typeface="Times New Roman" panose="02020603050405020304" pitchFamily="18" charset="0"/>
              </a:rPr>
              <a:t>Ahlak Gelişimine Uygun Etkinlik Planlama </a:t>
            </a:r>
            <a:endParaRPr lang="tr-TR" sz="2400" b="0" i="0" u="none" strike="noStrike" baseline="0" dirty="0">
              <a:solidFill>
                <a:srgbClr val="000000"/>
              </a:solidFill>
              <a:latin typeface="Times New Roman" panose="02020603050405020304" pitchFamily="18" charset="0"/>
            </a:endParaRPr>
          </a:p>
          <a:p>
            <a:r>
              <a:rPr lang="tr-TR" sz="2400" b="0" i="0" u="none" strike="noStrike" baseline="0" dirty="0">
                <a:solidFill>
                  <a:srgbClr val="000000"/>
                </a:solidFill>
                <a:latin typeface="Wingdings" panose="05000000000000000000" pitchFamily="2" charset="2"/>
              </a:rPr>
              <a:t> </a:t>
            </a:r>
            <a:r>
              <a:rPr lang="tr-TR" sz="2400" b="1" i="0" u="none" strike="noStrike" baseline="0" dirty="0">
                <a:solidFill>
                  <a:srgbClr val="000000"/>
                </a:solidFill>
                <a:latin typeface="Times New Roman" panose="02020603050405020304" pitchFamily="18" charset="0"/>
              </a:rPr>
              <a:t>Materyal: </a:t>
            </a:r>
            <a:r>
              <a:rPr lang="tr-TR" sz="2400" b="0" i="0" u="none" strike="noStrike" baseline="0" dirty="0">
                <a:solidFill>
                  <a:srgbClr val="000000"/>
                </a:solidFill>
                <a:latin typeface="Times New Roman" panose="02020603050405020304" pitchFamily="18" charset="0"/>
              </a:rPr>
              <a:t>Önerilen konularla ilgili resimler, fotoğraflar </a:t>
            </a:r>
          </a:p>
          <a:p>
            <a:r>
              <a:rPr lang="tr-TR" sz="2400" b="0" i="0" u="none" strike="noStrike" baseline="0" dirty="0">
                <a:solidFill>
                  <a:srgbClr val="000000"/>
                </a:solidFill>
                <a:latin typeface="Wingdings" panose="05000000000000000000" pitchFamily="2" charset="2"/>
              </a:rPr>
              <a:t> </a:t>
            </a:r>
            <a:r>
              <a:rPr lang="tr-TR" sz="2400" b="1" i="0" u="none" strike="noStrike" baseline="0" dirty="0">
                <a:solidFill>
                  <a:srgbClr val="000000"/>
                </a:solidFill>
                <a:latin typeface="Times New Roman" panose="02020603050405020304" pitchFamily="18" charset="0"/>
              </a:rPr>
              <a:t>Amaç: </a:t>
            </a:r>
            <a:r>
              <a:rPr lang="tr-TR" sz="2400" b="0" i="0" u="none" strike="noStrike" baseline="0" dirty="0">
                <a:solidFill>
                  <a:srgbClr val="000000"/>
                </a:solidFill>
                <a:latin typeface="Times New Roman" panose="02020603050405020304" pitchFamily="18" charset="0"/>
              </a:rPr>
              <a:t>Ailelerin özelliklerini öğrenebilme </a:t>
            </a:r>
            <a:endParaRPr lang="tr-TR" sz="2400" b="0" i="0" u="none" strike="noStrike" baseline="0" dirty="0">
              <a:latin typeface="Times New Roman" panose="02020603050405020304" pitchFamily="18" charset="0"/>
            </a:endParaRPr>
          </a:p>
          <a:p>
            <a:r>
              <a:rPr lang="tr-TR" sz="2400" b="0" i="0" u="none" strike="noStrike" baseline="0" dirty="0">
                <a:latin typeface="Wingdings" panose="05000000000000000000" pitchFamily="2" charset="2"/>
              </a:rPr>
              <a:t> </a:t>
            </a:r>
            <a:r>
              <a:rPr lang="tr-TR" sz="2400" b="1" i="0" u="none" strike="noStrike" baseline="0" dirty="0">
                <a:latin typeface="Times New Roman" panose="02020603050405020304" pitchFamily="18" charset="0"/>
              </a:rPr>
              <a:t>Uygulama: </a:t>
            </a:r>
            <a:r>
              <a:rPr lang="tr-TR" sz="2400" b="0" i="0" u="none" strike="noStrike" baseline="0" dirty="0">
                <a:latin typeface="Times New Roman" panose="02020603050405020304" pitchFamily="18" charset="0"/>
              </a:rPr>
              <a:t>Çocukları kendi aileleri, yakın çevrelerindeki dede, teyze, hala vb. aile bireyleri, komşuları hakkında konuşma yapılır, Aile yapıları, özellikleri aile bireylerinin birbirleriyle ilişkileri, meslekleri, yaşadıkları yerlerin özellikleri, yaşam şekilleri vb. konular konuşulur, tartışılır. Etkinlik sırasında fotoğraflardan, dergilerden hazırlanan resimlerden yararlanılır. </a:t>
            </a:r>
          </a:p>
          <a:p>
            <a:endParaRPr lang="tr-TR" sz="2400" b="0" i="0" u="none" strike="noStrike" baseline="0" dirty="0">
              <a:latin typeface="Times New Roman" panose="02020603050405020304" pitchFamily="18" charset="0"/>
            </a:endParaRPr>
          </a:p>
          <a:p>
            <a:r>
              <a:rPr lang="tr-TR" sz="2400" b="0" i="0" u="none" strike="noStrike" baseline="0" dirty="0">
                <a:latin typeface="Times New Roman" panose="02020603050405020304" pitchFamily="18" charset="0"/>
              </a:rPr>
              <a:t>Ayrıca: </a:t>
            </a:r>
          </a:p>
          <a:p>
            <a:r>
              <a:rPr lang="tr-TR" sz="2400" b="0" i="0" u="none" strike="noStrike" baseline="0" dirty="0">
                <a:latin typeface="Times New Roman" panose="02020603050405020304" pitchFamily="18" charset="0"/>
              </a:rPr>
              <a:t> Kültürel, yöresel giysiler, oyun ve oyuncaklar, </a:t>
            </a:r>
          </a:p>
          <a:p>
            <a:r>
              <a:rPr lang="tr-TR" sz="2400" b="0" i="0" u="none" strike="noStrike" baseline="0" dirty="0">
                <a:latin typeface="Times New Roman" panose="02020603050405020304" pitchFamily="18" charset="0"/>
              </a:rPr>
              <a:t> Bayramlar, kutlamalar, </a:t>
            </a:r>
          </a:p>
          <a:p>
            <a:r>
              <a:rPr lang="tr-TR" sz="2400" b="0" i="0" u="none" strike="noStrike" baseline="0" dirty="0">
                <a:latin typeface="Times New Roman" panose="02020603050405020304" pitchFamily="18" charset="0"/>
              </a:rPr>
              <a:t> Kültürel gelenek, görenekler vb. konularda da etkinlikler düzenlenebilir. </a:t>
            </a:r>
          </a:p>
          <a:p>
            <a:r>
              <a:rPr lang="tr-TR" sz="2400" b="0" i="0" u="none" strike="noStrike" baseline="0" dirty="0">
                <a:latin typeface="Times New Roman" panose="02020603050405020304" pitchFamily="18" charset="0"/>
              </a:rPr>
              <a:t> </a:t>
            </a:r>
            <a:r>
              <a:rPr lang="tr-TR" sz="2400" b="1" i="0" u="none" strike="noStrike" baseline="0" dirty="0">
                <a:latin typeface="Times New Roman" panose="02020603050405020304" pitchFamily="18" charset="0"/>
              </a:rPr>
              <a:t>Ahlaki değerlerin öğretilmesinde ailenin rolü önemlidir. </a:t>
            </a:r>
          </a:p>
          <a:p>
            <a:endParaRPr lang="tr-TR" sz="3600" dirty="0"/>
          </a:p>
        </p:txBody>
      </p:sp>
    </p:spTree>
    <p:extLst>
      <p:ext uri="{BB962C8B-B14F-4D97-AF65-F5344CB8AC3E}">
        <p14:creationId xmlns:p14="http://schemas.microsoft.com/office/powerpoint/2010/main" val="36954173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80334" y="671355"/>
            <a:ext cx="7540956" cy="492443"/>
          </a:xfrm>
          <a:prstGeom prst="rect">
            <a:avLst/>
          </a:prstGeom>
        </p:spPr>
        <p:txBody>
          <a:bodyPr vert="horz" wrap="square" lIns="0" tIns="0" rIns="0" bIns="0" rtlCol="0" anchor="ctr">
            <a:spAutoFit/>
          </a:bodyPr>
          <a:lstStyle/>
          <a:p>
            <a:pPr marL="12700">
              <a:lnSpc>
                <a:spcPct val="100000"/>
              </a:lnSpc>
            </a:pPr>
            <a:r>
              <a:rPr lang="tr-TR" sz="3200" b="1" spc="-25" dirty="0">
                <a:latin typeface="Times New Roman" panose="02020603050405020304" pitchFamily="18" charset="0"/>
                <a:cs typeface="Times New Roman" panose="02020603050405020304" pitchFamily="18" charset="0"/>
              </a:rPr>
              <a:t>YARARLANILAN</a:t>
            </a:r>
            <a:r>
              <a:rPr lang="tr-TR" sz="3200" b="1" spc="130" dirty="0">
                <a:latin typeface="Times New Roman" panose="02020603050405020304" pitchFamily="18" charset="0"/>
                <a:cs typeface="Times New Roman" panose="02020603050405020304" pitchFamily="18" charset="0"/>
              </a:rPr>
              <a:t> </a:t>
            </a:r>
            <a:r>
              <a:rPr lang="tr-TR" sz="3200" b="1" spc="-20" dirty="0">
                <a:latin typeface="Times New Roman" panose="02020603050405020304" pitchFamily="18" charset="0"/>
                <a:cs typeface="Times New Roman" panose="02020603050405020304" pitchFamily="18" charset="0"/>
              </a:rPr>
              <a:t>KAYNAKLAR</a:t>
            </a:r>
            <a:endParaRPr lang="tr-TR" sz="32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457201" y="1640714"/>
            <a:ext cx="11247120" cy="4154984"/>
          </a:xfrm>
          <a:prstGeom prst="rect">
            <a:avLst/>
          </a:prstGeom>
        </p:spPr>
        <p:txBody>
          <a:bodyPr vert="horz" wrap="square" lIns="0" tIns="0" rIns="0" bIns="0" rtlCol="0">
            <a:spAutoFit/>
          </a:bodyPr>
          <a:lstStyle/>
          <a:p>
            <a:pPr marL="298450" marR="370840" indent="-285750">
              <a:buClr>
                <a:srgbClr val="FF388B"/>
              </a:buClr>
              <a:buSzPct val="68750"/>
              <a:buFont typeface="Wingdings" panose="05000000000000000000" pitchFamily="2" charset="2"/>
              <a:buChar char="Ø"/>
              <a:tabLst>
                <a:tab pos="287020" algn="l"/>
              </a:tabLst>
            </a:pPr>
            <a:r>
              <a:rPr lang="tr-TR" b="0" i="0" u="none" strike="noStrike" baseline="0" dirty="0">
                <a:solidFill>
                  <a:srgbClr val="000000"/>
                </a:solidFill>
                <a:latin typeface="Times New Roman" panose="02020603050405020304" pitchFamily="18" charset="0"/>
              </a:rPr>
              <a:t>    Açıkgöz Ün,</a:t>
            </a:r>
            <a:r>
              <a:rPr lang="tr-TR" b="0" i="0" u="none" strike="noStrike" dirty="0">
                <a:solidFill>
                  <a:srgbClr val="000000"/>
                </a:solidFill>
                <a:latin typeface="Times New Roman" panose="02020603050405020304" pitchFamily="18" charset="0"/>
              </a:rPr>
              <a:t> K</a:t>
            </a:r>
            <a:r>
              <a:rPr lang="tr-TR" dirty="0">
                <a:solidFill>
                  <a:srgbClr val="000000"/>
                </a:solidFill>
                <a:latin typeface="Times New Roman" panose="02020603050405020304" pitchFamily="18" charset="0"/>
              </a:rPr>
              <a:t>. </a:t>
            </a:r>
            <a:r>
              <a:rPr lang="tr-TR" b="1" i="0" u="none" strike="noStrike" baseline="0" dirty="0">
                <a:solidFill>
                  <a:srgbClr val="000000"/>
                </a:solidFill>
                <a:latin typeface="Times New Roman" panose="02020603050405020304" pitchFamily="18" charset="0"/>
              </a:rPr>
              <a:t>Aktif Öğrenme.</a:t>
            </a:r>
          </a:p>
          <a:p>
            <a:pPr marL="298450" marR="370840" indent="-285750">
              <a:buClr>
                <a:srgbClr val="FF388B"/>
              </a:buClr>
              <a:buSzPct val="68750"/>
              <a:buFont typeface="Wingdings" panose="05000000000000000000" pitchFamily="2" charset="2"/>
              <a:buChar char="Ø"/>
              <a:tabLst>
                <a:tab pos="287020" algn="l"/>
              </a:tabLst>
            </a:pP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Bacanlı</a:t>
            </a:r>
            <a:r>
              <a:rPr lang="tr-TR" dirty="0">
                <a:solidFill>
                  <a:srgbClr val="000000"/>
                </a:solidFill>
                <a:latin typeface="Times New Roman" panose="02020603050405020304" pitchFamily="18" charset="0"/>
              </a:rPr>
              <a:t>, H. </a:t>
            </a:r>
            <a:r>
              <a:rPr lang="tr-TR" b="1" dirty="0">
                <a:solidFill>
                  <a:srgbClr val="000000"/>
                </a:solidFill>
                <a:latin typeface="Times New Roman" panose="02020603050405020304" pitchFamily="18" charset="0"/>
              </a:rPr>
              <a:t>Eğitim Psikoloji</a:t>
            </a:r>
            <a:r>
              <a:rPr lang="tr-TR" dirty="0">
                <a:solidFill>
                  <a:srgbClr val="000000"/>
                </a:solidFill>
                <a:latin typeface="Times New Roman" panose="02020603050405020304" pitchFamily="18" charset="0"/>
              </a:rPr>
              <a:t>.</a:t>
            </a:r>
          </a:p>
          <a:p>
            <a:pPr marL="298450" marR="370840" indent="-285750">
              <a:buClr>
                <a:srgbClr val="FF388B"/>
              </a:buClr>
              <a:buSzPct val="68750"/>
              <a:buFont typeface="Wingdings" panose="05000000000000000000" pitchFamily="2" charset="2"/>
              <a:buChar char="Ø"/>
              <a:tabLst>
                <a:tab pos="287020" algn="l"/>
              </a:tabLst>
            </a:pPr>
            <a:r>
              <a:rPr lang="tr-TR" dirty="0">
                <a:solidFill>
                  <a:srgbClr val="000000"/>
                </a:solidFill>
                <a:latin typeface="Times New Roman" panose="02020603050405020304" pitchFamily="18" charset="0"/>
              </a:rPr>
              <a:t>    Erden, M., &amp; Akman, Y.  </a:t>
            </a:r>
            <a:r>
              <a:rPr lang="tr-TR" b="1" dirty="0">
                <a:solidFill>
                  <a:srgbClr val="000000"/>
                </a:solidFill>
                <a:latin typeface="Times New Roman" panose="02020603050405020304" pitchFamily="18" charset="0"/>
              </a:rPr>
              <a:t>Eğitim Psikolojisi</a:t>
            </a:r>
            <a:r>
              <a:rPr lang="tr-TR" dirty="0">
                <a:solidFill>
                  <a:srgbClr val="000000"/>
                </a:solidFill>
                <a:latin typeface="Times New Roman" panose="02020603050405020304" pitchFamily="18" charset="0"/>
              </a:rPr>
              <a:t>.</a:t>
            </a:r>
          </a:p>
          <a:p>
            <a:pPr marL="298450" marR="370840" indent="-285750">
              <a:buClr>
                <a:srgbClr val="FF388B"/>
              </a:buClr>
              <a:buSzPct val="68750"/>
              <a:buFont typeface="Wingdings" panose="05000000000000000000" pitchFamily="2" charset="2"/>
              <a:buChar char="Ø"/>
              <a:tabLst>
                <a:tab pos="287020" algn="l"/>
              </a:tabLst>
            </a:pPr>
            <a:r>
              <a:rPr lang="tr-TR" dirty="0">
                <a:solidFill>
                  <a:srgbClr val="000000"/>
                </a:solidFill>
                <a:latin typeface="Times New Roman" panose="02020603050405020304" pitchFamily="18" charset="0"/>
              </a:rPr>
              <a:t>    Gürhan , C. Kişilik Gelişimi, (ed.)Binnur  </a:t>
            </a:r>
            <a:r>
              <a:rPr lang="tr-TR" dirty="0" err="1">
                <a:solidFill>
                  <a:srgbClr val="000000"/>
                </a:solidFill>
                <a:latin typeface="Times New Roman" panose="02020603050405020304" pitchFamily="18" charset="0"/>
              </a:rPr>
              <a:t>Yeşilyaprak</a:t>
            </a:r>
            <a:r>
              <a:rPr lang="tr-TR" dirty="0">
                <a:solidFill>
                  <a:srgbClr val="000000"/>
                </a:solidFill>
                <a:latin typeface="Times New Roman" panose="02020603050405020304" pitchFamily="18" charset="0"/>
              </a:rPr>
              <a:t>.</a:t>
            </a:r>
          </a:p>
          <a:p>
            <a:pPr marL="298450" marR="370840" lvl="0" indent="-285750">
              <a:buClr>
                <a:srgbClr val="FF388B"/>
              </a:buClr>
              <a:buSzPct val="68750"/>
              <a:buFont typeface="Wingdings" panose="05000000000000000000" pitchFamily="2" charset="2"/>
              <a:buChar char="Ø"/>
              <a:tabLst>
                <a:tab pos="287020" algn="l"/>
              </a:tabLst>
            </a:pP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Kağıtçıbaşı</a:t>
            </a:r>
            <a:r>
              <a:rPr lang="tr-TR" dirty="0">
                <a:solidFill>
                  <a:srgbClr val="000000"/>
                </a:solidFill>
                <a:latin typeface="Times New Roman" panose="02020603050405020304" pitchFamily="18" charset="0"/>
              </a:rPr>
              <a:t>, Ç., &amp; Bekman, S. </a:t>
            </a:r>
            <a:r>
              <a:rPr lang="tr-TR" b="1" dirty="0">
                <a:solidFill>
                  <a:srgbClr val="000000"/>
                </a:solidFill>
                <a:latin typeface="Times New Roman" panose="02020603050405020304" pitchFamily="18" charset="0"/>
              </a:rPr>
              <a:t>Anne Destek Programı El Kitabı.</a:t>
            </a:r>
            <a:endParaRPr lang="tr-TR" dirty="0">
              <a:solidFill>
                <a:srgbClr val="000000"/>
              </a:solidFill>
              <a:latin typeface="Times New Roman" panose="02020603050405020304" pitchFamily="18" charset="0"/>
            </a:endParaRPr>
          </a:p>
          <a:p>
            <a:pPr marL="298450" marR="370840" indent="-285750">
              <a:buClr>
                <a:srgbClr val="FF388B"/>
              </a:buClr>
              <a:buSzPct val="68750"/>
              <a:buFont typeface="Wingdings" panose="05000000000000000000" pitchFamily="2" charset="2"/>
              <a:buChar char="Ø"/>
              <a:tabLst>
                <a:tab pos="287020" algn="l"/>
              </a:tabLst>
            </a:pPr>
            <a:r>
              <a:rPr lang="tr-TR" b="0" i="0" u="none" strike="noStrike" dirty="0">
                <a:solidFill>
                  <a:srgbClr val="000000"/>
                </a:solidFill>
                <a:latin typeface="Times New Roman" panose="02020603050405020304" pitchFamily="18" charset="0"/>
              </a:rPr>
              <a:t>    </a:t>
            </a:r>
            <a:r>
              <a:rPr lang="tr-TR" b="0" i="0" u="none" strike="noStrike" baseline="0" dirty="0" err="1">
                <a:solidFill>
                  <a:srgbClr val="000000"/>
                </a:solidFill>
                <a:latin typeface="Times New Roman" panose="02020603050405020304" pitchFamily="18" charset="0"/>
              </a:rPr>
              <a:t>Mehmedoğlu</a:t>
            </a:r>
            <a:r>
              <a:rPr lang="tr-TR" dirty="0">
                <a:solidFill>
                  <a:srgbClr val="000000"/>
                </a:solidFill>
                <a:latin typeface="Times New Roman" panose="02020603050405020304" pitchFamily="18" charset="0"/>
              </a:rPr>
              <a:t>, Y. </a:t>
            </a:r>
            <a:r>
              <a:rPr lang="tr-TR" b="0" i="0" u="none" strike="noStrike" baseline="0" dirty="0">
                <a:solidFill>
                  <a:srgbClr val="000000"/>
                </a:solidFill>
                <a:latin typeface="Times New Roman" panose="02020603050405020304" pitchFamily="18" charset="0"/>
              </a:rPr>
              <a:t> </a:t>
            </a:r>
            <a:r>
              <a:rPr lang="tr-TR" b="1" i="0" u="none" strike="noStrike" baseline="0" dirty="0">
                <a:solidFill>
                  <a:srgbClr val="000000"/>
                </a:solidFill>
                <a:latin typeface="Times New Roman" panose="02020603050405020304" pitchFamily="18" charset="0"/>
              </a:rPr>
              <a:t>Ahlaki ve Dini Gelişim</a:t>
            </a:r>
            <a:r>
              <a:rPr lang="tr-TR" dirty="0">
                <a:solidFill>
                  <a:srgbClr val="000000"/>
                </a:solidFill>
                <a:latin typeface="Times New Roman" panose="02020603050405020304" pitchFamily="18" charset="0"/>
              </a:rPr>
              <a:t>.</a:t>
            </a:r>
          </a:p>
          <a:p>
            <a:pPr marL="298450" marR="370840" indent="-285750">
              <a:buClr>
                <a:srgbClr val="FF388B"/>
              </a:buClr>
              <a:buSzPct val="68750"/>
              <a:buFont typeface="Wingdings" panose="05000000000000000000" pitchFamily="2" charset="2"/>
              <a:buChar char="Ø"/>
              <a:tabLst>
                <a:tab pos="287020" algn="l"/>
              </a:tabLst>
            </a:pPr>
            <a:r>
              <a:rPr lang="tr-TR" b="0" i="0" u="none" strike="noStrike" dirty="0">
                <a:solidFill>
                  <a:srgbClr val="000000"/>
                </a:solidFill>
                <a:latin typeface="Times New Roman" panose="02020603050405020304" pitchFamily="18" charset="0"/>
              </a:rPr>
              <a:t>    </a:t>
            </a:r>
            <a:r>
              <a:rPr lang="tr-TR" b="0" i="0" u="none" strike="noStrike" baseline="0" dirty="0">
                <a:solidFill>
                  <a:srgbClr val="000000"/>
                </a:solidFill>
                <a:latin typeface="Times New Roman" panose="02020603050405020304" pitchFamily="18" charset="0"/>
              </a:rPr>
              <a:t>Morgan, C. T. </a:t>
            </a:r>
            <a:r>
              <a:rPr lang="tr-TR" b="1" i="0" u="none" strike="noStrike" baseline="0" dirty="0">
                <a:solidFill>
                  <a:srgbClr val="000000"/>
                </a:solidFill>
                <a:latin typeface="Times New Roman" panose="02020603050405020304" pitchFamily="18" charset="0"/>
              </a:rPr>
              <a:t>Psikolojiye Giriş Ders Kitabı </a:t>
            </a:r>
            <a:r>
              <a:rPr lang="tr-TR" b="0" i="0" u="none" strike="noStrike" baseline="0" dirty="0">
                <a:solidFill>
                  <a:srgbClr val="000000"/>
                </a:solidFill>
                <a:latin typeface="Times New Roman" panose="02020603050405020304" pitchFamily="18" charset="0"/>
              </a:rPr>
              <a:t>(</a:t>
            </a:r>
            <a:r>
              <a:rPr lang="tr-TR" b="0" i="0" u="none" strike="noStrike" baseline="0" dirty="0" err="1">
                <a:solidFill>
                  <a:srgbClr val="000000"/>
                </a:solidFill>
                <a:latin typeface="Times New Roman" panose="02020603050405020304" pitchFamily="18" charset="0"/>
              </a:rPr>
              <a:t>Çev</a:t>
            </a:r>
            <a:r>
              <a:rPr lang="tr-TR" b="0" i="0" u="none" strike="noStrike" baseline="0" dirty="0">
                <a:solidFill>
                  <a:srgbClr val="000000"/>
                </a:solidFill>
                <a:latin typeface="Times New Roman" panose="02020603050405020304" pitchFamily="18" charset="0"/>
              </a:rPr>
              <a:t>: Sibel Karakaş).</a:t>
            </a:r>
          </a:p>
          <a:p>
            <a:pPr marL="298450" marR="370840" indent="-285750">
              <a:buClr>
                <a:srgbClr val="FF388B"/>
              </a:buClr>
              <a:buSzPct val="68750"/>
              <a:buFont typeface="Wingdings" panose="05000000000000000000" pitchFamily="2" charset="2"/>
              <a:buChar char="Ø"/>
              <a:tabLst>
                <a:tab pos="287020" algn="l"/>
              </a:tabLst>
            </a:pPr>
            <a:r>
              <a:rPr lang="tr-TR" dirty="0">
                <a:solidFill>
                  <a:srgbClr val="000000"/>
                </a:solidFill>
                <a:latin typeface="Times New Roman" panose="02020603050405020304" pitchFamily="18" charset="0"/>
              </a:rPr>
              <a:t>    Önder, A. </a:t>
            </a:r>
            <a:r>
              <a:rPr lang="tr-TR" b="1" dirty="0">
                <a:solidFill>
                  <a:srgbClr val="000000"/>
                </a:solidFill>
                <a:latin typeface="Times New Roman" panose="02020603050405020304" pitchFamily="18" charset="0"/>
              </a:rPr>
              <a:t>Eğitici Drama Uygulamaları</a:t>
            </a:r>
            <a:r>
              <a:rPr lang="tr-TR" dirty="0">
                <a:solidFill>
                  <a:srgbClr val="000000"/>
                </a:solidFill>
                <a:latin typeface="Times New Roman" panose="02020603050405020304" pitchFamily="18" charset="0"/>
              </a:rPr>
              <a:t>.</a:t>
            </a:r>
          </a:p>
          <a:p>
            <a:pPr marL="298450" marR="370840" indent="-285750">
              <a:buClr>
                <a:srgbClr val="FF388B"/>
              </a:buClr>
              <a:buSzPct val="68750"/>
              <a:buFont typeface="Wingdings" panose="05000000000000000000" pitchFamily="2" charset="2"/>
              <a:buChar char="Ø"/>
              <a:tabLst>
                <a:tab pos="287020" algn="l"/>
              </a:tabLst>
            </a:pPr>
            <a:r>
              <a:rPr lang="tr-TR" b="0" i="0" u="none" strike="noStrike" baseline="0" dirty="0">
                <a:solidFill>
                  <a:srgbClr val="000000"/>
                </a:solidFill>
                <a:latin typeface="Wingdings" panose="05000000000000000000" pitchFamily="2" charset="2"/>
              </a:rPr>
              <a:t> </a:t>
            </a:r>
            <a:r>
              <a:rPr lang="tr-TR" b="0" i="0" u="none" strike="noStrike" baseline="0" dirty="0">
                <a:solidFill>
                  <a:srgbClr val="000000"/>
                </a:solidFill>
                <a:latin typeface="Times New Roman" panose="02020603050405020304" pitchFamily="18" charset="0"/>
              </a:rPr>
              <a:t>Senemoğlu,</a:t>
            </a:r>
            <a:r>
              <a:rPr lang="tr-TR" b="0" i="0" u="none" strike="noStrike" dirty="0">
                <a:solidFill>
                  <a:srgbClr val="000000"/>
                </a:solidFill>
                <a:latin typeface="Times New Roman" panose="02020603050405020304" pitchFamily="18" charset="0"/>
              </a:rPr>
              <a:t> S.</a:t>
            </a:r>
            <a:r>
              <a:rPr lang="tr-TR" b="0" i="0" u="none" strike="noStrike" baseline="0" dirty="0">
                <a:solidFill>
                  <a:srgbClr val="000000"/>
                </a:solidFill>
                <a:latin typeface="Times New Roman" panose="02020603050405020304" pitchFamily="18" charset="0"/>
              </a:rPr>
              <a:t> </a:t>
            </a:r>
            <a:r>
              <a:rPr lang="tr-TR" b="1" i="0" u="none" strike="noStrike" baseline="0" dirty="0">
                <a:solidFill>
                  <a:srgbClr val="000000"/>
                </a:solidFill>
                <a:latin typeface="Times New Roman" panose="02020603050405020304" pitchFamily="18" charset="0"/>
              </a:rPr>
              <a:t>Gelişim Öğrenme ve Öğretim</a:t>
            </a:r>
            <a:r>
              <a:rPr lang="tr-TR" b="0" i="0" u="none" strike="noStrike" baseline="0" dirty="0">
                <a:solidFill>
                  <a:srgbClr val="000000"/>
                </a:solidFill>
                <a:latin typeface="Times New Roman" panose="02020603050405020304" pitchFamily="18" charset="0"/>
              </a:rPr>
              <a:t>.</a:t>
            </a:r>
          </a:p>
          <a:p>
            <a:pPr marL="298450" marR="370840" indent="-285750">
              <a:buClr>
                <a:srgbClr val="FF388B"/>
              </a:buClr>
              <a:buSzPct val="68750"/>
              <a:buFont typeface="Wingdings" panose="05000000000000000000" pitchFamily="2" charset="2"/>
              <a:buChar char="Ø"/>
              <a:tabLst>
                <a:tab pos="287020" algn="l"/>
              </a:tabLst>
            </a:pPr>
            <a:r>
              <a:rPr lang="tr-TR" dirty="0">
                <a:solidFill>
                  <a:srgbClr val="000000"/>
                </a:solidFill>
                <a:latin typeface="Times New Roman" panose="02020603050405020304" pitchFamily="18" charset="0"/>
              </a:rPr>
              <a:t>    Sönmez, V. </a:t>
            </a:r>
            <a:r>
              <a:rPr lang="tr-TR" b="1" dirty="0">
                <a:solidFill>
                  <a:srgbClr val="000000"/>
                </a:solidFill>
                <a:latin typeface="Times New Roman" panose="02020603050405020304" pitchFamily="18" charset="0"/>
              </a:rPr>
              <a:t>Eğitsel Şiirler. </a:t>
            </a:r>
            <a:r>
              <a:rPr lang="tr-TR" dirty="0">
                <a:solidFill>
                  <a:srgbClr val="000000"/>
                </a:solidFill>
                <a:latin typeface="Times New Roman" panose="02020603050405020304" pitchFamily="18" charset="0"/>
              </a:rPr>
              <a:t> </a:t>
            </a:r>
          </a:p>
          <a:p>
            <a:pPr marL="298450" marR="370840" indent="-285750">
              <a:buClr>
                <a:srgbClr val="FF388B"/>
              </a:buClr>
              <a:buSzPct val="68750"/>
              <a:buFont typeface="Wingdings" panose="05000000000000000000" pitchFamily="2" charset="2"/>
              <a:buChar char="Ø"/>
              <a:tabLst>
                <a:tab pos="287020" algn="l"/>
              </a:tabLst>
            </a:pPr>
            <a:r>
              <a:rPr lang="tr-TR" dirty="0">
                <a:solidFill>
                  <a:srgbClr val="000000"/>
                </a:solidFill>
                <a:latin typeface="Times New Roman" panose="02020603050405020304" pitchFamily="18" charset="0"/>
              </a:rPr>
              <a:t>    Temel, F., &amp; Aksoy, A. </a:t>
            </a:r>
            <a:r>
              <a:rPr lang="tr-TR" b="1" dirty="0">
                <a:solidFill>
                  <a:srgbClr val="000000"/>
                </a:solidFill>
                <a:latin typeface="Times New Roman" panose="02020603050405020304" pitchFamily="18" charset="0"/>
              </a:rPr>
              <a:t>Ergen ve Gelişimi.</a:t>
            </a:r>
            <a:endParaRPr lang="tr-TR" dirty="0">
              <a:solidFill>
                <a:srgbClr val="000000"/>
              </a:solidFill>
              <a:latin typeface="Times New Roman" panose="02020603050405020304" pitchFamily="18" charset="0"/>
            </a:endParaRPr>
          </a:p>
          <a:p>
            <a:pPr marL="298450" marR="370840" indent="-285750">
              <a:buClr>
                <a:srgbClr val="FF388B"/>
              </a:buClr>
              <a:buSzPct val="68750"/>
              <a:buFont typeface="Wingdings" panose="05000000000000000000" pitchFamily="2" charset="2"/>
              <a:buChar char="Ø"/>
              <a:tabLst>
                <a:tab pos="287020" algn="l"/>
              </a:tabLst>
            </a:pPr>
            <a:r>
              <a:rPr lang="tr-TR" b="0" i="0" u="none" strike="noStrike" baseline="0" dirty="0">
                <a:solidFill>
                  <a:srgbClr val="000000"/>
                </a:solidFill>
                <a:latin typeface="Times New Roman" panose="02020603050405020304" pitchFamily="18" charset="0"/>
              </a:rPr>
              <a:t>    Yörükoğlu, A.</a:t>
            </a:r>
            <a:r>
              <a:rPr lang="tr-TR" b="1" i="0" u="none" strike="noStrike" baseline="0" dirty="0">
                <a:solidFill>
                  <a:srgbClr val="000000"/>
                </a:solidFill>
                <a:latin typeface="Times New Roman" panose="02020603050405020304" pitchFamily="18" charset="0"/>
              </a:rPr>
              <a:t> Çocuk Ruh Sağlığı</a:t>
            </a:r>
            <a:r>
              <a:rPr lang="tr-TR" dirty="0">
                <a:solidFill>
                  <a:srgbClr val="000000"/>
                </a:solidFill>
                <a:latin typeface="Times New Roman" panose="02020603050405020304" pitchFamily="18" charset="0"/>
              </a:rPr>
              <a:t>.</a:t>
            </a:r>
          </a:p>
          <a:p>
            <a:pPr marL="285750" indent="-285750">
              <a:buFont typeface="Wingdings" panose="05000000000000000000" pitchFamily="2" charset="2"/>
              <a:buChar char="Ø"/>
            </a:pPr>
            <a:r>
              <a:rPr lang="tr-TR" b="0" i="0" u="none" strike="noStrike" baseline="0" dirty="0">
                <a:solidFill>
                  <a:srgbClr val="000000"/>
                </a:solidFill>
                <a:latin typeface="Times New Roman" panose="02020603050405020304" pitchFamily="18" charset="0"/>
              </a:rPr>
              <a:t>     https://ttkb.meb.gov.tr/meb_iys_dosyalar/2017_07/18160003_basin_aciklamasi-program.pdf</a:t>
            </a:r>
          </a:p>
          <a:p>
            <a:endParaRPr lang="tr-TR" b="0" i="0" u="none" strike="noStrike" baseline="0" dirty="0">
              <a:solidFill>
                <a:srgbClr val="000000"/>
              </a:solidFill>
              <a:latin typeface="Times New Roman" panose="02020603050405020304" pitchFamily="18" charset="0"/>
            </a:endParaRPr>
          </a:p>
          <a:p>
            <a:pPr marL="287020" marR="5080" indent="-274320">
              <a:buClr>
                <a:srgbClr val="FF388B"/>
              </a:buClr>
              <a:buSzPct val="68750"/>
              <a:buFont typeface="Wingdings"/>
              <a:buChar char=""/>
              <a:tabLst>
                <a:tab pos="287020" algn="l"/>
              </a:tabLst>
            </a:pPr>
            <a:endParaRPr dirty="0">
              <a:latin typeface="Century"/>
              <a:cs typeface="Century"/>
            </a:endParaRPr>
          </a:p>
        </p:txBody>
      </p:sp>
    </p:spTree>
    <p:extLst>
      <p:ext uri="{BB962C8B-B14F-4D97-AF65-F5344CB8AC3E}">
        <p14:creationId xmlns:p14="http://schemas.microsoft.com/office/powerpoint/2010/main" val="3615791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B9918-55FF-4BAC-93A9-4C35ACF359AD}"/>
              </a:ext>
            </a:extLst>
          </p:cNvPr>
          <p:cNvSpPr>
            <a:spLocks noGrp="1"/>
          </p:cNvSpPr>
          <p:nvPr>
            <p:ph type="title"/>
          </p:nvPr>
        </p:nvSpPr>
        <p:spPr>
          <a:xfrm>
            <a:off x="2228850" y="650875"/>
            <a:ext cx="9422606" cy="777875"/>
          </a:xfrm>
          <a:solidFill>
            <a:srgbClr val="C00000"/>
          </a:solidFill>
        </p:spPr>
        <p:txBody>
          <a:bodyPr>
            <a:normAutofit/>
          </a:bodyPr>
          <a:lstStyle/>
          <a:p>
            <a:pPr algn="ctr"/>
            <a:r>
              <a:rPr lang="tr-TR" b="1" dirty="0">
                <a:solidFill>
                  <a:schemeClr val="bg1"/>
                </a:solidFill>
              </a:rPr>
              <a:t>Ahlaki Gelişim</a:t>
            </a:r>
            <a:endParaRPr lang="tr-TR" dirty="0">
              <a:solidFill>
                <a:schemeClr val="bg1"/>
              </a:solidFill>
            </a:endParaRPr>
          </a:p>
        </p:txBody>
      </p:sp>
      <p:sp>
        <p:nvSpPr>
          <p:cNvPr id="3" name="İçerik Yer Tutucusu 2">
            <a:extLst>
              <a:ext uri="{FF2B5EF4-FFF2-40B4-BE49-F238E27FC236}">
                <a16:creationId xmlns:a16="http://schemas.microsoft.com/office/drawing/2014/main" id="{3489D0E3-3789-4CC4-9EAC-B28F8F53A9AF}"/>
              </a:ext>
            </a:extLst>
          </p:cNvPr>
          <p:cNvSpPr>
            <a:spLocks noGrp="1"/>
          </p:cNvSpPr>
          <p:nvPr>
            <p:ph idx="1"/>
          </p:nvPr>
        </p:nvSpPr>
        <p:spPr>
          <a:xfrm>
            <a:off x="540543" y="1870075"/>
            <a:ext cx="11110913" cy="4565650"/>
          </a:xfrm>
          <a:ln w="28575">
            <a:solidFill>
              <a:srgbClr val="C00000"/>
            </a:solidFill>
          </a:ln>
        </p:spPr>
        <p:style>
          <a:lnRef idx="2">
            <a:schemeClr val="accent2"/>
          </a:lnRef>
          <a:fillRef idx="1">
            <a:schemeClr val="lt1"/>
          </a:fillRef>
          <a:effectRef idx="0">
            <a:schemeClr val="accent2"/>
          </a:effectRef>
          <a:fontRef idx="minor">
            <a:schemeClr val="dk1"/>
          </a:fontRef>
        </p:style>
        <p:txBody>
          <a:bodyPr numCol="2">
            <a:normAutofit/>
          </a:bodyPr>
          <a:lstStyle/>
          <a:p>
            <a:pPr>
              <a:buNone/>
            </a:pPr>
            <a:r>
              <a:rPr lang="tr-TR" sz="3600" b="1" dirty="0">
                <a:solidFill>
                  <a:srgbClr val="FF0000"/>
                </a:solidFill>
              </a:rPr>
              <a:t>Tanım: </a:t>
            </a:r>
          </a:p>
          <a:p>
            <a:pPr>
              <a:buNone/>
            </a:pPr>
            <a:r>
              <a:rPr lang="tr-TR" sz="3200" dirty="0"/>
              <a:t>  Çocuğun hayatının ilk yıllarında başlayan ve yaşamı boyunca devam eden içinde </a:t>
            </a:r>
            <a:r>
              <a:rPr lang="tr-TR" sz="3200" b="1" dirty="0"/>
              <a:t>yaşadığı toplumun değer yargılarını kabullenme ve sosyalleşirken o toplumun iyi ve kötülerini öğrenme sürecidir.</a:t>
            </a:r>
          </a:p>
        </p:txBody>
      </p:sp>
    </p:spTree>
    <p:extLst>
      <p:ext uri="{BB962C8B-B14F-4D97-AF65-F5344CB8AC3E}">
        <p14:creationId xmlns:p14="http://schemas.microsoft.com/office/powerpoint/2010/main" val="54045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B9918-55FF-4BAC-93A9-4C35ACF359AD}"/>
              </a:ext>
            </a:extLst>
          </p:cNvPr>
          <p:cNvSpPr>
            <a:spLocks noGrp="1"/>
          </p:cNvSpPr>
          <p:nvPr>
            <p:ph type="title"/>
          </p:nvPr>
        </p:nvSpPr>
        <p:spPr>
          <a:xfrm>
            <a:off x="2228850" y="650875"/>
            <a:ext cx="9422606" cy="777875"/>
          </a:xfrm>
          <a:solidFill>
            <a:srgbClr val="C00000"/>
          </a:solidFill>
        </p:spPr>
        <p:txBody>
          <a:bodyPr>
            <a:normAutofit/>
          </a:bodyPr>
          <a:lstStyle/>
          <a:p>
            <a:pPr algn="ctr"/>
            <a:r>
              <a:rPr lang="tr-TR" b="1" dirty="0">
                <a:solidFill>
                  <a:schemeClr val="bg1"/>
                </a:solidFill>
              </a:rPr>
              <a:t>Ahlaki Gelişim Tanımı</a:t>
            </a:r>
            <a:endParaRPr lang="tr-TR" dirty="0">
              <a:solidFill>
                <a:schemeClr val="bg1"/>
              </a:solidFill>
            </a:endParaRPr>
          </a:p>
        </p:txBody>
      </p:sp>
      <p:sp>
        <p:nvSpPr>
          <p:cNvPr id="3" name="İçerik Yer Tutucusu 2">
            <a:extLst>
              <a:ext uri="{FF2B5EF4-FFF2-40B4-BE49-F238E27FC236}">
                <a16:creationId xmlns:a16="http://schemas.microsoft.com/office/drawing/2014/main" id="{3489D0E3-3789-4CC4-9EAC-B28F8F53A9AF}"/>
              </a:ext>
            </a:extLst>
          </p:cNvPr>
          <p:cNvSpPr>
            <a:spLocks noGrp="1"/>
          </p:cNvSpPr>
          <p:nvPr>
            <p:ph idx="1"/>
          </p:nvPr>
        </p:nvSpPr>
        <p:spPr>
          <a:xfrm>
            <a:off x="540543" y="1870074"/>
            <a:ext cx="11358087" cy="4713605"/>
          </a:xfrm>
          <a:ln w="28575">
            <a:solidFill>
              <a:srgbClr val="C00000"/>
            </a:solidFill>
          </a:ln>
        </p:spPr>
        <p:style>
          <a:lnRef idx="2">
            <a:schemeClr val="accent2"/>
          </a:lnRef>
          <a:fillRef idx="1">
            <a:schemeClr val="lt1"/>
          </a:fillRef>
          <a:effectRef idx="0">
            <a:schemeClr val="accent2"/>
          </a:effectRef>
          <a:fontRef idx="minor">
            <a:schemeClr val="dk1"/>
          </a:fontRef>
        </p:style>
        <p:txBody>
          <a:bodyPr numCol="2">
            <a:normAutofit/>
          </a:bodyPr>
          <a:lstStyle/>
          <a:p>
            <a:r>
              <a:rPr lang="tr-TR" sz="3600" b="1" i="0" u="none" strike="noStrike" baseline="0" dirty="0">
                <a:solidFill>
                  <a:srgbClr val="000000"/>
                </a:solidFill>
                <a:latin typeface="Times New Roman" panose="02020603050405020304" pitchFamily="18" charset="0"/>
              </a:rPr>
              <a:t>Ahlak gelişimi</a:t>
            </a:r>
            <a:r>
              <a:rPr lang="tr-TR" sz="3600" b="0" i="0" u="none" strike="noStrike" baseline="0" dirty="0">
                <a:solidFill>
                  <a:srgbClr val="000000"/>
                </a:solidFill>
                <a:latin typeface="Times New Roman" panose="02020603050405020304" pitchFamily="18" charset="0"/>
              </a:rPr>
              <a:t>; bireyin toplumun değer yargılarını benimseyerek içinde bulunduğu çevreye uyum sağlamasını ve kendi ilke ile değer yargılarını oluşturmasını amaçlayan bir süreç olarak tanımlanır. </a:t>
            </a:r>
          </a:p>
          <a:p>
            <a:endParaRPr lang="tr-TR" sz="3600" b="0" i="0" u="none" strike="noStrike" baseline="0" dirty="0">
              <a:solidFill>
                <a:srgbClr val="000000"/>
              </a:solidFill>
              <a:latin typeface="Times New Roman" panose="02020603050405020304" pitchFamily="18" charset="0"/>
            </a:endParaRPr>
          </a:p>
          <a:p>
            <a:r>
              <a:rPr lang="tr-TR" sz="3600" b="1" i="0" u="none" strike="noStrike" baseline="0" dirty="0">
                <a:solidFill>
                  <a:srgbClr val="000000"/>
                </a:solidFill>
                <a:latin typeface="Times New Roman" panose="02020603050405020304" pitchFamily="18" charset="0"/>
              </a:rPr>
              <a:t>Bireyin doğuştan getirdiği gizli güçlerin etkisi ile toplumda var olan iyi-kötü ya da doğru-yanlış kavramlarının inanç, huy, tutum, alışkanlık, âdet, gelenek, görenek gibi manevi değerleri oluşturan değerlerin tümüdür</a:t>
            </a:r>
            <a:r>
              <a:rPr lang="tr-TR" sz="3600" b="0" i="0" u="none" strike="noStrike" baseline="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62878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B9918-55FF-4BAC-93A9-4C35ACF359AD}"/>
              </a:ext>
            </a:extLst>
          </p:cNvPr>
          <p:cNvSpPr>
            <a:spLocks noGrp="1"/>
          </p:cNvSpPr>
          <p:nvPr>
            <p:ph type="title"/>
          </p:nvPr>
        </p:nvSpPr>
        <p:spPr>
          <a:xfrm>
            <a:off x="2228850" y="650875"/>
            <a:ext cx="9422606" cy="777875"/>
          </a:xfrm>
          <a:solidFill>
            <a:srgbClr val="C00000"/>
          </a:solidFill>
        </p:spPr>
        <p:txBody>
          <a:bodyPr>
            <a:normAutofit/>
          </a:bodyPr>
          <a:lstStyle/>
          <a:p>
            <a:pPr algn="ctr"/>
            <a:r>
              <a:rPr lang="tr-TR" b="1" dirty="0">
                <a:solidFill>
                  <a:schemeClr val="bg1"/>
                </a:solidFill>
              </a:rPr>
              <a:t>Ahlaki Gelişim</a:t>
            </a:r>
            <a:endParaRPr lang="tr-TR" dirty="0">
              <a:solidFill>
                <a:schemeClr val="bg1"/>
              </a:solidFill>
            </a:endParaRPr>
          </a:p>
        </p:txBody>
      </p:sp>
      <p:sp>
        <p:nvSpPr>
          <p:cNvPr id="3" name="İçerik Yer Tutucusu 2">
            <a:extLst>
              <a:ext uri="{FF2B5EF4-FFF2-40B4-BE49-F238E27FC236}">
                <a16:creationId xmlns:a16="http://schemas.microsoft.com/office/drawing/2014/main" id="{3489D0E3-3789-4CC4-9EAC-B28F8F53A9AF}"/>
              </a:ext>
            </a:extLst>
          </p:cNvPr>
          <p:cNvSpPr>
            <a:spLocks noGrp="1"/>
          </p:cNvSpPr>
          <p:nvPr>
            <p:ph idx="1"/>
          </p:nvPr>
        </p:nvSpPr>
        <p:spPr>
          <a:xfrm>
            <a:off x="540543" y="1870075"/>
            <a:ext cx="11110913" cy="4565650"/>
          </a:xfrm>
          <a:ln w="28575">
            <a:solidFill>
              <a:srgbClr val="C00000"/>
            </a:solidFill>
          </a:ln>
        </p:spPr>
        <p:style>
          <a:lnRef idx="2">
            <a:schemeClr val="accent2"/>
          </a:lnRef>
          <a:fillRef idx="1">
            <a:schemeClr val="lt1"/>
          </a:fillRef>
          <a:effectRef idx="0">
            <a:schemeClr val="accent2"/>
          </a:effectRef>
          <a:fontRef idx="minor">
            <a:schemeClr val="dk1"/>
          </a:fontRef>
        </p:style>
        <p:txBody>
          <a:bodyPr numCol="2">
            <a:normAutofit lnSpcReduction="10000"/>
          </a:bodyPr>
          <a:lstStyle/>
          <a:p>
            <a:r>
              <a:rPr lang="tr-TR" sz="2400" b="0" i="0" u="none" strike="noStrike" baseline="0" dirty="0">
                <a:solidFill>
                  <a:srgbClr val="000000"/>
                </a:solidFill>
                <a:latin typeface="Times New Roman" panose="02020603050405020304" pitchFamily="18" charset="0"/>
              </a:rPr>
              <a:t>Ahlak gelişimi; bireyin toplumun değer yargılarını kazanarak içinde bulunduğu çevreye uyumunu, </a:t>
            </a:r>
            <a:r>
              <a:rPr lang="tr-TR" sz="2400" b="1" i="0" u="none" strike="noStrike" baseline="0" dirty="0">
                <a:solidFill>
                  <a:srgbClr val="000000"/>
                </a:solidFill>
                <a:latin typeface="Times New Roman" panose="02020603050405020304" pitchFamily="18" charset="0"/>
              </a:rPr>
              <a:t>kendi ilke ve değer yargılarını </a:t>
            </a:r>
            <a:r>
              <a:rPr lang="tr-TR" sz="2400" b="0" i="0" u="none" strike="noStrike" baseline="0" dirty="0">
                <a:solidFill>
                  <a:srgbClr val="000000"/>
                </a:solidFill>
                <a:latin typeface="Times New Roman" panose="02020603050405020304" pitchFamily="18" charset="0"/>
              </a:rPr>
              <a:t>oluşturmasını amaçlar. </a:t>
            </a:r>
          </a:p>
          <a:p>
            <a:r>
              <a:rPr lang="tr-TR" sz="2400" b="0" i="0" u="none" strike="noStrike" baseline="0" dirty="0">
                <a:solidFill>
                  <a:srgbClr val="000000"/>
                </a:solidFill>
                <a:latin typeface="Times New Roman" panose="02020603050405020304" pitchFamily="18" charset="0"/>
              </a:rPr>
              <a:t>Birey, bu değerler sistemini dönemler içinde geliştirmektedir. </a:t>
            </a:r>
          </a:p>
          <a:p>
            <a:r>
              <a:rPr lang="tr-TR" sz="2400" b="0" i="0" u="none" strike="noStrike" baseline="0" dirty="0">
                <a:solidFill>
                  <a:srgbClr val="000000"/>
                </a:solidFill>
                <a:latin typeface="Times New Roman" panose="02020603050405020304" pitchFamily="18" charset="0"/>
              </a:rPr>
              <a:t>Ahlak gelişimi üzerine </a:t>
            </a:r>
            <a:r>
              <a:rPr lang="tr-TR" sz="2400" b="1" i="0" u="none" strike="noStrike" baseline="0" dirty="0" err="1">
                <a:solidFill>
                  <a:srgbClr val="000000"/>
                </a:solidFill>
                <a:latin typeface="Times New Roman" panose="02020603050405020304" pitchFamily="18" charset="0"/>
              </a:rPr>
              <a:t>Piaget</a:t>
            </a:r>
            <a:r>
              <a:rPr lang="tr-TR" sz="2400" b="0" i="0" u="none" strike="noStrike" baseline="0" dirty="0">
                <a:solidFill>
                  <a:srgbClr val="000000"/>
                </a:solidFill>
                <a:latin typeface="Times New Roman" panose="02020603050405020304" pitchFamily="18" charset="0"/>
              </a:rPr>
              <a:t> ve </a:t>
            </a:r>
            <a:r>
              <a:rPr lang="tr-TR" sz="2400" b="1" i="0" u="none" strike="noStrike" baseline="0" dirty="0" err="1">
                <a:solidFill>
                  <a:srgbClr val="000000"/>
                </a:solidFill>
                <a:latin typeface="Times New Roman" panose="02020603050405020304" pitchFamily="18" charset="0"/>
              </a:rPr>
              <a:t>Kohlberg</a:t>
            </a:r>
            <a:r>
              <a:rPr lang="tr-TR" sz="2400" b="0" i="0" u="none" strike="noStrike" baseline="0" dirty="0">
                <a:solidFill>
                  <a:srgbClr val="000000"/>
                </a:solidFill>
                <a:latin typeface="Times New Roman" panose="02020603050405020304" pitchFamily="18" charset="0"/>
              </a:rPr>
              <a:t> başta olmak üzere </a:t>
            </a:r>
            <a:r>
              <a:rPr lang="tr-TR" sz="2400" b="1" i="0" u="none" strike="noStrike" baseline="0" dirty="0" err="1">
                <a:solidFill>
                  <a:srgbClr val="000000"/>
                </a:solidFill>
                <a:latin typeface="Times New Roman" panose="02020603050405020304" pitchFamily="18" charset="0"/>
              </a:rPr>
              <a:t>Gilligan</a:t>
            </a:r>
            <a:r>
              <a:rPr lang="tr-TR" sz="2400" b="0" i="0" u="none" strike="noStrike" baseline="0" dirty="0">
                <a:solidFill>
                  <a:srgbClr val="000000"/>
                </a:solidFill>
                <a:latin typeface="Times New Roman" panose="02020603050405020304" pitchFamily="18" charset="0"/>
              </a:rPr>
              <a:t> gibi bir çok bilim adamı çalışmalar yürütmüştür. </a:t>
            </a:r>
          </a:p>
          <a:p>
            <a:r>
              <a:rPr lang="tr-TR" sz="2400" b="0" i="0" u="none" strike="noStrike" baseline="0" dirty="0" err="1">
                <a:solidFill>
                  <a:srgbClr val="000000"/>
                </a:solidFill>
                <a:latin typeface="Times New Roman" panose="02020603050405020304" pitchFamily="18" charset="0"/>
              </a:rPr>
              <a:t>Piaget</a:t>
            </a:r>
            <a:r>
              <a:rPr lang="tr-TR" sz="2400" b="0" i="0" u="none" strike="noStrike" baseline="0" dirty="0">
                <a:solidFill>
                  <a:srgbClr val="000000"/>
                </a:solidFill>
                <a:latin typeface="Times New Roman" panose="02020603050405020304" pitchFamily="18" charset="0"/>
              </a:rPr>
              <a:t>, ahlak gelişim kuramına göre, ahlak gelişim aşamalarının altı yaştan sonra, </a:t>
            </a:r>
            <a:r>
              <a:rPr lang="tr-TR" sz="2400" b="0" i="0" u="none" strike="noStrike" baseline="0" dirty="0" err="1">
                <a:solidFill>
                  <a:srgbClr val="000000"/>
                </a:solidFill>
                <a:latin typeface="Times New Roman" panose="02020603050405020304" pitchFamily="18" charset="0"/>
              </a:rPr>
              <a:t>Kohlberg</a:t>
            </a:r>
            <a:r>
              <a:rPr lang="tr-TR" sz="2400" b="0" i="0" u="none" strike="noStrike" baseline="0" dirty="0">
                <a:solidFill>
                  <a:srgbClr val="000000"/>
                </a:solidFill>
                <a:latin typeface="Times New Roman" panose="02020603050405020304" pitchFamily="18" charset="0"/>
              </a:rPr>
              <a:t> ilk yaşta başladığını belirtirken, </a:t>
            </a:r>
            <a:r>
              <a:rPr lang="tr-TR" sz="2400" b="0" i="0" u="none" strike="noStrike" baseline="0" dirty="0" err="1">
                <a:solidFill>
                  <a:srgbClr val="000000"/>
                </a:solidFill>
                <a:latin typeface="Times New Roman" panose="02020603050405020304" pitchFamily="18" charset="0"/>
              </a:rPr>
              <a:t>Gilligan</a:t>
            </a:r>
            <a:r>
              <a:rPr lang="tr-TR" sz="2400" b="0" i="0" u="none" strike="noStrike" baseline="0" dirty="0">
                <a:solidFill>
                  <a:srgbClr val="000000"/>
                </a:solidFill>
                <a:latin typeface="Times New Roman" panose="02020603050405020304" pitchFamily="18" charset="0"/>
              </a:rPr>
              <a:t> ise ahlak gelişimini genel olarak ahlak sevgisine göre ele almıştır. </a:t>
            </a:r>
          </a:p>
          <a:p>
            <a:r>
              <a:rPr lang="tr-TR" sz="2400" b="0" i="0" u="none" strike="noStrike" baseline="0" dirty="0">
                <a:solidFill>
                  <a:srgbClr val="000000"/>
                </a:solidFill>
                <a:latin typeface="Times New Roman" panose="02020603050405020304" pitchFamily="18" charset="0"/>
              </a:rPr>
              <a:t>Genel olarak ifade edilirse </a:t>
            </a:r>
            <a:r>
              <a:rPr lang="tr-TR" sz="2400" b="1" i="0" u="none" strike="noStrike" baseline="0" dirty="0">
                <a:solidFill>
                  <a:srgbClr val="000000"/>
                </a:solidFill>
                <a:latin typeface="Times New Roman" panose="02020603050405020304" pitchFamily="18" charset="0"/>
              </a:rPr>
              <a:t>ahlak gelişimi çok erken yaşlarda, çocuğun yakın çevresindeki ilk ilişkileri sonucu başlar. Çevreden gelen tepkilerle belirlenen davranışlara ilişkin ilk izlenimler ve bilgiler giderek ahlaki davranışlara ve ahlak kurallarına temel olur. </a:t>
            </a:r>
          </a:p>
          <a:p>
            <a:r>
              <a:rPr lang="tr-TR" sz="2400" b="0" i="0" u="none" strike="noStrike" baseline="0" dirty="0">
                <a:solidFill>
                  <a:srgbClr val="000000"/>
                </a:solidFill>
                <a:latin typeface="Times New Roman" panose="02020603050405020304" pitchFamily="18" charset="0"/>
              </a:rPr>
              <a:t>Bu nedenle çocuğun okul öncesi dönemde içinde yetiştiği, kendisine model oluşturan yakın çevresindeki kişilerin tutum ve davranışları ahlak gelişimi açısından büyük önem taşımaktadır. </a:t>
            </a:r>
            <a:endParaRPr lang="tr-TR" sz="3600" dirty="0"/>
          </a:p>
        </p:txBody>
      </p:sp>
    </p:spTree>
    <p:extLst>
      <p:ext uri="{BB962C8B-B14F-4D97-AF65-F5344CB8AC3E}">
        <p14:creationId xmlns:p14="http://schemas.microsoft.com/office/powerpoint/2010/main" val="194189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B9918-55FF-4BAC-93A9-4C35ACF359AD}"/>
              </a:ext>
            </a:extLst>
          </p:cNvPr>
          <p:cNvSpPr>
            <a:spLocks noGrp="1"/>
          </p:cNvSpPr>
          <p:nvPr>
            <p:ph type="title"/>
          </p:nvPr>
        </p:nvSpPr>
        <p:spPr>
          <a:xfrm>
            <a:off x="2228850" y="650875"/>
            <a:ext cx="9422606" cy="777875"/>
          </a:xfrm>
          <a:solidFill>
            <a:srgbClr val="C00000"/>
          </a:solidFill>
        </p:spPr>
        <p:txBody>
          <a:bodyPr>
            <a:normAutofit/>
          </a:bodyPr>
          <a:lstStyle/>
          <a:p>
            <a:pPr algn="ctr"/>
            <a:r>
              <a:rPr lang="tr-TR" b="1" dirty="0">
                <a:solidFill>
                  <a:schemeClr val="bg1"/>
                </a:solidFill>
              </a:rPr>
              <a:t>Ahlaki Gelişim Önemi</a:t>
            </a:r>
            <a:endParaRPr lang="tr-TR" dirty="0">
              <a:solidFill>
                <a:schemeClr val="bg1"/>
              </a:solidFill>
            </a:endParaRPr>
          </a:p>
        </p:txBody>
      </p:sp>
      <p:sp>
        <p:nvSpPr>
          <p:cNvPr id="3" name="İçerik Yer Tutucusu 2">
            <a:extLst>
              <a:ext uri="{FF2B5EF4-FFF2-40B4-BE49-F238E27FC236}">
                <a16:creationId xmlns:a16="http://schemas.microsoft.com/office/drawing/2014/main" id="{3489D0E3-3789-4CC4-9EAC-B28F8F53A9AF}"/>
              </a:ext>
            </a:extLst>
          </p:cNvPr>
          <p:cNvSpPr>
            <a:spLocks noGrp="1"/>
          </p:cNvSpPr>
          <p:nvPr>
            <p:ph idx="1"/>
          </p:nvPr>
        </p:nvSpPr>
        <p:spPr>
          <a:xfrm>
            <a:off x="540543" y="1870075"/>
            <a:ext cx="11110913" cy="4565650"/>
          </a:xfrm>
          <a:ln w="28575">
            <a:solidFill>
              <a:srgbClr val="C00000"/>
            </a:solidFill>
          </a:ln>
        </p:spPr>
        <p:style>
          <a:lnRef idx="2">
            <a:schemeClr val="accent2"/>
          </a:lnRef>
          <a:fillRef idx="1">
            <a:schemeClr val="lt1"/>
          </a:fillRef>
          <a:effectRef idx="0">
            <a:schemeClr val="accent2"/>
          </a:effectRef>
          <a:fontRef idx="minor">
            <a:schemeClr val="dk1"/>
          </a:fontRef>
        </p:style>
        <p:txBody>
          <a:bodyPr numCol="2">
            <a:normAutofit fontScale="92500" lnSpcReduction="10000"/>
          </a:bodyPr>
          <a:lstStyle/>
          <a:p>
            <a:r>
              <a:rPr lang="tr-TR" b="1" i="0" u="none" strike="noStrike" baseline="0" dirty="0">
                <a:solidFill>
                  <a:srgbClr val="000000"/>
                </a:solidFill>
                <a:latin typeface="Times New Roman" panose="02020603050405020304" pitchFamily="18" charset="0"/>
              </a:rPr>
              <a:t>Ahlak gelişiminin birincil hedefi</a:t>
            </a:r>
            <a:r>
              <a:rPr lang="tr-TR" b="0" i="0" u="none" strike="noStrike" baseline="0" dirty="0">
                <a:solidFill>
                  <a:srgbClr val="000000"/>
                </a:solidFill>
                <a:latin typeface="Times New Roman" panose="02020603050405020304" pitchFamily="18" charset="0"/>
              </a:rPr>
              <a:t>, </a:t>
            </a:r>
            <a:r>
              <a:rPr lang="tr-TR" b="0" i="0" u="none" strike="noStrike" baseline="0" dirty="0">
                <a:solidFill>
                  <a:srgbClr val="FF0000"/>
                </a:solidFill>
                <a:latin typeface="Times New Roman" panose="02020603050405020304" pitchFamily="18" charset="0"/>
              </a:rPr>
              <a:t>bireyin evrensel ilkeler, doğru-yanlış, hak ve adalet kavramları doğrultusunda kendi doğrularını ve ilkelerini geliştirmesidir. </a:t>
            </a:r>
          </a:p>
          <a:p>
            <a:r>
              <a:rPr lang="tr-TR" b="0" i="0" u="none" strike="noStrike" baseline="0" dirty="0">
                <a:solidFill>
                  <a:srgbClr val="000000"/>
                </a:solidFill>
                <a:latin typeface="Times New Roman" panose="02020603050405020304" pitchFamily="18" charset="0"/>
              </a:rPr>
              <a:t>Çevreden gelen tepkilerle belirlenen davranışlara ilişkin izlenim ve bilgiler ahlaki davranışlara ve ahlak kurallarına temel olur. </a:t>
            </a:r>
          </a:p>
          <a:p>
            <a:r>
              <a:rPr lang="tr-TR" b="0" i="0" u="none" strike="noStrike" baseline="0" dirty="0">
                <a:solidFill>
                  <a:srgbClr val="000000"/>
                </a:solidFill>
                <a:latin typeface="Times New Roman" panose="02020603050405020304" pitchFamily="18" charset="0"/>
              </a:rPr>
              <a:t>İnsanlar, ahlak kurallarını bilmesine karşın bu kurallara uymakta güçlük çeker. Bu nedenle çocukların ahlak gelişiminde dikkat edilecek en önemli nokta; </a:t>
            </a:r>
            <a:r>
              <a:rPr lang="tr-TR" b="1" i="0" u="none" strike="noStrike" baseline="0" dirty="0">
                <a:solidFill>
                  <a:srgbClr val="000000"/>
                </a:solidFill>
                <a:latin typeface="Times New Roman" panose="02020603050405020304" pitchFamily="18" charset="0"/>
              </a:rPr>
              <a:t>küçük yaştan başlayarak ahlak kurallarına inanmalarını, bunlara karşı olumlu bir tavır geliştirmelerini ve bunları uygulama alışkanlığını kazanmalarını sağlamaktır. </a:t>
            </a:r>
          </a:p>
          <a:p>
            <a:r>
              <a:rPr lang="tr-TR" b="0" i="0" u="none" strike="noStrike" baseline="0" dirty="0">
                <a:solidFill>
                  <a:srgbClr val="000000"/>
                </a:solidFill>
                <a:latin typeface="Times New Roman" panose="02020603050405020304" pitchFamily="18" charset="0"/>
              </a:rPr>
              <a:t>Her toplumun kendine özgü ahlak kuralları vardır. </a:t>
            </a:r>
            <a:r>
              <a:rPr lang="tr-TR" b="0" i="0" u="none" strike="noStrike" baseline="0" dirty="0">
                <a:solidFill>
                  <a:srgbClr val="FF0000"/>
                </a:solidFill>
                <a:latin typeface="Times New Roman" panose="02020603050405020304" pitchFamily="18" charset="0"/>
              </a:rPr>
              <a:t>Her birey, küçük yaştan başlayarak içinde büyüdüğü toplumun ahlak kurallarına göre iyi ve doğru sayılan davranışları yapmayı öğrenir. </a:t>
            </a:r>
            <a:endParaRPr lang="tr-TR" sz="4800" dirty="0">
              <a:solidFill>
                <a:srgbClr val="FF0000"/>
              </a:solidFill>
            </a:endParaRPr>
          </a:p>
        </p:txBody>
      </p:sp>
    </p:spTree>
    <p:extLst>
      <p:ext uri="{BB962C8B-B14F-4D97-AF65-F5344CB8AC3E}">
        <p14:creationId xmlns:p14="http://schemas.microsoft.com/office/powerpoint/2010/main" val="3707845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9B9918-55FF-4BAC-93A9-4C35ACF359AD}"/>
              </a:ext>
            </a:extLst>
          </p:cNvPr>
          <p:cNvSpPr>
            <a:spLocks noGrp="1"/>
          </p:cNvSpPr>
          <p:nvPr>
            <p:ph type="title"/>
          </p:nvPr>
        </p:nvSpPr>
        <p:spPr>
          <a:xfrm>
            <a:off x="2228850" y="650875"/>
            <a:ext cx="9422606" cy="777875"/>
          </a:xfrm>
          <a:solidFill>
            <a:srgbClr val="C00000"/>
          </a:solidFill>
        </p:spPr>
        <p:txBody>
          <a:bodyPr>
            <a:normAutofit/>
          </a:bodyPr>
          <a:lstStyle/>
          <a:p>
            <a:pPr algn="ctr"/>
            <a:r>
              <a:rPr lang="tr-TR" b="1" dirty="0">
                <a:solidFill>
                  <a:schemeClr val="bg1"/>
                </a:solidFill>
              </a:rPr>
              <a:t>Ahlaki Gelişim Önemi</a:t>
            </a:r>
            <a:endParaRPr lang="tr-TR" dirty="0">
              <a:solidFill>
                <a:schemeClr val="bg1"/>
              </a:solidFill>
            </a:endParaRPr>
          </a:p>
        </p:txBody>
      </p:sp>
      <p:sp>
        <p:nvSpPr>
          <p:cNvPr id="3" name="İçerik Yer Tutucusu 2">
            <a:extLst>
              <a:ext uri="{FF2B5EF4-FFF2-40B4-BE49-F238E27FC236}">
                <a16:creationId xmlns:a16="http://schemas.microsoft.com/office/drawing/2014/main" id="{3489D0E3-3789-4CC4-9EAC-B28F8F53A9AF}"/>
              </a:ext>
            </a:extLst>
          </p:cNvPr>
          <p:cNvSpPr>
            <a:spLocks noGrp="1"/>
          </p:cNvSpPr>
          <p:nvPr>
            <p:ph idx="1"/>
          </p:nvPr>
        </p:nvSpPr>
        <p:spPr>
          <a:xfrm>
            <a:off x="540543" y="1870075"/>
            <a:ext cx="11110913" cy="4565650"/>
          </a:xfrm>
          <a:ln w="28575">
            <a:solidFill>
              <a:srgbClr val="C00000"/>
            </a:solidFill>
          </a:ln>
        </p:spPr>
        <p:style>
          <a:lnRef idx="2">
            <a:schemeClr val="accent2"/>
          </a:lnRef>
          <a:fillRef idx="1">
            <a:schemeClr val="lt1"/>
          </a:fillRef>
          <a:effectRef idx="0">
            <a:schemeClr val="accent2"/>
          </a:effectRef>
          <a:fontRef idx="minor">
            <a:schemeClr val="dk1"/>
          </a:fontRef>
        </p:style>
        <p:txBody>
          <a:bodyPr numCol="2">
            <a:normAutofit fontScale="92500" lnSpcReduction="10000"/>
          </a:bodyPr>
          <a:lstStyle/>
          <a:p>
            <a:r>
              <a:rPr lang="tr-TR" sz="2800" b="0" i="0" u="none" strike="noStrike" baseline="0" dirty="0">
                <a:solidFill>
                  <a:srgbClr val="000000"/>
                </a:solidFill>
                <a:latin typeface="Times New Roman" panose="02020603050405020304" pitchFamily="18" charset="0"/>
              </a:rPr>
              <a:t>Çocuk ahlak kurallarını, öncelikle </a:t>
            </a:r>
            <a:r>
              <a:rPr lang="tr-TR" sz="2800" b="1" i="0" u="none" strike="noStrike" baseline="0" dirty="0">
                <a:solidFill>
                  <a:srgbClr val="000000"/>
                </a:solidFill>
                <a:latin typeface="Times New Roman" panose="02020603050405020304" pitchFamily="18" charset="0"/>
              </a:rPr>
              <a:t>anne, baba ve yakın çevresiyle olan ilişkilerinden öğrenir. </a:t>
            </a:r>
          </a:p>
          <a:p>
            <a:r>
              <a:rPr lang="tr-TR" sz="2800" b="0" i="0" u="none" strike="noStrike" baseline="0" dirty="0">
                <a:solidFill>
                  <a:srgbClr val="000000"/>
                </a:solidFill>
                <a:latin typeface="Times New Roman" panose="02020603050405020304" pitchFamily="18" charset="0"/>
              </a:rPr>
              <a:t>Çocuğa iyi davranışın neden iyi, kötü davranışın da neden kötü olduğu açıklanmalıdır. </a:t>
            </a:r>
          </a:p>
          <a:p>
            <a:r>
              <a:rPr lang="tr-TR" sz="2800" b="0" i="0" u="none" strike="noStrike" baseline="0" dirty="0">
                <a:solidFill>
                  <a:srgbClr val="000000"/>
                </a:solidFill>
                <a:latin typeface="Times New Roman" panose="02020603050405020304" pitchFamily="18" charset="0"/>
              </a:rPr>
              <a:t>Çocuk büyüdükçe diğer bireylerin duygularını ve toplum kurallarını anlama yeteneğini geliştirir. </a:t>
            </a:r>
          </a:p>
          <a:p>
            <a:r>
              <a:rPr lang="tr-TR" sz="2800" b="0" i="0" u="none" strike="noStrike" baseline="0" dirty="0">
                <a:solidFill>
                  <a:srgbClr val="000000"/>
                </a:solidFill>
                <a:latin typeface="Times New Roman" panose="02020603050405020304" pitchFamily="18" charset="0"/>
              </a:rPr>
              <a:t>Toplum farkı olmadan, tüm dünyanın kabul ettiği ortak ahlak kuralları, evrensel değerlerdir. Yani din, ırk, ülke farkı tanımazlar. Sevgi, yardımlaşma, doğruluk, dürüstlük, insan severlik, acıma gibi duygular ve davranışlar her toplumda geçerli olan evrensel değerlerdir. </a:t>
            </a:r>
          </a:p>
          <a:p>
            <a:r>
              <a:rPr lang="tr-TR" sz="2800" b="0" i="0" u="none" strike="noStrike" baseline="0" dirty="0">
                <a:solidFill>
                  <a:srgbClr val="000000"/>
                </a:solidFill>
                <a:latin typeface="Times New Roman" panose="02020603050405020304" pitchFamily="18" charset="0"/>
              </a:rPr>
              <a:t>Her bireyin, kendi toplumunun kurallarına ve evrensel değerlere uygun yetiştirilmesi gerekir. </a:t>
            </a:r>
          </a:p>
          <a:p>
            <a:r>
              <a:rPr lang="tr-TR" sz="2800" b="0" i="0" u="none" strike="noStrike" baseline="0" dirty="0">
                <a:solidFill>
                  <a:srgbClr val="000000"/>
                </a:solidFill>
                <a:latin typeface="Times New Roman" panose="02020603050405020304" pitchFamily="18" charset="0"/>
              </a:rPr>
              <a:t>Ahlak gelişiminin en üst düzeyi ise kendi toplum kurallarına ve evrensel değerlere uygun, ancak bağımsız olarak doğru karar verme ve buna uygun davranış sergileme yeteneğidir </a:t>
            </a:r>
            <a:endParaRPr lang="tr-TR" dirty="0"/>
          </a:p>
        </p:txBody>
      </p:sp>
      <p:pic>
        <p:nvPicPr>
          <p:cNvPr id="4" name="Resim 3">
            <a:extLst>
              <a:ext uri="{FF2B5EF4-FFF2-40B4-BE49-F238E27FC236}">
                <a16:creationId xmlns:a16="http://schemas.microsoft.com/office/drawing/2014/main" id="{53C88675-794B-4615-86D5-C4529A6C8EB1}"/>
              </a:ext>
            </a:extLst>
          </p:cNvPr>
          <p:cNvPicPr>
            <a:picLocks noChangeAspect="1"/>
          </p:cNvPicPr>
          <p:nvPr/>
        </p:nvPicPr>
        <p:blipFill>
          <a:blip r:embed="rId2"/>
          <a:stretch>
            <a:fillRect/>
          </a:stretch>
        </p:blipFill>
        <p:spPr>
          <a:xfrm>
            <a:off x="10201995" y="194309"/>
            <a:ext cx="1825222" cy="1367155"/>
          </a:xfrm>
          <a:prstGeom prst="rect">
            <a:avLst/>
          </a:prstGeom>
        </p:spPr>
      </p:pic>
    </p:spTree>
    <p:extLst>
      <p:ext uri="{BB962C8B-B14F-4D97-AF65-F5344CB8AC3E}">
        <p14:creationId xmlns:p14="http://schemas.microsoft.com/office/powerpoint/2010/main" val="1465788443"/>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2676</TotalTime>
  <Words>3782</Words>
  <Application>Microsoft Office PowerPoint</Application>
  <PresentationFormat>Geniş ekran</PresentationFormat>
  <Paragraphs>362</Paragraphs>
  <Slides>47</Slides>
  <Notes>9</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47</vt:i4>
      </vt:variant>
    </vt:vector>
  </HeadingPairs>
  <TitlesOfParts>
    <vt:vector size="54" baseType="lpstr">
      <vt:lpstr>Arial</vt:lpstr>
      <vt:lpstr>Calibri</vt:lpstr>
      <vt:lpstr>Calibri Light</vt:lpstr>
      <vt:lpstr>Century</vt:lpstr>
      <vt:lpstr>Times New Roman</vt:lpstr>
      <vt:lpstr>Wingdings</vt:lpstr>
      <vt:lpstr>Office Theme</vt:lpstr>
      <vt:lpstr>PowerPoint Sunusu</vt:lpstr>
      <vt:lpstr>AMAÇ  </vt:lpstr>
      <vt:lpstr> İÇİNDEKİLER  </vt:lpstr>
      <vt:lpstr>1.BÖLÜM</vt:lpstr>
      <vt:lpstr>Ahlaki Gelişim</vt:lpstr>
      <vt:lpstr>Ahlaki Gelişim Tanımı</vt:lpstr>
      <vt:lpstr>Ahlaki Gelişim</vt:lpstr>
      <vt:lpstr>Ahlaki Gelişim Önemi</vt:lpstr>
      <vt:lpstr>Ahlaki Gelişim Önemi</vt:lpstr>
      <vt:lpstr>Ahlak Gelişimi İle İlgili Kavramlar</vt:lpstr>
      <vt:lpstr>1.BÖLÜM</vt:lpstr>
      <vt:lpstr>Ahlak Gelişimi İle İlgili Kavramlar</vt:lpstr>
      <vt:lpstr>Ahlak Gelişimi İle İlgili Kavramlar</vt:lpstr>
      <vt:lpstr>Ahlak Gelişimi İle İlgili Kavramlar</vt:lpstr>
      <vt:lpstr>Ahlak Gelişimi İle İlgili Kavramlar</vt:lpstr>
      <vt:lpstr>Ahlak Gelişimi İle İlgili Kavramlar</vt:lpstr>
      <vt:lpstr>PowerPoint Sunusu</vt:lpstr>
      <vt:lpstr>MİZAÇ</vt:lpstr>
      <vt:lpstr>MİZAÇ</vt:lpstr>
      <vt:lpstr>KARAKTER</vt:lpstr>
      <vt:lpstr>PowerPoint Sunusu</vt:lpstr>
      <vt:lpstr>KİŞİLİK, KARAKTER, MİZAÇ</vt:lpstr>
      <vt:lpstr>1.BÖLÜM</vt:lpstr>
      <vt:lpstr>Etkinlik 1: Hikâye;“riskli alanlar”  </vt:lpstr>
      <vt:lpstr>Etkinlik 2  </vt:lpstr>
      <vt:lpstr>PowerPoint Sunusu</vt:lpstr>
      <vt:lpstr>PowerPoint Sunusu</vt:lpstr>
      <vt:lpstr>PowerPoint Sunusu</vt:lpstr>
      <vt:lpstr>PowerPoint Sunusu</vt:lpstr>
      <vt:lpstr>Karakter Eğitimi</vt:lpstr>
      <vt:lpstr>PowerPoint Sunusu</vt:lpstr>
      <vt:lpstr>PowerPoint Sunusu</vt:lpstr>
      <vt:lpstr>PowerPoint Sunusu</vt:lpstr>
      <vt:lpstr>Ahlak Gelişimini Desteklemeye Yönelik Etkinlikler  </vt:lpstr>
      <vt:lpstr>Ahlak Gelişimini Desteklemeye  Yönelik Etkinlikler  </vt:lpstr>
      <vt:lpstr>Ahlak Gelişimini Desteklemeye  Yönelik Etkinlikler  </vt:lpstr>
      <vt:lpstr>ETKİNLİK</vt:lpstr>
      <vt:lpstr>Uygun sınıf ortamı ya da drama odasında ahlak gelişiminin tanımı ve önemini anlatan etkinlikler:  </vt:lpstr>
      <vt:lpstr>Etkinlik örneği 1 : Evdeki Kardeş Dramatizasyon  </vt:lpstr>
      <vt:lpstr>Etkinlik örneği 2: Eve Gelen Misafir</vt:lpstr>
      <vt:lpstr>Etkinlik örneği 3: Altın yumurtlayan tavuk  </vt:lpstr>
      <vt:lpstr>Etkinlik örneği 4: Evimizdeki kurallar  </vt:lpstr>
      <vt:lpstr>Etkinlik Örneği 5: Kalemin sahibi kim?  </vt:lpstr>
      <vt:lpstr>Etkinlik Örneği 6: Karınca  </vt:lpstr>
      <vt:lpstr>Ahlak Gelişimini Desteklemeye Yönelik Materyaller  </vt:lpstr>
      <vt:lpstr>Etkinlik adı: Benim ailem  </vt:lpstr>
      <vt:lpstr>YARARLANILAN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Hakki USLU</dc:creator>
  <cp:lastModifiedBy>ARGE</cp:lastModifiedBy>
  <cp:revision>99</cp:revision>
  <cp:lastPrinted>2020-01-02T10:15:10Z</cp:lastPrinted>
  <dcterms:created xsi:type="dcterms:W3CDTF">2019-12-26T07:06:11Z</dcterms:created>
  <dcterms:modified xsi:type="dcterms:W3CDTF">2022-09-22T14:38:51Z</dcterms:modified>
</cp:coreProperties>
</file>