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48" r:id="rId2"/>
    <p:sldMasterId id="2147483862" r:id="rId3"/>
    <p:sldMasterId id="2147483890" r:id="rId4"/>
    <p:sldMasterId id="2147483904" r:id="rId5"/>
    <p:sldMasterId id="2147483918" r:id="rId6"/>
    <p:sldMasterId id="2147483946" r:id="rId7"/>
  </p:sldMasterIdLst>
  <p:notesMasterIdLst>
    <p:notesMasterId r:id="rId32"/>
  </p:notesMasterIdLst>
  <p:sldIdLst>
    <p:sldId id="427" r:id="rId8"/>
    <p:sldId id="426" r:id="rId9"/>
    <p:sldId id="257" r:id="rId10"/>
    <p:sldId id="425" r:id="rId11"/>
    <p:sldId id="258" r:id="rId12"/>
    <p:sldId id="401" r:id="rId13"/>
    <p:sldId id="402" r:id="rId14"/>
    <p:sldId id="403" r:id="rId15"/>
    <p:sldId id="405" r:id="rId16"/>
    <p:sldId id="409" r:id="rId17"/>
    <p:sldId id="414" r:id="rId18"/>
    <p:sldId id="415" r:id="rId19"/>
    <p:sldId id="416" r:id="rId20"/>
    <p:sldId id="357" r:id="rId21"/>
    <p:sldId id="355" r:id="rId22"/>
    <p:sldId id="354" r:id="rId23"/>
    <p:sldId id="353" r:id="rId24"/>
    <p:sldId id="351" r:id="rId25"/>
    <p:sldId id="388" r:id="rId26"/>
    <p:sldId id="391" r:id="rId27"/>
    <p:sldId id="392" r:id="rId28"/>
    <p:sldId id="371" r:id="rId29"/>
    <p:sldId id="420" r:id="rId30"/>
    <p:sldId id="297" r:id="rId3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660033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rgbClr val="660033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rgbClr val="660033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rgbClr val="660033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rgbClr val="660033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rgbClr val="660033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rgbClr val="660033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rgbClr val="660033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rgbClr val="660033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3399"/>
    <a:srgbClr val="33CC33"/>
    <a:srgbClr val="CCFF66"/>
    <a:srgbClr val="937111"/>
    <a:srgbClr val="CC66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0297" autoAdjust="0"/>
  </p:normalViewPr>
  <p:slideViewPr>
    <p:cSldViewPr>
      <p:cViewPr varScale="1">
        <p:scale>
          <a:sx n="72" d="100"/>
          <a:sy n="72" d="100"/>
        </p:scale>
        <p:origin x="12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notesViewPr>
    <p:cSldViewPr>
      <p:cViewPr varScale="1">
        <p:scale>
          <a:sx n="41" d="100"/>
          <a:sy n="41" d="100"/>
        </p:scale>
        <p:origin x="-234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54CC2E0-A895-4E9E-BE80-84C777A1AA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7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65540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6D2A8-E626-4F6E-BCEA-185F12D23927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75780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4BD0C3-700B-4D27-9493-D81CA2C0F0EF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98308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44638-DA3A-48C0-932B-167EEF8D7CC7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9728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5AC5EC-4FCF-4FBF-B09B-9BE54BF06907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17CA0-8801-48AF-929C-C068CB945287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6144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7EB8A-0629-4223-B788-710AA357DF19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90116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C5F6F-246B-40C2-B910-15CF4C62E3B3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78852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277EA9-A38D-480D-9B01-E9D27FF2D953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79876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4DC93-CAD3-44E0-8D00-02E176D52111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0900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E98CA-880E-4C3E-9B54-A2C6802CDD19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6020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0DF83F-5B8C-4D62-8FB7-B9C1A7D66AE2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9092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B4C6D3-5467-471F-9BA5-5C827B1787F3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9216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34A70-E623-4F8F-8E41-47B830DFE275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400">
              <a:solidFill>
                <a:schemeClr val="tx1"/>
              </a:solidFill>
              <a:cs typeface="+mn-cs"/>
            </a:endParaRPr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51EF2E4-1C62-470F-AFB1-84E711D346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858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69B2-A07F-4308-A050-1F19F6B11F8B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142347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73289-9120-4441-8D88-27AC0F6A229E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5028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029200" y="210185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5029200" y="4235450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2A9A-2AD8-4B22-83FE-56E5D2D2F025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23878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2452-7052-452F-A271-02C415A7AB24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67521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29D2-B8E4-4788-AD49-DF833CDE0FB4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66919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-1 h 64000"/>
                <a:gd name="T2" fmla="*/ 3 w 64000"/>
                <a:gd name="T3" fmla="*/ 0 h 64000"/>
                <a:gd name="T4" fmla="*/ 2 w 64000"/>
                <a:gd name="T5" fmla="*/ 1 h 64000"/>
                <a:gd name="T6" fmla="*/ 2 w 64000"/>
                <a:gd name="T7" fmla="*/ 1 h 64000"/>
                <a:gd name="T8" fmla="*/ 2 w 64000"/>
                <a:gd name="T9" fmla="*/ 1 h 64000"/>
                <a:gd name="T10" fmla="*/ 2 w 64000"/>
                <a:gd name="T11" fmla="*/ 1 h 64000"/>
                <a:gd name="T12" fmla="*/ 2 w 64000"/>
                <a:gd name="T13" fmla="*/ -1 h 64000"/>
                <a:gd name="T14" fmla="*/ 2 w 64000"/>
                <a:gd name="T15" fmla="*/ -1 h 64000"/>
                <a:gd name="T16" fmla="*/ 2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-2 h 64000"/>
                <a:gd name="T2" fmla="*/ 4 w 64000"/>
                <a:gd name="T3" fmla="*/ 0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-2 h 64000"/>
                <a:gd name="T14" fmla="*/ 3 w 64000"/>
                <a:gd name="T15" fmla="*/ -2 h 64000"/>
                <a:gd name="T16" fmla="*/ 3 w 64000"/>
                <a:gd name="T17" fmla="*/ -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819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noProof="0"/>
              <a:t>Asıl başlık stili için tıklatın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D6CF-FE65-4214-83A9-8A932D9BF70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53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B71F-8948-45C8-8718-9E6DE96B64F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BCD8-D22A-4D31-A534-E48119D83D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BF50-D89C-4B62-8DF7-2E65685F7E9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8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92AC-4E58-4202-AE57-5EF0EB517FA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6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E847-FCC7-4C02-885E-A3CCE67BDBC4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100390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AEF-7EF5-459B-BCCE-BF70C8638A4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72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7AB9-64A4-48C9-80D9-C1263F6BAD7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31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DBC2-B798-43BA-B2FA-81CE1B6E1EC0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50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8FC3-B927-4239-818D-28F912502EE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84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5DAF-B54E-4E02-BD52-DB3B2735EF8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38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9F2F-B727-415B-A443-F3D287C69EE9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1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D091-A5CD-432C-B540-86EB8F72E08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47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512F-4939-4A2F-B599-013F6ADCB96E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66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-1 h 64000"/>
                <a:gd name="T2" fmla="*/ 3 w 64000"/>
                <a:gd name="T3" fmla="*/ 0 h 64000"/>
                <a:gd name="T4" fmla="*/ 2 w 64000"/>
                <a:gd name="T5" fmla="*/ 1 h 64000"/>
                <a:gd name="T6" fmla="*/ 2 w 64000"/>
                <a:gd name="T7" fmla="*/ 1 h 64000"/>
                <a:gd name="T8" fmla="*/ 2 w 64000"/>
                <a:gd name="T9" fmla="*/ 1 h 64000"/>
                <a:gd name="T10" fmla="*/ 2 w 64000"/>
                <a:gd name="T11" fmla="*/ 1 h 64000"/>
                <a:gd name="T12" fmla="*/ 2 w 64000"/>
                <a:gd name="T13" fmla="*/ -1 h 64000"/>
                <a:gd name="T14" fmla="*/ 2 w 64000"/>
                <a:gd name="T15" fmla="*/ -1 h 64000"/>
                <a:gd name="T16" fmla="*/ 2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-2 h 64000"/>
                <a:gd name="T2" fmla="*/ 4 w 64000"/>
                <a:gd name="T3" fmla="*/ 0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-2 h 64000"/>
                <a:gd name="T14" fmla="*/ 3 w 64000"/>
                <a:gd name="T15" fmla="*/ -2 h 64000"/>
                <a:gd name="T16" fmla="*/ 3 w 64000"/>
                <a:gd name="T17" fmla="*/ -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819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noProof="0"/>
              <a:t>Asıl başlık stili için tıklatın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D6CF-FE65-4214-83A9-8A932D9BF70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43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B71F-8948-45C8-8718-9E6DE96B64F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7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35CD3-4AA2-4FA7-8094-BF8E355F7410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98721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BCD8-D22A-4D31-A534-E48119D83D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34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BF50-D89C-4B62-8DF7-2E65685F7E9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0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92AC-4E58-4202-AE57-5EF0EB517FA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88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AEF-7EF5-459B-BCCE-BF70C8638A4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83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7AB9-64A4-48C9-80D9-C1263F6BAD7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5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DBC2-B798-43BA-B2FA-81CE1B6E1EC0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48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8FC3-B927-4239-818D-28F912502EE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17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5DAF-B54E-4E02-BD52-DB3B2735EF8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47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9F2F-B727-415B-A443-F3D287C69EE9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35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D091-A5CD-432C-B540-86EB8F72E08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9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BE2CF-2296-4022-A34E-D2246CE19AC5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051062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512F-4939-4A2F-B599-013F6ADCB96E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49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-1 h 64000"/>
                <a:gd name="T2" fmla="*/ 3 w 64000"/>
                <a:gd name="T3" fmla="*/ 0 h 64000"/>
                <a:gd name="T4" fmla="*/ 2 w 64000"/>
                <a:gd name="T5" fmla="*/ 1 h 64000"/>
                <a:gd name="T6" fmla="*/ 2 w 64000"/>
                <a:gd name="T7" fmla="*/ 1 h 64000"/>
                <a:gd name="T8" fmla="*/ 2 w 64000"/>
                <a:gd name="T9" fmla="*/ 1 h 64000"/>
                <a:gd name="T10" fmla="*/ 2 w 64000"/>
                <a:gd name="T11" fmla="*/ 1 h 64000"/>
                <a:gd name="T12" fmla="*/ 2 w 64000"/>
                <a:gd name="T13" fmla="*/ -1 h 64000"/>
                <a:gd name="T14" fmla="*/ 2 w 64000"/>
                <a:gd name="T15" fmla="*/ -1 h 64000"/>
                <a:gd name="T16" fmla="*/ 2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-2 h 64000"/>
                <a:gd name="T2" fmla="*/ 4 w 64000"/>
                <a:gd name="T3" fmla="*/ 0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-2 h 64000"/>
                <a:gd name="T14" fmla="*/ 3 w 64000"/>
                <a:gd name="T15" fmla="*/ -2 h 64000"/>
                <a:gd name="T16" fmla="*/ 3 w 64000"/>
                <a:gd name="T17" fmla="*/ -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819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noProof="0"/>
              <a:t>Asıl başlık stili için tıklatın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D6CF-FE65-4214-83A9-8A932D9BF70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68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B71F-8948-45C8-8718-9E6DE96B64F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91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BCD8-D22A-4D31-A534-E48119D83D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43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BF50-D89C-4B62-8DF7-2E65685F7E9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8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92AC-4E58-4202-AE57-5EF0EB517FA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17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AEF-7EF5-459B-BCCE-BF70C8638A4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7AB9-64A4-48C9-80D9-C1263F6BAD7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5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DBC2-B798-43BA-B2FA-81CE1B6E1EC0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22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8FC3-B927-4239-818D-28F912502EE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0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0F6F-0F5B-41B9-BE1A-3A7FEF2CBB8A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251400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5DAF-B54E-4E02-BD52-DB3B2735EF8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20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9F2F-B727-415B-A443-F3D287C69EE9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29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D091-A5CD-432C-B540-86EB8F72E08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663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512F-4939-4A2F-B599-013F6ADCB96E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-1 h 64000"/>
                <a:gd name="T2" fmla="*/ 3 w 64000"/>
                <a:gd name="T3" fmla="*/ 0 h 64000"/>
                <a:gd name="T4" fmla="*/ 2 w 64000"/>
                <a:gd name="T5" fmla="*/ 1 h 64000"/>
                <a:gd name="T6" fmla="*/ 2 w 64000"/>
                <a:gd name="T7" fmla="*/ 1 h 64000"/>
                <a:gd name="T8" fmla="*/ 2 w 64000"/>
                <a:gd name="T9" fmla="*/ 1 h 64000"/>
                <a:gd name="T10" fmla="*/ 2 w 64000"/>
                <a:gd name="T11" fmla="*/ 1 h 64000"/>
                <a:gd name="T12" fmla="*/ 2 w 64000"/>
                <a:gd name="T13" fmla="*/ -1 h 64000"/>
                <a:gd name="T14" fmla="*/ 2 w 64000"/>
                <a:gd name="T15" fmla="*/ -1 h 64000"/>
                <a:gd name="T16" fmla="*/ 2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-2 h 64000"/>
                <a:gd name="T2" fmla="*/ 4 w 64000"/>
                <a:gd name="T3" fmla="*/ 0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-2 h 64000"/>
                <a:gd name="T14" fmla="*/ 3 w 64000"/>
                <a:gd name="T15" fmla="*/ -2 h 64000"/>
                <a:gd name="T16" fmla="*/ 3 w 64000"/>
                <a:gd name="T17" fmla="*/ -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819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noProof="0"/>
              <a:t>Asıl başlık stili için tıklatın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D6CF-FE65-4214-83A9-8A932D9BF70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27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B71F-8948-45C8-8718-9E6DE96B64F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55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BCD8-D22A-4D31-A534-E48119D83D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53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BF50-D89C-4B62-8DF7-2E65685F7E9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46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92AC-4E58-4202-AE57-5EF0EB517FA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3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AEF-7EF5-459B-BCCE-BF70C8638A4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3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37C77-5AC2-432F-8B7F-4708B598CB11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216301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7AB9-64A4-48C9-80D9-C1263F6BAD7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17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DBC2-B798-43BA-B2FA-81CE1B6E1EC0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8FC3-B927-4239-818D-28F912502EE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47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5DAF-B54E-4E02-BD52-DB3B2735EF8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6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9F2F-B727-415B-A443-F3D287C69EE9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777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D091-A5CD-432C-B540-86EB8F72E08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93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512F-4939-4A2F-B599-013F6ADCB96E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990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-1 h 64000"/>
                <a:gd name="T2" fmla="*/ 3 w 64000"/>
                <a:gd name="T3" fmla="*/ 0 h 64000"/>
                <a:gd name="T4" fmla="*/ 2 w 64000"/>
                <a:gd name="T5" fmla="*/ 1 h 64000"/>
                <a:gd name="T6" fmla="*/ 2 w 64000"/>
                <a:gd name="T7" fmla="*/ 1 h 64000"/>
                <a:gd name="T8" fmla="*/ 2 w 64000"/>
                <a:gd name="T9" fmla="*/ 1 h 64000"/>
                <a:gd name="T10" fmla="*/ 2 w 64000"/>
                <a:gd name="T11" fmla="*/ 1 h 64000"/>
                <a:gd name="T12" fmla="*/ 2 w 64000"/>
                <a:gd name="T13" fmla="*/ -1 h 64000"/>
                <a:gd name="T14" fmla="*/ 2 w 64000"/>
                <a:gd name="T15" fmla="*/ -1 h 64000"/>
                <a:gd name="T16" fmla="*/ 2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-2 h 64000"/>
                <a:gd name="T2" fmla="*/ 4 w 64000"/>
                <a:gd name="T3" fmla="*/ 0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-2 h 64000"/>
                <a:gd name="T14" fmla="*/ 3 w 64000"/>
                <a:gd name="T15" fmla="*/ -2 h 64000"/>
                <a:gd name="T16" fmla="*/ 3 w 64000"/>
                <a:gd name="T17" fmla="*/ -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819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noProof="0"/>
              <a:t>Asıl başlık stili için tıklatın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D6CF-FE65-4214-83A9-8A932D9BF70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5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B71F-8948-45C8-8718-9E6DE96B64F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136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BCD8-D22A-4D31-A534-E48119D83D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4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C869-72E0-4DD5-8EC6-B091FF13F938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2384553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BF50-D89C-4B62-8DF7-2E65685F7E9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694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92AC-4E58-4202-AE57-5EF0EB517FA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76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AEF-7EF5-459B-BCCE-BF70C8638A4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262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7AB9-64A4-48C9-80D9-C1263F6BAD7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69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DBC2-B798-43BA-B2FA-81CE1B6E1EC0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064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8FC3-B927-4239-818D-28F912502EE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39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5DAF-B54E-4E02-BD52-DB3B2735EF8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87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9F2F-B727-415B-A443-F3D287C69EE9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507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D091-A5CD-432C-B540-86EB8F72E08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979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512F-4939-4A2F-B599-013F6ADCB96E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7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4C0CF-1D3E-40EC-8769-336275CC9CF8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12301213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-1 h 64000"/>
                <a:gd name="T2" fmla="*/ 3 w 64000"/>
                <a:gd name="T3" fmla="*/ 0 h 64000"/>
                <a:gd name="T4" fmla="*/ 2 w 64000"/>
                <a:gd name="T5" fmla="*/ 1 h 64000"/>
                <a:gd name="T6" fmla="*/ 2 w 64000"/>
                <a:gd name="T7" fmla="*/ 1 h 64000"/>
                <a:gd name="T8" fmla="*/ 2 w 64000"/>
                <a:gd name="T9" fmla="*/ 1 h 64000"/>
                <a:gd name="T10" fmla="*/ 2 w 64000"/>
                <a:gd name="T11" fmla="*/ 1 h 64000"/>
                <a:gd name="T12" fmla="*/ 2 w 64000"/>
                <a:gd name="T13" fmla="*/ -1 h 64000"/>
                <a:gd name="T14" fmla="*/ 2 w 64000"/>
                <a:gd name="T15" fmla="*/ -1 h 64000"/>
                <a:gd name="T16" fmla="*/ 2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-2 h 64000"/>
                <a:gd name="T2" fmla="*/ 4 w 64000"/>
                <a:gd name="T3" fmla="*/ 0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-2 h 64000"/>
                <a:gd name="T14" fmla="*/ 3 w 64000"/>
                <a:gd name="T15" fmla="*/ -2 h 64000"/>
                <a:gd name="T16" fmla="*/ 3 w 64000"/>
                <a:gd name="T17" fmla="*/ -2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819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noProof="0"/>
              <a:t>Asıl başlık stili için tıklatın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D6CF-FE65-4214-83A9-8A932D9BF70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639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2B71F-8948-45C8-8718-9E6DE96B64F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347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BCD8-D22A-4D31-A534-E48119D83D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890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BF50-D89C-4B62-8DF7-2E65685F7E9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09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92AC-4E58-4202-AE57-5EF0EB517FA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031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AEF-7EF5-459B-BCCE-BF70C8638A4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951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7AB9-64A4-48C9-80D9-C1263F6BAD72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82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DBC2-B798-43BA-B2FA-81CE1B6E1EC0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049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8FC3-B927-4239-818D-28F912502EE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025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5DAF-B54E-4E02-BD52-DB3B2735EF8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7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70F2-12F9-4E3E-AD53-9C37192FECD5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651544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9F2F-B727-415B-A443-F3D287C69EE9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122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D091-A5CD-432C-B540-86EB8F72E08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096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512F-4939-4A2F-B599-013F6ADCB96E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3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10244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10245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pic>
        <p:nvPicPr>
          <p:cNvPr id="10249" name="Picture 9" descr="anabnr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FB019C80-2454-41A2-A205-0E5C1A87A569}" type="slidenum">
              <a:rPr lang="tr-TR"/>
              <a:pPr>
                <a:defRPr/>
              </a:pPr>
              <a:t>‹#›</a:t>
            </a:fld>
            <a:endParaRPr lang="tr-TR" sz="1400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-1 h 64000"/>
                <a:gd name="T2" fmla="*/ 4 w 64000"/>
                <a:gd name="T3" fmla="*/ 0 h 64000"/>
                <a:gd name="T4" fmla="*/ 3 w 64000"/>
                <a:gd name="T5" fmla="*/ 1 h 64000"/>
                <a:gd name="T6" fmla="*/ 3 w 64000"/>
                <a:gd name="T7" fmla="*/ 1 h 64000"/>
                <a:gd name="T8" fmla="*/ 3 w 64000"/>
                <a:gd name="T9" fmla="*/ 1 h 64000"/>
                <a:gd name="T10" fmla="*/ 3 w 64000"/>
                <a:gd name="T11" fmla="*/ 1 h 64000"/>
                <a:gd name="T12" fmla="*/ 3 w 64000"/>
                <a:gd name="T13" fmla="*/ -1 h 64000"/>
                <a:gd name="T14" fmla="*/ 3 w 64000"/>
                <a:gd name="T15" fmla="*/ -1 h 64000"/>
                <a:gd name="T16" fmla="*/ 3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-1 h 64000"/>
                <a:gd name="T2" fmla="*/ 2 w 64000"/>
                <a:gd name="T3" fmla="*/ 0 h 64000"/>
                <a:gd name="T4" fmla="*/ 1 w 64000"/>
                <a:gd name="T5" fmla="*/ 1 h 64000"/>
                <a:gd name="T6" fmla="*/ 1 w 64000"/>
                <a:gd name="T7" fmla="*/ 1 h 64000"/>
                <a:gd name="T8" fmla="*/ 1 w 64000"/>
                <a:gd name="T9" fmla="*/ 1 h 64000"/>
                <a:gd name="T10" fmla="*/ 1 w 64000"/>
                <a:gd name="T11" fmla="*/ 1 h 64000"/>
                <a:gd name="T12" fmla="*/ 1 w 64000"/>
                <a:gd name="T13" fmla="*/ -1 h 64000"/>
                <a:gd name="T14" fmla="*/ 1 w 64000"/>
                <a:gd name="T15" fmla="*/ -1 h 64000"/>
                <a:gd name="T16" fmla="*/ 1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A9B919-E8E5-431C-B652-CA688D3A1B3F}" type="slidenum">
              <a:rPr lang="tr-TR">
                <a:solidFill>
                  <a:srgbClr val="000000"/>
                </a:solidFill>
                <a:latin typeface="Verdana" pitchFamily="34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-1 h 64000"/>
                <a:gd name="T2" fmla="*/ 4 w 64000"/>
                <a:gd name="T3" fmla="*/ 0 h 64000"/>
                <a:gd name="T4" fmla="*/ 3 w 64000"/>
                <a:gd name="T5" fmla="*/ 1 h 64000"/>
                <a:gd name="T6" fmla="*/ 3 w 64000"/>
                <a:gd name="T7" fmla="*/ 1 h 64000"/>
                <a:gd name="T8" fmla="*/ 3 w 64000"/>
                <a:gd name="T9" fmla="*/ 1 h 64000"/>
                <a:gd name="T10" fmla="*/ 3 w 64000"/>
                <a:gd name="T11" fmla="*/ 1 h 64000"/>
                <a:gd name="T12" fmla="*/ 3 w 64000"/>
                <a:gd name="T13" fmla="*/ -1 h 64000"/>
                <a:gd name="T14" fmla="*/ 3 w 64000"/>
                <a:gd name="T15" fmla="*/ -1 h 64000"/>
                <a:gd name="T16" fmla="*/ 3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-1 h 64000"/>
                <a:gd name="T2" fmla="*/ 2 w 64000"/>
                <a:gd name="T3" fmla="*/ 0 h 64000"/>
                <a:gd name="T4" fmla="*/ 1 w 64000"/>
                <a:gd name="T5" fmla="*/ 1 h 64000"/>
                <a:gd name="T6" fmla="*/ 1 w 64000"/>
                <a:gd name="T7" fmla="*/ 1 h 64000"/>
                <a:gd name="T8" fmla="*/ 1 w 64000"/>
                <a:gd name="T9" fmla="*/ 1 h 64000"/>
                <a:gd name="T10" fmla="*/ 1 w 64000"/>
                <a:gd name="T11" fmla="*/ 1 h 64000"/>
                <a:gd name="T12" fmla="*/ 1 w 64000"/>
                <a:gd name="T13" fmla="*/ -1 h 64000"/>
                <a:gd name="T14" fmla="*/ 1 w 64000"/>
                <a:gd name="T15" fmla="*/ -1 h 64000"/>
                <a:gd name="T16" fmla="*/ 1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A9B919-E8E5-431C-B652-CA688D3A1B3F}" type="slidenum">
              <a:rPr lang="tr-TR">
                <a:solidFill>
                  <a:srgbClr val="000000"/>
                </a:solidFill>
                <a:latin typeface="Verdana" pitchFamily="34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9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-1 h 64000"/>
                <a:gd name="T2" fmla="*/ 4 w 64000"/>
                <a:gd name="T3" fmla="*/ 0 h 64000"/>
                <a:gd name="T4" fmla="*/ 3 w 64000"/>
                <a:gd name="T5" fmla="*/ 1 h 64000"/>
                <a:gd name="T6" fmla="*/ 3 w 64000"/>
                <a:gd name="T7" fmla="*/ 1 h 64000"/>
                <a:gd name="T8" fmla="*/ 3 w 64000"/>
                <a:gd name="T9" fmla="*/ 1 h 64000"/>
                <a:gd name="T10" fmla="*/ 3 w 64000"/>
                <a:gd name="T11" fmla="*/ 1 h 64000"/>
                <a:gd name="T12" fmla="*/ 3 w 64000"/>
                <a:gd name="T13" fmla="*/ -1 h 64000"/>
                <a:gd name="T14" fmla="*/ 3 w 64000"/>
                <a:gd name="T15" fmla="*/ -1 h 64000"/>
                <a:gd name="T16" fmla="*/ 3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-1 h 64000"/>
                <a:gd name="T2" fmla="*/ 2 w 64000"/>
                <a:gd name="T3" fmla="*/ 0 h 64000"/>
                <a:gd name="T4" fmla="*/ 1 w 64000"/>
                <a:gd name="T5" fmla="*/ 1 h 64000"/>
                <a:gd name="T6" fmla="*/ 1 w 64000"/>
                <a:gd name="T7" fmla="*/ 1 h 64000"/>
                <a:gd name="T8" fmla="*/ 1 w 64000"/>
                <a:gd name="T9" fmla="*/ 1 h 64000"/>
                <a:gd name="T10" fmla="*/ 1 w 64000"/>
                <a:gd name="T11" fmla="*/ 1 h 64000"/>
                <a:gd name="T12" fmla="*/ 1 w 64000"/>
                <a:gd name="T13" fmla="*/ -1 h 64000"/>
                <a:gd name="T14" fmla="*/ 1 w 64000"/>
                <a:gd name="T15" fmla="*/ -1 h 64000"/>
                <a:gd name="T16" fmla="*/ 1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A9B919-E8E5-431C-B652-CA688D3A1B3F}" type="slidenum">
              <a:rPr lang="tr-TR">
                <a:solidFill>
                  <a:srgbClr val="000000"/>
                </a:solidFill>
                <a:latin typeface="Verdana" pitchFamily="34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91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-1 h 64000"/>
                <a:gd name="T2" fmla="*/ 4 w 64000"/>
                <a:gd name="T3" fmla="*/ 0 h 64000"/>
                <a:gd name="T4" fmla="*/ 3 w 64000"/>
                <a:gd name="T5" fmla="*/ 1 h 64000"/>
                <a:gd name="T6" fmla="*/ 3 w 64000"/>
                <a:gd name="T7" fmla="*/ 1 h 64000"/>
                <a:gd name="T8" fmla="*/ 3 w 64000"/>
                <a:gd name="T9" fmla="*/ 1 h 64000"/>
                <a:gd name="T10" fmla="*/ 3 w 64000"/>
                <a:gd name="T11" fmla="*/ 1 h 64000"/>
                <a:gd name="T12" fmla="*/ 3 w 64000"/>
                <a:gd name="T13" fmla="*/ -1 h 64000"/>
                <a:gd name="T14" fmla="*/ 3 w 64000"/>
                <a:gd name="T15" fmla="*/ -1 h 64000"/>
                <a:gd name="T16" fmla="*/ 3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-1 h 64000"/>
                <a:gd name="T2" fmla="*/ 2 w 64000"/>
                <a:gd name="T3" fmla="*/ 0 h 64000"/>
                <a:gd name="T4" fmla="*/ 1 w 64000"/>
                <a:gd name="T5" fmla="*/ 1 h 64000"/>
                <a:gd name="T6" fmla="*/ 1 w 64000"/>
                <a:gd name="T7" fmla="*/ 1 h 64000"/>
                <a:gd name="T8" fmla="*/ 1 w 64000"/>
                <a:gd name="T9" fmla="*/ 1 h 64000"/>
                <a:gd name="T10" fmla="*/ 1 w 64000"/>
                <a:gd name="T11" fmla="*/ 1 h 64000"/>
                <a:gd name="T12" fmla="*/ 1 w 64000"/>
                <a:gd name="T13" fmla="*/ -1 h 64000"/>
                <a:gd name="T14" fmla="*/ 1 w 64000"/>
                <a:gd name="T15" fmla="*/ -1 h 64000"/>
                <a:gd name="T16" fmla="*/ 1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A9B919-E8E5-431C-B652-CA688D3A1B3F}" type="slidenum">
              <a:rPr lang="tr-TR">
                <a:solidFill>
                  <a:srgbClr val="000000"/>
                </a:solidFill>
                <a:latin typeface="Verdana" pitchFamily="34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-1 h 64000"/>
                <a:gd name="T2" fmla="*/ 4 w 64000"/>
                <a:gd name="T3" fmla="*/ 0 h 64000"/>
                <a:gd name="T4" fmla="*/ 3 w 64000"/>
                <a:gd name="T5" fmla="*/ 1 h 64000"/>
                <a:gd name="T6" fmla="*/ 3 w 64000"/>
                <a:gd name="T7" fmla="*/ 1 h 64000"/>
                <a:gd name="T8" fmla="*/ 3 w 64000"/>
                <a:gd name="T9" fmla="*/ 1 h 64000"/>
                <a:gd name="T10" fmla="*/ 3 w 64000"/>
                <a:gd name="T11" fmla="*/ 1 h 64000"/>
                <a:gd name="T12" fmla="*/ 3 w 64000"/>
                <a:gd name="T13" fmla="*/ -1 h 64000"/>
                <a:gd name="T14" fmla="*/ 3 w 64000"/>
                <a:gd name="T15" fmla="*/ -1 h 64000"/>
                <a:gd name="T16" fmla="*/ 3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-1 h 64000"/>
                <a:gd name="T2" fmla="*/ 2 w 64000"/>
                <a:gd name="T3" fmla="*/ 0 h 64000"/>
                <a:gd name="T4" fmla="*/ 1 w 64000"/>
                <a:gd name="T5" fmla="*/ 1 h 64000"/>
                <a:gd name="T6" fmla="*/ 1 w 64000"/>
                <a:gd name="T7" fmla="*/ 1 h 64000"/>
                <a:gd name="T8" fmla="*/ 1 w 64000"/>
                <a:gd name="T9" fmla="*/ 1 h 64000"/>
                <a:gd name="T10" fmla="*/ 1 w 64000"/>
                <a:gd name="T11" fmla="*/ 1 h 64000"/>
                <a:gd name="T12" fmla="*/ 1 w 64000"/>
                <a:gd name="T13" fmla="*/ -1 h 64000"/>
                <a:gd name="T14" fmla="*/ 1 w 64000"/>
                <a:gd name="T15" fmla="*/ -1 h 64000"/>
                <a:gd name="T16" fmla="*/ 1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A9B919-E8E5-431C-B652-CA688D3A1B3F}" type="slidenum">
              <a:rPr lang="tr-TR">
                <a:solidFill>
                  <a:srgbClr val="000000"/>
                </a:solidFill>
                <a:latin typeface="Verdana" pitchFamily="34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9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-1 h 64000"/>
                <a:gd name="T2" fmla="*/ 4 w 64000"/>
                <a:gd name="T3" fmla="*/ 0 h 64000"/>
                <a:gd name="T4" fmla="*/ 3 w 64000"/>
                <a:gd name="T5" fmla="*/ 1 h 64000"/>
                <a:gd name="T6" fmla="*/ 3 w 64000"/>
                <a:gd name="T7" fmla="*/ 1 h 64000"/>
                <a:gd name="T8" fmla="*/ 3 w 64000"/>
                <a:gd name="T9" fmla="*/ 1 h 64000"/>
                <a:gd name="T10" fmla="*/ 3 w 64000"/>
                <a:gd name="T11" fmla="*/ 1 h 64000"/>
                <a:gd name="T12" fmla="*/ 3 w 64000"/>
                <a:gd name="T13" fmla="*/ -1 h 64000"/>
                <a:gd name="T14" fmla="*/ 3 w 64000"/>
                <a:gd name="T15" fmla="*/ -1 h 64000"/>
                <a:gd name="T16" fmla="*/ 3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-1 h 64000"/>
                <a:gd name="T2" fmla="*/ 2 w 64000"/>
                <a:gd name="T3" fmla="*/ 0 h 64000"/>
                <a:gd name="T4" fmla="*/ 1 w 64000"/>
                <a:gd name="T5" fmla="*/ 1 h 64000"/>
                <a:gd name="T6" fmla="*/ 1 w 64000"/>
                <a:gd name="T7" fmla="*/ 1 h 64000"/>
                <a:gd name="T8" fmla="*/ 1 w 64000"/>
                <a:gd name="T9" fmla="*/ 1 h 64000"/>
                <a:gd name="T10" fmla="*/ 1 w 64000"/>
                <a:gd name="T11" fmla="*/ 1 h 64000"/>
                <a:gd name="T12" fmla="*/ 1 w 64000"/>
                <a:gd name="T13" fmla="*/ -1 h 64000"/>
                <a:gd name="T14" fmla="*/ 1 w 64000"/>
                <a:gd name="T15" fmla="*/ -1 h 64000"/>
                <a:gd name="T16" fmla="*/ 1 w 64000"/>
                <a:gd name="T17" fmla="*/ -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20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A9B919-E8E5-431C-B652-CA688D3A1B3F}" type="slidenum">
              <a:rPr lang="tr-TR">
                <a:solidFill>
                  <a:srgbClr val="000000"/>
                </a:solidFill>
                <a:latin typeface="Verdana" pitchFamily="34" charset="0"/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0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tr-TR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rgbClr val="FF0000"/>
                </a:solidFill>
              </a:rPr>
              <a:t>T.C.</a:t>
            </a:r>
            <a:br>
              <a:rPr lang="tr-TR" sz="2800" dirty="0">
                <a:solidFill>
                  <a:srgbClr val="FF0000"/>
                </a:solidFill>
              </a:rPr>
            </a:br>
            <a:r>
              <a:rPr lang="tr-TR" sz="2800" dirty="0">
                <a:solidFill>
                  <a:srgbClr val="FF0000"/>
                </a:solidFill>
              </a:rPr>
              <a:t>MİLLÎ EĞİTİM BAKANLIĞI</a:t>
            </a:r>
            <a:br>
              <a:rPr lang="tr-TR" sz="2800" dirty="0">
                <a:solidFill>
                  <a:srgbClr val="FF0000"/>
                </a:solidFill>
              </a:rPr>
            </a:br>
            <a:r>
              <a:rPr lang="tr-TR" sz="2800" dirty="0">
                <a:solidFill>
                  <a:srgbClr val="FF0000"/>
                </a:solidFill>
              </a:rPr>
              <a:t>AİLE OKULU PROJESİ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sz="4400" dirty="0">
              <a:solidFill>
                <a:srgbClr val="FF0000"/>
              </a:solidFill>
            </a:endParaRPr>
          </a:p>
          <a:p>
            <a:pPr algn="ctr"/>
            <a:endParaRPr lang="tr-TR" sz="4400" dirty="0">
              <a:solidFill>
                <a:srgbClr val="FF0000"/>
              </a:solidFill>
            </a:endParaRPr>
          </a:p>
          <a:p>
            <a:pPr algn="ctr"/>
            <a:endParaRPr lang="tr-TR" sz="4400" dirty="0">
              <a:solidFill>
                <a:srgbClr val="FF0000"/>
              </a:solidFill>
            </a:endParaRPr>
          </a:p>
          <a:p>
            <a:pPr algn="ctr"/>
            <a:r>
              <a:rPr lang="tr-TR" sz="4400" dirty="0">
                <a:solidFill>
                  <a:srgbClr val="FF0000"/>
                </a:solidFill>
              </a:rPr>
              <a:t>AİLE İÇİ İLETİŞİM BECERİLERİ</a:t>
            </a:r>
          </a:p>
        </p:txBody>
      </p:sp>
      <p:pic>
        <p:nvPicPr>
          <p:cNvPr id="4" name="Resim 6">
            <a:extLst>
              <a:ext uri="{FF2B5EF4-FFF2-40B4-BE49-F238E27FC236}">
                <a16:creationId xmlns:a16="http://schemas.microsoft.com/office/drawing/2014/main" id="{E206CC2C-4464-464D-A195-7B14B5A14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143116"/>
            <a:ext cx="3056880" cy="1703924"/>
          </a:xfrm>
          <a:prstGeom prst="rect">
            <a:avLst/>
          </a:prstGeom>
        </p:spPr>
      </p:pic>
      <p:pic>
        <p:nvPicPr>
          <p:cNvPr id="5" name="Resim 6">
            <a:extLst>
              <a:ext uri="{FF2B5EF4-FFF2-40B4-BE49-F238E27FC236}">
                <a16:creationId xmlns:a16="http://schemas.microsoft.com/office/drawing/2014/main" id="{E206CC2C-4464-464D-A195-7B14B5A14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20" y="2143116"/>
            <a:ext cx="3056880" cy="1703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Aşırı hoşgörülü –Tavizkar tutum</a:t>
            </a:r>
            <a:br>
              <a:rPr lang="tr-TR"/>
            </a:br>
            <a:endParaRPr lang="tr-TR"/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>
          <a:xfrm>
            <a:off x="1042988" y="1484313"/>
            <a:ext cx="7772400" cy="4114800"/>
          </a:xfrm>
        </p:spPr>
        <p:txBody>
          <a:bodyPr/>
          <a:lstStyle/>
          <a:p>
            <a:r>
              <a:rPr lang="tr-TR" sz="2800"/>
              <a:t>Denetimin düşük, tepkiselliğin yüksek olduğu bir tutumdur. </a:t>
            </a:r>
            <a:r>
              <a:rPr lang="tr-TR" sz="2800">
                <a:solidFill>
                  <a:srgbClr val="FF0066"/>
                </a:solidFill>
              </a:rPr>
              <a:t>Saldırgan tutumlar dahil çocuğun her tür davranışları hoşgörü ile karşılanır</a:t>
            </a:r>
            <a:r>
              <a:rPr lang="tr-TR" sz="2800"/>
              <a:t>. </a:t>
            </a:r>
          </a:p>
          <a:p>
            <a:r>
              <a:rPr lang="tr-TR">
                <a:solidFill>
                  <a:srgbClr val="66FF66"/>
                </a:solidFill>
              </a:rPr>
              <a:t>Davranışlara sınır çekilmez ve yaptırım uygulanmaz.</a:t>
            </a:r>
          </a:p>
          <a:p>
            <a:pPr>
              <a:buFont typeface="Wingdings" pitchFamily="2" charset="2"/>
              <a:buNone/>
            </a:pPr>
            <a:r>
              <a:rPr lang="tr-TR" sz="2000"/>
              <a:t>Anne babaların bu aşırı hoşgörülü tutumları </a:t>
            </a:r>
            <a:r>
              <a:rPr lang="tr-TR" sz="2800">
                <a:solidFill>
                  <a:srgbClr val="FF0066"/>
                </a:solidFill>
              </a:rPr>
              <a:t>çocuğun onlara hükmetmesine</a:t>
            </a:r>
            <a:r>
              <a:rPr lang="tr-TR" sz="2000"/>
              <a:t> ve çok az saygı göstermesine neden olur.Toplumun kendilerine vermediği hakları kendisine veren çocuk içinde bulunduğu </a:t>
            </a:r>
            <a:r>
              <a:rPr lang="tr-TR" sz="2000">
                <a:solidFill>
                  <a:schemeClr val="hlink"/>
                </a:solidFill>
              </a:rPr>
              <a:t>grubun veya okulun kurallarına uymada güçlük çeker.</a:t>
            </a:r>
          </a:p>
          <a:p>
            <a:endParaRPr lang="tr-TR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/>
              <a:t>Olumlu Aile Tutumu</a:t>
            </a:r>
            <a:br>
              <a:rPr lang="tr-TR" sz="4000"/>
            </a:br>
            <a:r>
              <a:rPr lang="tr-TR" sz="4000"/>
              <a:t>Destekleyici Tutum</a:t>
            </a: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/>
              <a:t>	Bu tutuma sahip anne babalar, çocuklarını </a:t>
            </a:r>
            <a:r>
              <a:rPr lang="tr-TR">
                <a:solidFill>
                  <a:srgbClr val="FF3399"/>
                </a:solidFill>
              </a:rPr>
              <a:t>herhangi bir karşılık beklemeden içten ve derinden bir duyguyla severler</a:t>
            </a:r>
            <a:r>
              <a:rPr lang="tr-TR">
                <a:solidFill>
                  <a:schemeClr val="hlink"/>
                </a:solidFill>
              </a:rPr>
              <a:t>.</a:t>
            </a:r>
            <a:r>
              <a:rPr lang="tr-TR"/>
              <a:t> Çocuklarının davranışlarını ilgi ve anlayışla izleyip , </a:t>
            </a:r>
            <a:r>
              <a:rPr lang="tr-TR">
                <a:solidFill>
                  <a:srgbClr val="FF3399"/>
                </a:solidFill>
              </a:rPr>
              <a:t>kendi ayakları üzerinde</a:t>
            </a:r>
            <a:r>
              <a:rPr lang="tr-TR"/>
              <a:t> durabilecek şekilde yetiştirirler. </a:t>
            </a:r>
          </a:p>
          <a:p>
            <a:pPr>
              <a:buFont typeface="Wingdings" pitchFamily="2" charset="2"/>
              <a:buNone/>
            </a:pPr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Çocuk </a:t>
            </a:r>
            <a:r>
              <a:rPr lang="tr-TR">
                <a:solidFill>
                  <a:srgbClr val="FF3399"/>
                </a:solidFill>
              </a:rPr>
              <a:t>sınırlar içerisinde özgürdür.</a:t>
            </a:r>
            <a:r>
              <a:rPr lang="tr-TR"/>
              <a:t> Neyi,ne zaman ve ne şekilde yapacağını çok iyi bilir.</a:t>
            </a:r>
          </a:p>
          <a:p>
            <a:r>
              <a:rPr lang="tr-TR"/>
              <a:t>Aile bireyleri arasında </a:t>
            </a:r>
            <a:r>
              <a:rPr lang="tr-TR">
                <a:solidFill>
                  <a:srgbClr val="FF0066"/>
                </a:solidFill>
              </a:rPr>
              <a:t>etkili bir iletişim</a:t>
            </a:r>
            <a:r>
              <a:rPr lang="tr-TR"/>
              <a:t> söz konusudur.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42900"/>
            <a:ext cx="9172575" cy="6877050"/>
            <a:chOff x="0" y="0"/>
            <a:chExt cx="5778" cy="433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5778" cy="4332"/>
              <a:chOff x="-9" y="-6"/>
              <a:chExt cx="5778" cy="4332"/>
            </a:xfrm>
          </p:grpSpPr>
          <p:pic>
            <p:nvPicPr>
              <p:cNvPr id="5018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" y="-6"/>
                <a:ext cx="5778" cy="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85" name="Rectangle 7"/>
              <p:cNvSpPr>
                <a:spLocks noChangeArrowheads="1"/>
              </p:cNvSpPr>
              <p:nvPr/>
            </p:nvSpPr>
            <p:spPr bwMode="auto">
              <a:xfrm>
                <a:off x="768" y="2256"/>
                <a:ext cx="4272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endParaRPr lang="tr-TR" sz="4800" b="1">
                  <a:solidFill>
                    <a:schemeClr val="tx2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50183" name="Rectangle 8"/>
            <p:cNvSpPr>
              <a:spLocks noChangeArrowheads="1"/>
            </p:cNvSpPr>
            <p:nvPr/>
          </p:nvSpPr>
          <p:spPr bwMode="auto">
            <a:xfrm>
              <a:off x="0" y="4136"/>
              <a:ext cx="86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</p:grp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1331913" y="2754313"/>
            <a:ext cx="7096125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tr-TR">
                <a:solidFill>
                  <a:srgbClr val="33CC33"/>
                </a:solidFill>
                <a:latin typeface="Arial" charset="0"/>
              </a:rPr>
              <a:t>Destekleyici tutumdaki aile çocuğuna sevgisini gösteren ailedir.</a:t>
            </a:r>
            <a:r>
              <a:rPr lang="tr-TR">
                <a:solidFill>
                  <a:srgbClr val="33CC33"/>
                </a:solidFill>
              </a:rPr>
              <a:t>.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tr-TR" b="1">
                <a:solidFill>
                  <a:srgbClr val="33CC33"/>
                </a:solidFill>
              </a:rPr>
              <a:t>Sevmek ve sevdiğinizi hissettirmek arasında çok büyük fark vardır.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tr-TR" b="1" u="sng" dirty="0"/>
              <a:t>ÇOCUKLA İLETİŞİM DİLLERİ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tr-TR" b="1" dirty="0">
                <a:solidFill>
                  <a:schemeClr val="hlink"/>
                </a:solidFill>
              </a:rPr>
              <a:t>Köşeye sıkıştırma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tr-TR" b="1" dirty="0">
                <a:solidFill>
                  <a:schemeClr val="hlink"/>
                </a:solidFill>
              </a:rPr>
              <a:t>ve alt etme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tr-TR" b="1" dirty="0">
                <a:solidFill>
                  <a:schemeClr val="hlink"/>
                </a:solidFill>
              </a:rPr>
              <a:t> duygusu hakimdir</a:t>
            </a:r>
          </a:p>
          <a:p>
            <a:pPr algn="r" eaLnBrk="1" hangingPunct="1">
              <a:buFont typeface="Wingdings" pitchFamily="2" charset="2"/>
              <a:buNone/>
            </a:pPr>
            <a:endParaRPr lang="tr-TR" dirty="0"/>
          </a:p>
          <a:p>
            <a:pPr algn="r" eaLnBrk="1" hangingPunct="1">
              <a:buFont typeface="Wingdings" pitchFamily="2" charset="2"/>
              <a:buNone/>
            </a:pPr>
            <a:r>
              <a:rPr lang="tr-TR" dirty="0"/>
              <a:t>                </a:t>
            </a:r>
            <a:r>
              <a:rPr lang="tr-TR" b="1" dirty="0">
                <a:solidFill>
                  <a:schemeClr val="tx2"/>
                </a:solidFill>
              </a:rPr>
              <a:t>Seni anlamaya ve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tr-TR" b="1" dirty="0">
                <a:solidFill>
                  <a:schemeClr val="tx2"/>
                </a:solidFill>
              </a:rPr>
              <a:t> yardımcı olmaya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tr-TR" b="1" dirty="0">
                <a:solidFill>
                  <a:schemeClr val="tx2"/>
                </a:solidFill>
              </a:rPr>
              <a:t>çalışıyorum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tr-TR" b="1" dirty="0">
                <a:solidFill>
                  <a:schemeClr val="tx2"/>
                </a:solidFill>
              </a:rPr>
              <a:t> mesajı vardır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971550" y="1341438"/>
            <a:ext cx="21605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sz="1800">
                <a:solidFill>
                  <a:srgbClr val="000000"/>
                </a:solidFill>
                <a:latin typeface="Arial" charset="0"/>
                <a:cs typeface="+mn-cs"/>
              </a:rPr>
              <a:t>SEN DİLİ</a:t>
            </a: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1187450" y="4221163"/>
            <a:ext cx="23764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sz="1800">
                <a:solidFill>
                  <a:srgbClr val="000000"/>
                </a:solidFill>
                <a:latin typeface="Arial" charset="0"/>
                <a:cs typeface="+mn-cs"/>
              </a:rPr>
              <a:t>BEN DİLİ</a:t>
            </a:r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3635375" y="18446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8134" name="Line 8"/>
          <p:cNvSpPr>
            <a:spLocks noChangeShapeType="1"/>
          </p:cNvSpPr>
          <p:nvPr/>
        </p:nvSpPr>
        <p:spPr bwMode="auto">
          <a:xfrm>
            <a:off x="3851275" y="4941888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657350"/>
          </a:xfrm>
        </p:spPr>
        <p:txBody>
          <a:bodyPr/>
          <a:lstStyle/>
          <a:p>
            <a:pPr eaLnBrk="1" hangingPunct="1"/>
            <a:r>
              <a:rPr lang="tr-TR"/>
              <a:t>“Neredesin bakayım bu saatlere kadar”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965450"/>
            <a:ext cx="7313612" cy="2976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tr-TR" sz="4100"/>
          </a:p>
          <a:p>
            <a:pPr algn="ctr" eaLnBrk="1" hangingPunct="1">
              <a:buFont typeface="Wingdings" pitchFamily="2" charset="2"/>
              <a:buNone/>
            </a:pPr>
            <a:r>
              <a:rPr lang="tr-TR" sz="4100"/>
              <a:t>“Geç saate kadar gelmemen beni </a:t>
            </a:r>
            <a:r>
              <a:rPr lang="tr-TR" sz="4100">
                <a:solidFill>
                  <a:schemeClr val="hlink"/>
                </a:solidFill>
              </a:rPr>
              <a:t>kaygılandırdı</a:t>
            </a:r>
            <a:r>
              <a:rPr lang="tr-TR" sz="4100"/>
              <a:t>.”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3851275" y="1125538"/>
            <a:ext cx="13684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>
            <a:off x="3563938" y="1196975"/>
            <a:ext cx="1728787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439863"/>
          </a:xfrm>
        </p:spPr>
        <p:txBody>
          <a:bodyPr/>
          <a:lstStyle/>
          <a:p>
            <a:pPr eaLnBrk="1" hangingPunct="1"/>
            <a:r>
              <a:rPr lang="tr-TR"/>
              <a:t>“Seni anlamak mümkün değil bunu nasıl yaparsın.”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900363"/>
            <a:ext cx="7313612" cy="3041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3700"/>
              <a:t>“Bunu yapmış olman beni </a:t>
            </a:r>
            <a:r>
              <a:rPr lang="tr-TR" sz="3700">
                <a:solidFill>
                  <a:schemeClr val="hlink"/>
                </a:solidFill>
              </a:rPr>
              <a:t>kaygılandırdı.”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3203575" y="476250"/>
            <a:ext cx="18716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 flipH="1">
            <a:off x="3276600" y="620713"/>
            <a:ext cx="187325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3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368425"/>
          </a:xfrm>
        </p:spPr>
        <p:txBody>
          <a:bodyPr/>
          <a:lstStyle/>
          <a:p>
            <a:pPr eaLnBrk="1" hangingPunct="1"/>
            <a:r>
              <a:rPr lang="tr-TR"/>
              <a:t>“Neden yine ceketin yerlerde”?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640013"/>
            <a:ext cx="7313612" cy="330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3700"/>
              <a:t>“Daha Önce ceket hakkında konuşmuştuk onu gene yerde görünce </a:t>
            </a:r>
            <a:r>
              <a:rPr lang="tr-TR" sz="3700">
                <a:solidFill>
                  <a:schemeClr val="hlink"/>
                </a:solidFill>
              </a:rPr>
              <a:t>üzüldüm.”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2916238" y="1125538"/>
            <a:ext cx="19431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2987675" y="1052513"/>
            <a:ext cx="15843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2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6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100"/>
              <a:t>Bedenen dinler duruma geçmek</a:t>
            </a:r>
          </a:p>
          <a:p>
            <a:pPr eaLnBrk="1" hangingPunct="1">
              <a:lnSpc>
                <a:spcPct val="90000"/>
              </a:lnSpc>
            </a:pPr>
            <a:r>
              <a:rPr lang="tr-TR" sz="2100"/>
              <a:t>Size doğru oturtmak, sizinle aynı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100"/>
              <a:t>hizaya gelmek</a:t>
            </a:r>
          </a:p>
          <a:p>
            <a:pPr eaLnBrk="1" hangingPunct="1">
              <a:lnSpc>
                <a:spcPct val="90000"/>
              </a:lnSpc>
            </a:pPr>
            <a:r>
              <a:rPr lang="tr-TR" sz="2100"/>
              <a:t>Gözlerinin içine bakmak</a:t>
            </a:r>
          </a:p>
          <a:p>
            <a:pPr eaLnBrk="1" hangingPunct="1">
              <a:lnSpc>
                <a:spcPct val="90000"/>
              </a:lnSpc>
            </a:pPr>
            <a:r>
              <a:rPr lang="tr-TR" sz="2100"/>
              <a:t>Tavrımız , bakışlarımız, ses tonumuz,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100"/>
              <a:t> konuşma hızımız ve yüz ifademiz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100"/>
              <a:t>çok önemlidir.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z="1900" b="1">
                <a:solidFill>
                  <a:srgbClr val="008000"/>
                </a:solidFill>
              </a:rPr>
              <a:t>BAŞ SALLAMA , “HIM HIM....EVET SENİ ANLIYORUM”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z="1900" b="1">
                <a:solidFill>
                  <a:srgbClr val="008000"/>
                </a:solidFill>
              </a:rPr>
              <a:t>KAPI ARALAYICI SORULAR(CESARETLENDİRMEK İÇİN)</a:t>
            </a:r>
          </a:p>
          <a:p>
            <a:pPr>
              <a:spcBef>
                <a:spcPct val="50000"/>
              </a:spcBef>
            </a:pPr>
            <a:r>
              <a:rPr lang="tr-TR" sz="1900" b="1">
                <a:solidFill>
                  <a:srgbClr val="008000"/>
                </a:solidFill>
              </a:rPr>
              <a:t>ANLATILANLARDAN  NE ANLADIĞIMIZI  KARŞI TARAFA İLETMEK. ( GERİ BİLDİRİM )</a:t>
            </a:r>
          </a:p>
          <a:p>
            <a:pPr>
              <a:spcBef>
                <a:spcPct val="50000"/>
              </a:spcBef>
            </a:pPr>
            <a:r>
              <a:rPr lang="tr-TR" sz="1900" b="1">
                <a:solidFill>
                  <a:srgbClr val="008000"/>
                </a:solidFill>
              </a:rPr>
              <a:t>EMPATİ KURMAK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tr-TR" sz="1900" b="1">
              <a:solidFill>
                <a:srgbClr val="008000"/>
              </a:solidFill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313612" cy="1143000"/>
          </a:xfrm>
        </p:spPr>
        <p:txBody>
          <a:bodyPr/>
          <a:lstStyle/>
          <a:p>
            <a:pPr eaLnBrk="1" hangingPunct="1"/>
            <a:r>
              <a:rPr lang="tr-TR"/>
              <a:t>ÇOCUĞUMUZU DİNLERKEN</a:t>
            </a:r>
          </a:p>
        </p:txBody>
      </p:sp>
      <p:pic>
        <p:nvPicPr>
          <p:cNvPr id="31748" name="Picture 7" descr="pcs_popular_1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0350"/>
            <a:ext cx="2667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80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dirty="0"/>
              <a:t>Onu ilgiyle dinleyelim.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060575"/>
            <a:ext cx="7772400" cy="4114800"/>
          </a:xfrm>
        </p:spPr>
        <p:txBody>
          <a:bodyPr/>
          <a:lstStyle/>
          <a:p>
            <a:pPr eaLnBrk="1" hangingPunct="1"/>
            <a:r>
              <a:rPr lang="tr-TR"/>
              <a:t>Anlattıklarını mutlaka </a:t>
            </a:r>
            <a:r>
              <a:rPr lang="tr-TR">
                <a:solidFill>
                  <a:srgbClr val="CC6600"/>
                </a:solidFill>
              </a:rPr>
              <a:t>dinleyin.</a:t>
            </a:r>
          </a:p>
          <a:p>
            <a:pPr eaLnBrk="1" hangingPunct="1"/>
            <a:r>
              <a:rPr lang="tr-TR">
                <a:solidFill>
                  <a:srgbClr val="CC6600"/>
                </a:solidFill>
              </a:rPr>
              <a:t>Onun seviyesine inerek, göz teması ile ve gerçekten vakit ayırarak dinleyin.</a:t>
            </a:r>
            <a:endParaRPr lang="tr-TR"/>
          </a:p>
          <a:p>
            <a:pPr eaLnBrk="1" hangingPunct="1">
              <a:buFont typeface="Wingdings" pitchFamily="2" charset="2"/>
              <a:buNone/>
            </a:pPr>
            <a:r>
              <a:rPr lang="tr-TR" sz="4400">
                <a:solidFill>
                  <a:srgbClr val="CC6600"/>
                </a:solidFill>
              </a:rPr>
              <a:t>( can kulağı ile…)</a:t>
            </a:r>
            <a:endParaRPr lang="tr-TR" sz="4400">
              <a:solidFill>
                <a:srgbClr val="CC6600"/>
              </a:solidFill>
              <a:latin typeface="Arial" charset="0"/>
            </a:endParaRPr>
          </a:p>
          <a:p>
            <a:pPr eaLnBrk="1" hangingPunct="1"/>
            <a:r>
              <a:rPr lang="tr-TR" sz="4400">
                <a:solidFill>
                  <a:srgbClr val="CC6600"/>
                </a:solidFill>
                <a:latin typeface="Arial" charset="0"/>
              </a:rPr>
              <a:t>Bazen sadece dinlemek yeterlidir.</a:t>
            </a:r>
          </a:p>
        </p:txBody>
      </p:sp>
      <p:pic>
        <p:nvPicPr>
          <p:cNvPr id="25604" name="Picture 4" descr="g04188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36838"/>
            <a:ext cx="1693863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7753672" cy="420747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Bir nazlı kuşa benzer</a:t>
            </a:r>
          </a:p>
          <a:p>
            <a:pPr marL="0" indent="0">
              <a:buNone/>
            </a:pPr>
            <a:r>
              <a:rPr lang="tr-TR" dirty="0"/>
              <a:t>Çocuk dediğin.</a:t>
            </a:r>
          </a:p>
          <a:p>
            <a:pPr marL="0" indent="0">
              <a:buNone/>
            </a:pPr>
            <a:r>
              <a:rPr lang="tr-TR" dirty="0"/>
              <a:t>Ev ister, ekmek ister</a:t>
            </a:r>
          </a:p>
          <a:p>
            <a:pPr marL="0" indent="0">
              <a:buNone/>
            </a:pPr>
            <a:r>
              <a:rPr lang="tr-TR" dirty="0"/>
              <a:t>Öpülmek okşanmak ister.</a:t>
            </a:r>
          </a:p>
          <a:p>
            <a:pPr marL="0" indent="0">
              <a:buNone/>
            </a:pPr>
            <a:r>
              <a:rPr lang="tr-TR" dirty="0"/>
              <a:t>				Cahit KÜLEBİ</a:t>
            </a:r>
          </a:p>
        </p:txBody>
      </p:sp>
    </p:spTree>
    <p:extLst>
      <p:ext uri="{BB962C8B-B14F-4D97-AF65-F5344CB8AC3E}">
        <p14:creationId xmlns:p14="http://schemas.microsoft.com/office/powerpoint/2010/main" val="1374969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71480"/>
            <a:ext cx="7489825" cy="60722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1200" b="1" i="1" dirty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tr-TR" sz="2000" b="1" dirty="0">
                <a:solidFill>
                  <a:srgbClr val="FF3399"/>
                </a:solidFill>
              </a:rPr>
              <a:t>       </a:t>
            </a:r>
            <a:r>
              <a:rPr lang="tr-TR" sz="2000" b="1" u="sng" dirty="0">
                <a:solidFill>
                  <a:srgbClr val="FF3399"/>
                </a:solidFill>
              </a:rPr>
              <a:t>ÇOCUK NEYİ ÖĞRENİR?</a:t>
            </a:r>
            <a:br>
              <a:rPr lang="tr-TR" sz="2000" b="1" dirty="0">
                <a:solidFill>
                  <a:srgbClr val="FF3399"/>
                </a:solidFill>
              </a:rPr>
            </a:br>
            <a:endParaRPr lang="tr-TR" sz="2000" b="1" i="1" dirty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EĞER BİR ÇOCUK </a:t>
            </a:r>
            <a:r>
              <a:rPr lang="tr-TR" sz="2000" b="1" i="1" dirty="0">
                <a:solidFill>
                  <a:srgbClr val="FF3399"/>
                </a:solidFill>
                <a:latin typeface="Comic Sans MS" pitchFamily="66" charset="0"/>
              </a:rPr>
              <a:t>HOŞGÖRÜYLE </a:t>
            </a: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YAŞARSA </a:t>
            </a:r>
            <a:r>
              <a:rPr lang="tr-TR" sz="2000" b="1" i="1" dirty="0">
                <a:solidFill>
                  <a:srgbClr val="FF3399"/>
                </a:solidFill>
                <a:latin typeface="Comic Sans MS" pitchFamily="66" charset="0"/>
              </a:rPr>
              <a:t>SABIRLI </a:t>
            </a: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OLMAYI ÖĞRENİR.</a:t>
            </a:r>
            <a:b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</a:br>
            <a:endParaRPr lang="tr-TR" sz="2000" b="1" i="1" dirty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br>
              <a:rPr lang="tr-TR" sz="20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EĞER BİR ÇOCUK </a:t>
            </a:r>
            <a:r>
              <a:rPr lang="tr-TR" sz="2000" b="1" i="1" dirty="0">
                <a:solidFill>
                  <a:srgbClr val="FF3399"/>
                </a:solidFill>
                <a:latin typeface="Comic Sans MS" pitchFamily="66" charset="0"/>
              </a:rPr>
              <a:t>TEŞVİK EDİLEREK</a:t>
            </a: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 YAŞARSA  </a:t>
            </a:r>
            <a:r>
              <a:rPr lang="tr-TR" sz="2000" b="1" i="1" dirty="0">
                <a:solidFill>
                  <a:srgbClr val="FF3399"/>
                </a:solidFill>
                <a:latin typeface="Comic Sans MS" pitchFamily="66" charset="0"/>
              </a:rPr>
              <a:t>ÖZGÜVENİ </a:t>
            </a: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ÖĞRENİR.</a:t>
            </a:r>
            <a:b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tr-TR" sz="20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EĞER BİR ÇOCUK </a:t>
            </a:r>
            <a:r>
              <a:rPr lang="tr-TR" sz="2000" b="1" i="1" dirty="0">
                <a:solidFill>
                  <a:srgbClr val="FF3399"/>
                </a:solidFill>
                <a:latin typeface="Comic Sans MS" pitchFamily="66" charset="0"/>
              </a:rPr>
              <a:t>DEĞER VERİLEREK</a:t>
            </a: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 YAŞARSA </a:t>
            </a:r>
            <a:r>
              <a:rPr lang="tr-TR" sz="2000" b="1" i="1" dirty="0">
                <a:solidFill>
                  <a:srgbClr val="FF3399"/>
                </a:solidFill>
                <a:latin typeface="Comic Sans MS" pitchFamily="66" charset="0"/>
              </a:rPr>
              <a:t>SAYGI DUYMAYI</a:t>
            </a: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 ÖĞRENİR.</a:t>
            </a:r>
            <a:b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tr-TR" sz="20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EĞER BİR ÇOCUK </a:t>
            </a:r>
            <a:r>
              <a:rPr lang="tr-TR" sz="2000" b="1" i="1" dirty="0">
                <a:solidFill>
                  <a:srgbClr val="FF3399"/>
                </a:solidFill>
                <a:latin typeface="Comic Sans MS" pitchFamily="66" charset="0"/>
              </a:rPr>
              <a:t>EŞİTLİK ORTAMINDA</a:t>
            </a: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 YAŞARSA </a:t>
            </a:r>
            <a:r>
              <a:rPr lang="tr-TR" sz="2000" b="1" i="1" dirty="0">
                <a:solidFill>
                  <a:srgbClr val="FF3399"/>
                </a:solidFill>
                <a:latin typeface="Comic Sans MS" pitchFamily="66" charset="0"/>
              </a:rPr>
              <a:t>ADALETİ </a:t>
            </a: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ÖĞRENİR.</a:t>
            </a:r>
            <a:b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tr-TR" sz="2000" b="1" dirty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EĞER BİR ÇOCUK </a:t>
            </a:r>
            <a:r>
              <a:rPr lang="tr-TR" sz="2000" b="1" i="1" dirty="0">
                <a:solidFill>
                  <a:srgbClr val="FF3399"/>
                </a:solidFill>
                <a:latin typeface="Comic Sans MS" pitchFamily="66" charset="0"/>
              </a:rPr>
              <a:t>GÜVEN DUYGUSU İÇİNDE</a:t>
            </a: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 YAŞARSA </a:t>
            </a:r>
            <a:r>
              <a:rPr lang="tr-TR" sz="2000" b="1" i="1" dirty="0">
                <a:solidFill>
                  <a:srgbClr val="FF3399"/>
                </a:solidFill>
                <a:latin typeface="Comic Sans MS" pitchFamily="66" charset="0"/>
              </a:rPr>
              <a:t>İNANMAYI </a:t>
            </a:r>
            <a: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  <a:t>ÖĞRENİR.</a:t>
            </a:r>
            <a:br>
              <a:rPr lang="tr-TR" sz="2000" b="1" i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tr-TR" sz="1600" b="1" dirty="0">
                <a:solidFill>
                  <a:srgbClr val="0000CC"/>
                </a:solidFill>
                <a:latin typeface="Comic Sans MS" pitchFamily="66" charset="0"/>
              </a:rPr>
            </a:b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EĞER BİR ÇOCUK </a:t>
            </a:r>
            <a:r>
              <a:rPr lang="tr-TR" sz="1800" b="1" i="1" dirty="0">
                <a:solidFill>
                  <a:srgbClr val="FF3399"/>
                </a:solidFill>
                <a:latin typeface="Comic Sans MS" pitchFamily="66" charset="0"/>
              </a:rPr>
              <a:t>KINANARAK</a:t>
            </a:r>
            <a:r>
              <a:rPr lang="tr-TR" sz="1800" b="1" i="1" dirty="0">
                <a:solidFill>
                  <a:srgbClr val="CC6600"/>
                </a:solidFill>
                <a:latin typeface="Comic Sans MS" pitchFamily="66" charset="0"/>
              </a:rPr>
              <a:t> </a:t>
            </a: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YAŞARSA </a:t>
            </a:r>
            <a:r>
              <a:rPr lang="tr-TR" sz="1800" b="1" i="1" dirty="0">
                <a:solidFill>
                  <a:srgbClr val="FF3399"/>
                </a:solidFill>
                <a:latin typeface="Comic Sans MS" pitchFamily="66" charset="0"/>
              </a:rPr>
              <a:t>SUÇLAMAYI </a:t>
            </a: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ÖĞRENİR.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tr-TR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tr-TR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EĞER BİR ÇOCUK </a:t>
            </a:r>
            <a:r>
              <a:rPr lang="tr-TR" sz="1800" b="1" i="1" dirty="0">
                <a:solidFill>
                  <a:srgbClr val="FF3399"/>
                </a:solidFill>
                <a:latin typeface="Comic Sans MS" pitchFamily="66" charset="0"/>
              </a:rPr>
              <a:t>DÜŞMANCA DAVRANIŞLAR İÇİNDE</a:t>
            </a: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 YAŞARSA </a:t>
            </a:r>
            <a:r>
              <a:rPr lang="tr-TR" sz="1800" b="1" i="1" dirty="0">
                <a:solidFill>
                  <a:srgbClr val="FF3399"/>
                </a:solidFill>
                <a:latin typeface="Comic Sans MS" pitchFamily="66" charset="0"/>
              </a:rPr>
              <a:t>KAVGA ETMEYİ</a:t>
            </a: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 ÖĞRENİR.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tr-TR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tr-TR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EĞER BİR ÇOCUK </a:t>
            </a:r>
            <a:r>
              <a:rPr lang="tr-TR" sz="1800" b="1" i="1" dirty="0">
                <a:solidFill>
                  <a:srgbClr val="FF3399"/>
                </a:solidFill>
                <a:latin typeface="Comic Sans MS" pitchFamily="66" charset="0"/>
              </a:rPr>
              <a:t>ALAY EDİLEREK</a:t>
            </a: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 YAŞARSA </a:t>
            </a:r>
            <a:r>
              <a:rPr lang="tr-TR" sz="1800" b="1" i="1" dirty="0">
                <a:solidFill>
                  <a:srgbClr val="FF3399"/>
                </a:solidFill>
                <a:latin typeface="Comic Sans MS" pitchFamily="66" charset="0"/>
              </a:rPr>
              <a:t>SIKILGANLIĞI </a:t>
            </a: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ÖĞRENİR.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tr-TR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tr-TR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EĞER BİR ÇOCUK </a:t>
            </a:r>
            <a:r>
              <a:rPr lang="tr-TR" sz="1800" b="1" i="1" dirty="0">
                <a:solidFill>
                  <a:srgbClr val="FF3399"/>
                </a:solidFill>
                <a:latin typeface="Comic Sans MS" pitchFamily="66" charset="0"/>
              </a:rPr>
              <a:t>UTANÇ İÇİNDE</a:t>
            </a: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 YAŞARSA </a:t>
            </a:r>
            <a:r>
              <a:rPr lang="tr-TR" sz="1800" b="1" i="1" dirty="0">
                <a:solidFill>
                  <a:srgbClr val="FF3399"/>
                </a:solidFill>
                <a:latin typeface="Comic Sans MS" pitchFamily="66" charset="0"/>
              </a:rPr>
              <a:t>SUÇLULUK DUYMAYI </a:t>
            </a: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ÖĞRENİR.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tr-TR" sz="1800" b="1" i="1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tr-TR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EĞER BİR ÇOCUK </a:t>
            </a:r>
            <a:r>
              <a:rPr lang="tr-TR" sz="1800" b="1" i="1" dirty="0">
                <a:solidFill>
                  <a:srgbClr val="FF3399"/>
                </a:solidFill>
                <a:latin typeface="Comic Sans MS" pitchFamily="66" charset="0"/>
              </a:rPr>
              <a:t>DÜŞMANLIKLAR İÇİNDE</a:t>
            </a: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 BÜYÜRSE </a:t>
            </a:r>
            <a:r>
              <a:rPr lang="tr-TR" sz="1800" b="1" i="1" dirty="0">
                <a:solidFill>
                  <a:srgbClr val="FF3399"/>
                </a:solidFill>
                <a:latin typeface="Comic Sans MS" pitchFamily="66" charset="0"/>
              </a:rPr>
              <a:t>SALDIRGANLIĞI </a:t>
            </a:r>
            <a:r>
              <a:rPr lang="tr-TR" sz="1800" b="1" i="1" dirty="0">
                <a:solidFill>
                  <a:srgbClr val="000000"/>
                </a:solidFill>
                <a:latin typeface="Comic Sans MS" pitchFamily="66" charset="0"/>
              </a:rPr>
              <a:t>ÖĞRENİR.</a:t>
            </a:r>
            <a:endParaRPr lang="tr-TR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tr-TR" sz="1800" b="1" i="1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79030" y="21677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Sevgileri Yarınlara Bıraktınız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79030" y="834971"/>
            <a:ext cx="4548040" cy="6478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900" dirty="0"/>
              <a:t>Sevgileri yarınlara bıraktınız</a:t>
            </a:r>
            <a:br>
              <a:rPr lang="tr-TR" sz="1900" dirty="0"/>
            </a:br>
            <a:r>
              <a:rPr lang="tr-TR" sz="1900" dirty="0"/>
              <a:t>Çekingen, tutuk, saygılı.</a:t>
            </a:r>
            <a:br>
              <a:rPr lang="tr-TR" sz="1900" dirty="0"/>
            </a:br>
            <a:r>
              <a:rPr lang="tr-TR" sz="1900" dirty="0"/>
              <a:t>Bütün yakınlarınız</a:t>
            </a:r>
            <a:br>
              <a:rPr lang="tr-TR" sz="1900" dirty="0"/>
            </a:br>
            <a:r>
              <a:rPr lang="tr-TR" sz="1900" dirty="0"/>
              <a:t>Sizi yanlış tanıdı.</a:t>
            </a:r>
          </a:p>
          <a:p>
            <a:endParaRPr lang="tr-TR" sz="1900" dirty="0"/>
          </a:p>
          <a:p>
            <a:r>
              <a:rPr lang="tr-TR" sz="1900" dirty="0"/>
              <a:t>Bitmeyen işler yüzünden</a:t>
            </a:r>
            <a:br>
              <a:rPr lang="tr-TR" sz="1900" dirty="0"/>
            </a:br>
            <a:r>
              <a:rPr lang="tr-TR" sz="1900" dirty="0"/>
              <a:t>(siz böyle olsun istemezdiniz)</a:t>
            </a:r>
            <a:br>
              <a:rPr lang="tr-TR" sz="1900" dirty="0"/>
            </a:br>
            <a:r>
              <a:rPr lang="tr-TR" sz="1900" dirty="0"/>
              <a:t>Bir bakış bile yeterken anlatmaya her şeyi</a:t>
            </a:r>
            <a:br>
              <a:rPr lang="tr-TR" sz="1900" dirty="0"/>
            </a:br>
            <a:r>
              <a:rPr lang="tr-TR" sz="1900" dirty="0"/>
              <a:t>Kalbinizi dolduran duygular</a:t>
            </a:r>
            <a:br>
              <a:rPr lang="tr-TR" sz="1900" dirty="0"/>
            </a:br>
            <a:r>
              <a:rPr lang="tr-TR" sz="1900" dirty="0"/>
              <a:t>Kalbinizde kaldı.</a:t>
            </a:r>
          </a:p>
          <a:p>
            <a:endParaRPr lang="tr-TR" sz="1900" dirty="0"/>
          </a:p>
          <a:p>
            <a:r>
              <a:rPr lang="tr-TR" sz="1900" dirty="0"/>
              <a:t>Siz geniş zamanlar umuyordunuz</a:t>
            </a:r>
            <a:br>
              <a:rPr lang="tr-TR" sz="1900" dirty="0"/>
            </a:br>
            <a:r>
              <a:rPr lang="tr-TR" sz="1900" dirty="0"/>
              <a:t>Çirkindi dar vakitlerde bir sevgiyi söylemek.</a:t>
            </a:r>
            <a:br>
              <a:rPr lang="tr-TR" sz="1900" dirty="0"/>
            </a:br>
            <a:r>
              <a:rPr lang="tr-TR" sz="1900" dirty="0"/>
              <a:t>Yılların telaşlarda bu kadar çabuk</a:t>
            </a:r>
            <a:br>
              <a:rPr lang="tr-TR" sz="1900" dirty="0"/>
            </a:br>
            <a:r>
              <a:rPr lang="tr-TR" sz="1900" dirty="0"/>
              <a:t>Geçeceği aklımıza gelmezdi.</a:t>
            </a:r>
          </a:p>
          <a:p>
            <a:endParaRPr lang="tr-TR" sz="1900" dirty="0"/>
          </a:p>
          <a:p>
            <a:r>
              <a:rPr lang="tr-TR" sz="1900" dirty="0"/>
              <a:t>Gizli bahçenizde açan çiçekler vardı;</a:t>
            </a:r>
            <a:br>
              <a:rPr lang="tr-TR" sz="1900" dirty="0"/>
            </a:br>
            <a:r>
              <a:rPr lang="tr-TR" sz="1900" dirty="0"/>
              <a:t>Gecelerde ve yalnız.</a:t>
            </a:r>
          </a:p>
          <a:p>
            <a:r>
              <a:rPr lang="tr-TR" sz="1900" dirty="0"/>
              <a:t>Vermeye az buldunuz</a:t>
            </a:r>
            <a:br>
              <a:rPr lang="tr-TR" sz="1900" dirty="0"/>
            </a:br>
            <a:r>
              <a:rPr lang="tr-TR" sz="1900" dirty="0"/>
              <a:t>Yahut vakit olmadı.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923928" y="635955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Behçet NECATİGİL</a:t>
            </a:r>
            <a:endParaRPr lang="tr-TR" sz="2000" dirty="0"/>
          </a:p>
          <a:p>
            <a:endParaRPr lang="tr-TR" sz="2000" dirty="0"/>
          </a:p>
        </p:txBody>
      </p:sp>
      <p:pic>
        <p:nvPicPr>
          <p:cNvPr id="11266" name="Picture 2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8014"/>
            <a:ext cx="1825625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ahmut ŞİRİNOĞLU\AppData\Local\Microsoft\Windows\Temporary Internet Files\Content.IE5\SA2DV3PH\MP9004483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86" y="4510575"/>
            <a:ext cx="1728192" cy="21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ahmut ŞİRİNOĞLU\AppData\Local\Microsoft\Windows\Temporary Internet Files\Content.IE5\33MX2M3Q\MC9004357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4971"/>
            <a:ext cx="1800225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94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-4038600" y="41275"/>
            <a:ext cx="12231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HAYAT NE KADAR KISA,YILLAR NE ÇABUK,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-3352800" y="381000"/>
            <a:ext cx="1010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        NE ZAMAN BÜYÜDÜ BU KÜÇÜK ÇOCUK.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-3200400" y="685800"/>
            <a:ext cx="935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             ONA DOKUNMAK İÇİN UZANDIĞIMDA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-3276600" y="990600"/>
            <a:ext cx="9650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               ELLERİM BOŞ KALIR YÜREĞİM BURUK.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-3141663" y="1870075"/>
            <a:ext cx="9085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                ARTIK NE RESİMLER,NE DE OYUNLAR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-3048000" y="2209800"/>
            <a:ext cx="8904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                 NE İYİ GECELER,NE DE SARILMALAR,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-2895600" y="2514600"/>
            <a:ext cx="8650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           HEPSİ ÇOK GERİDE,ULAŞMAK ZOR,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-4038600" y="2819400"/>
            <a:ext cx="865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                                                       YAŞANMADI SANKİ O GÜZEL YILLAR.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-3987800" y="3771900"/>
            <a:ext cx="863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                                                      ARTIK HİÇ İŞİM YOK,YAPAYALNIZIM.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-3581400" y="4079875"/>
            <a:ext cx="1155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GÜNLERİM ÇOK UZUN,ÜSTELİK BOM BOŞ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-3468688" y="4419600"/>
            <a:ext cx="10707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        KEŞKE İSTEKLERİNİ BİR BİR YAPSAYDIM 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-4191000" y="4724400"/>
            <a:ext cx="12372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600" b="1">
                <a:solidFill>
                  <a:srgbClr val="000000"/>
                </a:solidFill>
                <a:latin typeface="Arial" charset="0"/>
              </a:rPr>
              <a:t>                             KÜÇÜK ARZULARIN ŞİMDİ ÇOK ŞİRİN,ÇOK HOŞ.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1371600" y="56007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tr-TR" sz="1800" b="1">
                <a:solidFill>
                  <a:srgbClr val="000000"/>
                </a:solidFill>
                <a:latin typeface="Arial" charset="0"/>
              </a:rPr>
              <a:t>                                    ALICE CHASE</a:t>
            </a:r>
          </a:p>
        </p:txBody>
      </p:sp>
      <p:pic>
        <p:nvPicPr>
          <p:cNvPr id="56335" name="Picture 15" descr="168721_87f257a27488ba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0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Resim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87450" y="5143512"/>
            <a:ext cx="7056438" cy="147732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TEŞEKKÜRLER ...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Uzm</a:t>
            </a:r>
            <a:r>
              <a:rPr lang="tr-TR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.</a:t>
            </a:r>
            <a:r>
              <a:rPr lang="tr-TR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Psk</a:t>
            </a:r>
            <a:r>
              <a:rPr lang="tr-TR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. Uğur ELMAS</a:t>
            </a:r>
          </a:p>
        </p:txBody>
      </p:sp>
      <p:sp>
        <p:nvSpPr>
          <p:cNvPr id="54276" name="WordArt 3"/>
          <p:cNvSpPr>
            <a:spLocks noChangeArrowheads="1" noChangeShapeType="1" noTextEdit="1"/>
          </p:cNvSpPr>
          <p:nvPr/>
        </p:nvSpPr>
        <p:spPr bwMode="auto">
          <a:xfrm>
            <a:off x="971550" y="4071943"/>
            <a:ext cx="7488238" cy="128588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r-TR" sz="40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Katıldığınız ve sabırla dinlediğiniz için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b="1"/>
              <a:t> </a:t>
            </a:r>
          </a:p>
        </p:txBody>
      </p:sp>
      <p:pic>
        <p:nvPicPr>
          <p:cNvPr id="18435" name="Picture 4" descr="PE01802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908050"/>
            <a:ext cx="5616575" cy="1223963"/>
          </a:xfrm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55650" y="56610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tr-TR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BAŞARIYI KAZANMADA HER ZAMAN TAKIM RUHU ESASTIR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411413" y="2133600"/>
            <a:ext cx="4276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ctr"/>
            <a:r>
              <a:rPr lang="tr-TR" sz="3200" b="1">
                <a:solidFill>
                  <a:schemeClr val="tx2"/>
                </a:solidFill>
              </a:rPr>
              <a:t>AİLE BİR TAKIMDIR</a:t>
            </a:r>
          </a:p>
        </p:txBody>
      </p:sp>
      <p:pic>
        <p:nvPicPr>
          <p:cNvPr id="18438" name="Picture 10" descr="Resim1AĞAÇ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81300"/>
            <a:ext cx="26670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057400"/>
            <a:ext cx="7772400" cy="990600"/>
          </a:xfrm>
        </p:spPr>
        <p:txBody>
          <a:bodyPr/>
          <a:lstStyle/>
          <a:p>
            <a:pPr algn="ctr" eaLnBrk="1" hangingPunct="1"/>
            <a:br>
              <a:rPr lang="tr-TR" b="1">
                <a:latin typeface="Arial Black" pitchFamily="34" charset="0"/>
              </a:rPr>
            </a:br>
            <a:endParaRPr lang="tr-TR" b="1">
              <a:latin typeface="Arial Black" pitchFamily="34" charset="0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28600" y="152400"/>
            <a:ext cx="85344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Arial Black" pitchFamily="34" charset="0"/>
              </a:rPr>
              <a:t>EĞİTİM </a:t>
            </a:r>
            <a:br>
              <a:rPr lang="tr-TR" b="1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tr-TR" b="1" dirty="0">
                <a:solidFill>
                  <a:schemeClr val="tx2"/>
                </a:solidFill>
                <a:latin typeface="Arial Black" pitchFamily="34" charset="0"/>
              </a:rPr>
              <a:t>AİLEDE BAŞLAR</a:t>
            </a:r>
            <a:br>
              <a:rPr lang="tr-TR" sz="4400" b="1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tr-TR" sz="4400" b="1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tr-TR" dirty="0"/>
              <a:t>Siz saygıdeğer ana babalar çocukların başarısında okuldan daha fazla önemli bir etkiye sahipsiniz.</a:t>
            </a:r>
          </a:p>
        </p:txBody>
      </p:sp>
      <p:pic>
        <p:nvPicPr>
          <p:cNvPr id="15364" name="Picture 8" descr="PEOP0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4175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Sağlıklı  aile çocuklarına doğru model olan ailedir.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8131" name="Rectangle 6"/>
          <p:cNvSpPr>
            <a:spLocks noGrp="1" noChangeArrowheads="1"/>
          </p:cNvSpPr>
          <p:nvPr>
            <p:ph idx="1"/>
          </p:nvPr>
        </p:nvSpPr>
        <p:spPr>
          <a:xfrm>
            <a:off x="4932363" y="2101850"/>
            <a:ext cx="390683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/>
              <a:t>	Unutmayın ki, </a:t>
            </a:r>
            <a:r>
              <a:rPr lang="tr-TR" sz="3600" dirty="0"/>
              <a:t>çocuğunuz birçok davranışınızı</a:t>
            </a:r>
            <a:r>
              <a:rPr lang="tr-TR" sz="4400" dirty="0"/>
              <a:t> sizden örnek alıyor!</a:t>
            </a:r>
          </a:p>
        </p:txBody>
      </p:sp>
      <p:pic>
        <p:nvPicPr>
          <p:cNvPr id="48132" name="Picture 7" descr="11401321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365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6350"/>
            <a:ext cx="91519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7200" dirty="0">
                <a:solidFill>
                  <a:srgbClr val="CCFF66"/>
                </a:solidFill>
              </a:rPr>
              <a:t>Anne - Baba Tutumları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 Olumsuz Aile Tutumları</a:t>
            </a:r>
          </a:p>
        </p:txBody>
      </p:sp>
      <p:sp>
        <p:nvSpPr>
          <p:cNvPr id="34819" name="2 İçerik Yer Tutucusu"/>
          <p:cNvSpPr>
            <a:spLocks noGrp="1"/>
          </p:cNvSpPr>
          <p:nvPr>
            <p:ph type="body" sz="half" idx="1"/>
          </p:nvPr>
        </p:nvSpPr>
        <p:spPr>
          <a:xfrm>
            <a:off x="1042988" y="2205038"/>
            <a:ext cx="3810000" cy="4114800"/>
          </a:xfrm>
        </p:spPr>
        <p:txBody>
          <a:bodyPr/>
          <a:lstStyle/>
          <a:p>
            <a:pPr eaLnBrk="1" hangingPunct="1"/>
            <a:r>
              <a:rPr lang="tr-TR" sz="2800" b="1" dirty="0">
                <a:solidFill>
                  <a:srgbClr val="0000CC"/>
                </a:solidFill>
                <a:latin typeface="Arial" charset="0"/>
              </a:rPr>
              <a:t>Aşırı Koruyucu Ana-Baba Tutumu</a:t>
            </a:r>
          </a:p>
          <a:p>
            <a:pPr eaLnBrk="1" hangingPunct="1"/>
            <a:r>
              <a:rPr lang="tr-TR" sz="2800" b="1" dirty="0">
                <a:solidFill>
                  <a:srgbClr val="FF3399"/>
                </a:solidFill>
                <a:latin typeface="Arial" charset="0"/>
              </a:rPr>
              <a:t>Aşırı Baskıcı ve Otoriter Ana-Baba Tutumu</a:t>
            </a:r>
          </a:p>
          <a:p>
            <a:pPr eaLnBrk="1" hangingPunct="1"/>
            <a:r>
              <a:rPr lang="tr-TR" sz="2800" b="1" dirty="0">
                <a:solidFill>
                  <a:srgbClr val="33CC33"/>
                </a:solidFill>
                <a:latin typeface="Arial" charset="0"/>
              </a:rPr>
              <a:t>Aşırı Hoşgörülü </a:t>
            </a:r>
          </a:p>
          <a:p>
            <a:pPr eaLnBrk="1" hangingPunct="1">
              <a:buNone/>
            </a:pPr>
            <a:r>
              <a:rPr lang="tr-TR" sz="2800" b="1" dirty="0">
                <a:solidFill>
                  <a:srgbClr val="33CC33"/>
                </a:solidFill>
                <a:latin typeface="Arial" charset="0"/>
              </a:rPr>
              <a:t>     Ana-Baba Tutumu</a:t>
            </a:r>
          </a:p>
          <a:p>
            <a:pPr eaLnBrk="1" hangingPunct="1"/>
            <a:endParaRPr lang="tr-TR" sz="2800" b="1" dirty="0">
              <a:solidFill>
                <a:srgbClr val="33CC33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800" b="1" dirty="0"/>
          </a:p>
        </p:txBody>
      </p:sp>
      <p:pic>
        <p:nvPicPr>
          <p:cNvPr id="34821" name="Picture 5" descr="bd19550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6718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44" y="2212047"/>
            <a:ext cx="3670300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>
          <a:xfrm>
            <a:off x="900113" y="908050"/>
            <a:ext cx="7772400" cy="1071563"/>
          </a:xfrm>
        </p:spPr>
        <p:txBody>
          <a:bodyPr/>
          <a:lstStyle/>
          <a:p>
            <a:r>
              <a:rPr lang="tr-TR"/>
              <a:t>Aşırı Koruyucu Tutum</a:t>
            </a:r>
            <a:br>
              <a:rPr lang="tr-TR"/>
            </a:br>
            <a:endParaRPr lang="tr-TR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484313"/>
            <a:ext cx="409733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Bu ailelerde anne-babalar çocuğa </a:t>
            </a:r>
            <a:r>
              <a:rPr lang="tr-TR" sz="2400">
                <a:solidFill>
                  <a:srgbClr val="33CC33"/>
                </a:solidFill>
              </a:rPr>
              <a:t>gereğinden fazla özen</a:t>
            </a:r>
            <a:r>
              <a:rPr lang="tr-TR" sz="2400"/>
              <a:t> gösterip onu </a:t>
            </a:r>
            <a:r>
              <a:rPr lang="tr-TR" sz="2400">
                <a:solidFill>
                  <a:srgbClr val="33CC33"/>
                </a:solidFill>
              </a:rPr>
              <a:t>denetim</a:t>
            </a:r>
            <a:r>
              <a:rPr lang="tr-TR" sz="2400"/>
              <a:t> altında tutarlar. </a:t>
            </a:r>
          </a:p>
          <a:p>
            <a:pPr>
              <a:lnSpc>
                <a:spcPct val="90000"/>
              </a:lnSpc>
            </a:pPr>
            <a:r>
              <a:rPr lang="tr-TR" sz="2400">
                <a:solidFill>
                  <a:srgbClr val="FF3399"/>
                </a:solidFill>
              </a:rPr>
              <a:t>Çocuğun başına kötü şeyler gelir diye</a:t>
            </a:r>
            <a:r>
              <a:rPr lang="tr-TR" sz="2400"/>
              <a:t> kendi başına bir şeyler yapmasına izin vermezler. Çocuğun tüm ihtiyaçları büyükleri tarafından karşılanmaya çalışılır.</a:t>
            </a:r>
          </a:p>
          <a:p>
            <a:pPr>
              <a:lnSpc>
                <a:spcPct val="90000"/>
              </a:lnSpc>
            </a:pPr>
            <a:endParaRPr lang="tr-TR" sz="2400"/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sz="2400"/>
          </a:p>
        </p:txBody>
      </p:sp>
      <p:pic>
        <p:nvPicPr>
          <p:cNvPr id="35845" name="Picture 6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8163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Aşırı Baskıcı-Otoriter Tutum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Otoriter tutumda çocukların kişilik özellikleri, </a:t>
            </a:r>
            <a:r>
              <a:rPr lang="tr-TR">
                <a:solidFill>
                  <a:srgbClr val="FF3399"/>
                </a:solidFill>
              </a:rPr>
              <a:t>ilgi ve gereksinimleri</a:t>
            </a:r>
            <a:r>
              <a:rPr lang="tr-TR"/>
              <a:t> dikkate alınmamaktadır. Çocuğun istekleri bastırmaya çalışılır. </a:t>
            </a:r>
            <a:r>
              <a:rPr lang="tr-TR">
                <a:solidFill>
                  <a:srgbClr val="FF3399"/>
                </a:solidFill>
              </a:rPr>
              <a:t>Katı bir disiplin</a:t>
            </a:r>
            <a:r>
              <a:rPr lang="tr-TR"/>
              <a:t> anlayışı vardır.Çocuğa açıklanmada kurallar konulur ve bu kurallara kesinlikle uyması istenir, bu konuda anne-baba asla tartışma kabul etmez.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ğa">
  <a:themeElements>
    <a:clrScheme name="Doğ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Doğ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3600" b="0" i="0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ğ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ğ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ğ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ğ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ğ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Çakışan Küreler">
  <a:themeElements>
    <a:clrScheme name="Çakışan Küreler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Çakışan Küreler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kışan Küreler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Çakışan Küreler">
  <a:themeElements>
    <a:clrScheme name="Çakışan Küreler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Çakışan Küreler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kışan Küreler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Çakışan Küreler">
  <a:themeElements>
    <a:clrScheme name="Çakışan Küreler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Çakışan Küreler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kışan Küreler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Çakışan Küreler">
  <a:themeElements>
    <a:clrScheme name="Çakışan Küreler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Çakışan Küreler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kışan Küreler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Çakışan Küreler">
  <a:themeElements>
    <a:clrScheme name="Çakışan Küreler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Çakışan Küreler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kışan Küreler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Çakışan Küreler">
  <a:themeElements>
    <a:clrScheme name="Çakışan Küreler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Çakışan Küreler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kışan Küreler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842</Words>
  <Application>Microsoft Office PowerPoint</Application>
  <PresentationFormat>Ekran Gösterisi (4:3)</PresentationFormat>
  <Paragraphs>129</Paragraphs>
  <Slides>24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7</vt:i4>
      </vt:variant>
      <vt:variant>
        <vt:lpstr>Slayt Başlıkları</vt:lpstr>
      </vt:variant>
      <vt:variant>
        <vt:i4>24</vt:i4>
      </vt:variant>
    </vt:vector>
  </HeadingPairs>
  <TitlesOfParts>
    <vt:vector size="38" baseType="lpstr">
      <vt:lpstr>Arial</vt:lpstr>
      <vt:lpstr>Arial Black</vt:lpstr>
      <vt:lpstr>Comic Sans MS</vt:lpstr>
      <vt:lpstr>Tahoma</vt:lpstr>
      <vt:lpstr>Times New Roman</vt:lpstr>
      <vt:lpstr>Verdana</vt:lpstr>
      <vt:lpstr>Wingdings</vt:lpstr>
      <vt:lpstr>Doğa</vt:lpstr>
      <vt:lpstr>1_Çakışan Küreler</vt:lpstr>
      <vt:lpstr>2_Çakışan Küreler</vt:lpstr>
      <vt:lpstr>4_Çakışan Küreler</vt:lpstr>
      <vt:lpstr>5_Çakışan Küreler</vt:lpstr>
      <vt:lpstr>6_Çakışan Küreler</vt:lpstr>
      <vt:lpstr>8_Çakışan Küreler</vt:lpstr>
      <vt:lpstr> T.C. MİLLÎ EĞİTİM BAKANLIĞI AİLE OKULU PROJESİ</vt:lpstr>
      <vt:lpstr>PowerPoint Sunusu</vt:lpstr>
      <vt:lpstr> </vt:lpstr>
      <vt:lpstr> </vt:lpstr>
      <vt:lpstr>Sağlıklı  aile çocuklarına doğru model olan ailedir.</vt:lpstr>
      <vt:lpstr>PowerPoint Sunusu</vt:lpstr>
      <vt:lpstr> Olumsuz Aile Tutumları</vt:lpstr>
      <vt:lpstr>Aşırı Koruyucu Tutum </vt:lpstr>
      <vt:lpstr>Aşırı Baskıcı-Otoriter Tutum</vt:lpstr>
      <vt:lpstr>Aşırı hoşgörülü –Tavizkar tutum </vt:lpstr>
      <vt:lpstr>Olumlu Aile Tutumu Destekleyici Tutum</vt:lpstr>
      <vt:lpstr>PowerPoint Sunusu</vt:lpstr>
      <vt:lpstr>PowerPoint Sunusu</vt:lpstr>
      <vt:lpstr>PowerPoint Sunusu</vt:lpstr>
      <vt:lpstr>“Neredesin bakayım bu saatlere kadar”</vt:lpstr>
      <vt:lpstr>“Seni anlamak mümkün değil bunu nasıl yaparsın.”</vt:lpstr>
      <vt:lpstr>“Neden yine ceketin yerlerde”?</vt:lpstr>
      <vt:lpstr>ÇOCUĞUMUZU DİNLERKEN</vt:lpstr>
      <vt:lpstr>Onu ilgiyle dinleyelim.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Unknown User</dc:creator>
  <cp:lastModifiedBy>ARGE</cp:lastModifiedBy>
  <cp:revision>134</cp:revision>
  <dcterms:created xsi:type="dcterms:W3CDTF">2006-10-11T07:27:51Z</dcterms:created>
  <dcterms:modified xsi:type="dcterms:W3CDTF">2022-09-22T13:39:45Z</dcterms:modified>
</cp:coreProperties>
</file>