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50"/>
  </p:notesMasterIdLst>
  <p:sldIdLst>
    <p:sldId id="256" r:id="rId2"/>
    <p:sldId id="274" r:id="rId3"/>
    <p:sldId id="275" r:id="rId4"/>
    <p:sldId id="279" r:id="rId5"/>
    <p:sldId id="286" r:id="rId6"/>
    <p:sldId id="258" r:id="rId7"/>
    <p:sldId id="276" r:id="rId8"/>
    <p:sldId id="277" r:id="rId9"/>
    <p:sldId id="278" r:id="rId10"/>
    <p:sldId id="257" r:id="rId11"/>
    <p:sldId id="259" r:id="rId12"/>
    <p:sldId id="302" r:id="rId13"/>
    <p:sldId id="303" r:id="rId14"/>
    <p:sldId id="262" r:id="rId15"/>
    <p:sldId id="263" r:id="rId16"/>
    <p:sldId id="287" r:id="rId17"/>
    <p:sldId id="304" r:id="rId18"/>
    <p:sldId id="288" r:id="rId19"/>
    <p:sldId id="289" r:id="rId20"/>
    <p:sldId id="305" r:id="rId21"/>
    <p:sldId id="264" r:id="rId22"/>
    <p:sldId id="265" r:id="rId23"/>
    <p:sldId id="266" r:id="rId24"/>
    <p:sldId id="293" r:id="rId25"/>
    <p:sldId id="290" r:id="rId26"/>
    <p:sldId id="306" r:id="rId27"/>
    <p:sldId id="307" r:id="rId28"/>
    <p:sldId id="291" r:id="rId29"/>
    <p:sldId id="308" r:id="rId30"/>
    <p:sldId id="292" r:id="rId31"/>
    <p:sldId id="310" r:id="rId32"/>
    <p:sldId id="268" r:id="rId33"/>
    <p:sldId id="294" r:id="rId34"/>
    <p:sldId id="311" r:id="rId35"/>
    <p:sldId id="295" r:id="rId36"/>
    <p:sldId id="296" r:id="rId37"/>
    <p:sldId id="297" r:id="rId38"/>
    <p:sldId id="312" r:id="rId39"/>
    <p:sldId id="313" r:id="rId40"/>
    <p:sldId id="298" r:id="rId41"/>
    <p:sldId id="314" r:id="rId42"/>
    <p:sldId id="299" r:id="rId43"/>
    <p:sldId id="315" r:id="rId44"/>
    <p:sldId id="300" r:id="rId45"/>
    <p:sldId id="301" r:id="rId46"/>
    <p:sldId id="267" r:id="rId47"/>
    <p:sldId id="269" r:id="rId48"/>
    <p:sldId id="316" r:id="rId4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A937B-0F82-4359-B9D9-8A897579F15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44C9A885-09AA-4EFE-AA22-3062D9645B23}">
      <dgm:prSet phldrT="[Metin]" custT="1"/>
      <dgm:spPr/>
      <dgm:t>
        <a:bodyPr/>
        <a:lstStyle/>
        <a:p>
          <a:pPr algn="just"/>
          <a:r>
            <a:rPr lang="tr-TR" sz="1400" b="0" dirty="0" smtClean="0"/>
            <a:t>Öğrenci</a:t>
          </a:r>
          <a:endParaRPr lang="tr-TR" sz="1400" b="0" dirty="0"/>
        </a:p>
      </dgm:t>
    </dgm:pt>
    <dgm:pt modelId="{A67713DF-9B7E-4484-8C82-4F46B2798A96}" type="parTrans" cxnId="{5125E391-9BC6-4A81-9BA9-0637C9A68A89}">
      <dgm:prSet/>
      <dgm:spPr/>
      <dgm:t>
        <a:bodyPr/>
        <a:lstStyle/>
        <a:p>
          <a:pPr algn="just"/>
          <a:endParaRPr lang="tr-TR" sz="1400" b="0"/>
        </a:p>
      </dgm:t>
    </dgm:pt>
    <dgm:pt modelId="{76A3D68F-BBBA-4D1C-8E63-EDD64AE26A97}" type="sibTrans" cxnId="{5125E391-9BC6-4A81-9BA9-0637C9A68A89}">
      <dgm:prSet/>
      <dgm:spPr/>
      <dgm:t>
        <a:bodyPr/>
        <a:lstStyle/>
        <a:p>
          <a:pPr algn="just"/>
          <a:endParaRPr lang="tr-TR" sz="1400" b="0"/>
        </a:p>
      </dgm:t>
    </dgm:pt>
    <dgm:pt modelId="{7240216E-0B61-4139-9DD7-3AFDA49F2673}">
      <dgm:prSet phldrT="[Metin]" custT="1"/>
      <dgm:spPr/>
      <dgm:t>
        <a:bodyPr/>
        <a:lstStyle/>
        <a:p>
          <a:pPr algn="just"/>
          <a:r>
            <a:rPr lang="tr-TR" sz="1400" b="0" dirty="0" err="1" smtClean="0"/>
            <a:t>Portfolyosuna</a:t>
          </a:r>
          <a:r>
            <a:rPr lang="tr-TR" sz="1400" b="0" dirty="0" smtClean="0"/>
            <a:t> hangi çalışmaları dahil edeceğini belirlemelidir.</a:t>
          </a:r>
          <a:endParaRPr lang="tr-TR" sz="1400" b="0" dirty="0"/>
        </a:p>
      </dgm:t>
    </dgm:pt>
    <dgm:pt modelId="{47E1107C-E570-4716-A2B1-36544C0E1E24}" type="parTrans" cxnId="{216AB75B-8992-46B4-A4A1-3FD3DB86D0EA}">
      <dgm:prSet/>
      <dgm:spPr/>
      <dgm:t>
        <a:bodyPr/>
        <a:lstStyle/>
        <a:p>
          <a:pPr algn="just"/>
          <a:endParaRPr lang="tr-TR" sz="1400" b="0"/>
        </a:p>
      </dgm:t>
    </dgm:pt>
    <dgm:pt modelId="{84056C7D-7CE8-460D-9E39-AC009AFE8B8B}" type="sibTrans" cxnId="{216AB75B-8992-46B4-A4A1-3FD3DB86D0EA}">
      <dgm:prSet/>
      <dgm:spPr/>
      <dgm:t>
        <a:bodyPr/>
        <a:lstStyle/>
        <a:p>
          <a:pPr algn="just"/>
          <a:endParaRPr lang="tr-TR" sz="1400" b="0"/>
        </a:p>
      </dgm:t>
    </dgm:pt>
    <dgm:pt modelId="{F5529E6F-E8D2-4918-A9D4-39C4D407FAA4}">
      <dgm:prSet phldrT="[Metin]" custT="1"/>
      <dgm:spPr/>
      <dgm:t>
        <a:bodyPr/>
        <a:lstStyle/>
        <a:p>
          <a:pPr algn="just"/>
          <a:r>
            <a:rPr lang="tr-TR" sz="1400" b="0" dirty="0" smtClean="0"/>
            <a:t>Öğretmen</a:t>
          </a:r>
          <a:endParaRPr lang="tr-TR" sz="1400" b="0" dirty="0"/>
        </a:p>
      </dgm:t>
    </dgm:pt>
    <dgm:pt modelId="{28401AF1-CDDC-4903-A887-02F428585337}" type="parTrans" cxnId="{8887F4D2-CC8A-4FBA-BA7B-8D5C6FB19AD0}">
      <dgm:prSet/>
      <dgm:spPr/>
      <dgm:t>
        <a:bodyPr/>
        <a:lstStyle/>
        <a:p>
          <a:pPr algn="just"/>
          <a:endParaRPr lang="tr-TR" sz="1400" b="0"/>
        </a:p>
      </dgm:t>
    </dgm:pt>
    <dgm:pt modelId="{64900BBD-AE81-4776-AD1F-30CF349F2755}" type="sibTrans" cxnId="{8887F4D2-CC8A-4FBA-BA7B-8D5C6FB19AD0}">
      <dgm:prSet/>
      <dgm:spPr/>
      <dgm:t>
        <a:bodyPr/>
        <a:lstStyle/>
        <a:p>
          <a:pPr algn="just"/>
          <a:endParaRPr lang="tr-TR" sz="1400" b="0"/>
        </a:p>
      </dgm:t>
    </dgm:pt>
    <dgm:pt modelId="{C96A0F7C-5446-4024-8EBB-4F401D3A1642}">
      <dgm:prSet phldrT="[Metin]" custT="1"/>
      <dgm:spPr/>
      <dgm:t>
        <a:bodyPr/>
        <a:lstStyle/>
        <a:p>
          <a:pPr algn="just"/>
          <a:r>
            <a:rPr lang="tr-TR" sz="1400" b="0" dirty="0" smtClean="0"/>
            <a:t>Değerlendirme kriterlerini baştan belirlemeli ve açık ve anlaşılır bir biçimde öğrenci ve veliye sunmalıdır.</a:t>
          </a:r>
          <a:endParaRPr lang="tr-TR" sz="1400" b="0" dirty="0"/>
        </a:p>
      </dgm:t>
    </dgm:pt>
    <dgm:pt modelId="{2B18A880-E78A-49AC-9022-F45FE28D76BE}" type="parTrans" cxnId="{3CB5B44B-8FD3-484E-B425-35CF985226B3}">
      <dgm:prSet/>
      <dgm:spPr/>
      <dgm:t>
        <a:bodyPr/>
        <a:lstStyle/>
        <a:p>
          <a:pPr algn="just"/>
          <a:endParaRPr lang="tr-TR" sz="1400" b="0"/>
        </a:p>
      </dgm:t>
    </dgm:pt>
    <dgm:pt modelId="{32150C2B-213C-4B15-AF46-DE9718FA143C}" type="sibTrans" cxnId="{3CB5B44B-8FD3-484E-B425-35CF985226B3}">
      <dgm:prSet/>
      <dgm:spPr/>
      <dgm:t>
        <a:bodyPr/>
        <a:lstStyle/>
        <a:p>
          <a:pPr algn="just"/>
          <a:endParaRPr lang="tr-TR" sz="1400" b="0"/>
        </a:p>
      </dgm:t>
    </dgm:pt>
    <dgm:pt modelId="{21B0612D-2EC4-41F6-B136-AC28D57843E3}">
      <dgm:prSet phldrT="[Metin]" custT="1"/>
      <dgm:spPr/>
      <dgm:t>
        <a:bodyPr/>
        <a:lstStyle/>
        <a:p>
          <a:pPr algn="just"/>
          <a:r>
            <a:rPr lang="tr-TR" sz="1400" b="0" dirty="0" smtClean="0"/>
            <a:t>Veli</a:t>
          </a:r>
          <a:endParaRPr lang="tr-TR" sz="1400" b="0" dirty="0"/>
        </a:p>
      </dgm:t>
    </dgm:pt>
    <dgm:pt modelId="{A509C9AF-CCF2-4A45-877A-06446B76452F}" type="parTrans" cxnId="{F740B32A-8CA4-4996-B432-821D8A2A4EB5}">
      <dgm:prSet/>
      <dgm:spPr/>
      <dgm:t>
        <a:bodyPr/>
        <a:lstStyle/>
        <a:p>
          <a:pPr algn="just"/>
          <a:endParaRPr lang="tr-TR" sz="1400" b="0"/>
        </a:p>
      </dgm:t>
    </dgm:pt>
    <dgm:pt modelId="{90270BE8-E330-4AFC-88A3-6130CCA0AB45}" type="sibTrans" cxnId="{F740B32A-8CA4-4996-B432-821D8A2A4EB5}">
      <dgm:prSet/>
      <dgm:spPr/>
      <dgm:t>
        <a:bodyPr/>
        <a:lstStyle/>
        <a:p>
          <a:pPr algn="just"/>
          <a:endParaRPr lang="tr-TR" sz="1400" b="0"/>
        </a:p>
      </dgm:t>
    </dgm:pt>
    <dgm:pt modelId="{27595C90-C2C7-4EB7-8A93-950F381AC2A9}">
      <dgm:prSet phldrT="[Metin]" custT="1"/>
      <dgm:spPr/>
      <dgm:t>
        <a:bodyPr/>
        <a:lstStyle/>
        <a:p>
          <a:pPr algn="just"/>
          <a:r>
            <a:rPr lang="tr-TR" sz="1400" b="0" dirty="0" err="1" smtClean="0"/>
            <a:t>Portfolyo</a:t>
          </a:r>
          <a:r>
            <a:rPr lang="tr-TR" sz="1400" b="0" dirty="0" smtClean="0"/>
            <a:t> mektuplarına zamanında gerçekçi yanıtlar vermelidir. </a:t>
          </a:r>
          <a:endParaRPr lang="tr-TR" sz="1400" b="0" dirty="0"/>
        </a:p>
      </dgm:t>
    </dgm:pt>
    <dgm:pt modelId="{D294AD48-D2B6-4943-A7AC-B4862341D55E}" type="parTrans" cxnId="{607A6AA9-A024-4D8A-85DE-857CE8B84560}">
      <dgm:prSet/>
      <dgm:spPr/>
      <dgm:t>
        <a:bodyPr/>
        <a:lstStyle/>
        <a:p>
          <a:pPr algn="just"/>
          <a:endParaRPr lang="tr-TR" sz="1400" b="0"/>
        </a:p>
      </dgm:t>
    </dgm:pt>
    <dgm:pt modelId="{F3B440FE-BA66-436A-B92B-33EF9BB4F37E}" type="sibTrans" cxnId="{607A6AA9-A024-4D8A-85DE-857CE8B84560}">
      <dgm:prSet/>
      <dgm:spPr/>
      <dgm:t>
        <a:bodyPr/>
        <a:lstStyle/>
        <a:p>
          <a:pPr algn="just"/>
          <a:endParaRPr lang="tr-TR" sz="1400" b="0"/>
        </a:p>
      </dgm:t>
    </dgm:pt>
    <dgm:pt modelId="{B3D78D76-F6D6-4469-B6CA-DDEA048E3BDF}">
      <dgm:prSet custT="1"/>
      <dgm:spPr/>
      <dgm:t>
        <a:bodyPr/>
        <a:lstStyle/>
        <a:p>
          <a:pPr algn="just"/>
          <a:r>
            <a:rPr lang="tr-TR" sz="1400" b="0" dirty="0" smtClean="0"/>
            <a:t>Kararları öğretmen ve öğrenci birlikte alabilirler.</a:t>
          </a:r>
          <a:endParaRPr lang="tr-TR" sz="1400" b="0" dirty="0"/>
        </a:p>
      </dgm:t>
    </dgm:pt>
    <dgm:pt modelId="{115A4A8F-693E-40B7-A7E3-FB2137A186A2}" type="parTrans" cxnId="{45E85C77-1EA5-470D-A5D2-A78A5FF047D8}">
      <dgm:prSet/>
      <dgm:spPr/>
      <dgm:t>
        <a:bodyPr/>
        <a:lstStyle/>
        <a:p>
          <a:pPr algn="just"/>
          <a:endParaRPr lang="tr-TR" sz="1400" b="0"/>
        </a:p>
      </dgm:t>
    </dgm:pt>
    <dgm:pt modelId="{37CFF44C-6698-42C8-9E1D-951BD705CD39}" type="sibTrans" cxnId="{45E85C77-1EA5-470D-A5D2-A78A5FF047D8}">
      <dgm:prSet/>
      <dgm:spPr/>
      <dgm:t>
        <a:bodyPr/>
        <a:lstStyle/>
        <a:p>
          <a:pPr algn="just"/>
          <a:endParaRPr lang="tr-TR" sz="1400" b="0"/>
        </a:p>
      </dgm:t>
    </dgm:pt>
    <dgm:pt modelId="{606A4C38-B102-46E6-B654-BCDFABB23B86}">
      <dgm:prSet custT="1"/>
      <dgm:spPr/>
      <dgm:t>
        <a:bodyPr/>
        <a:lstStyle/>
        <a:p>
          <a:pPr algn="just"/>
          <a:r>
            <a:rPr lang="tr-TR" sz="1400" b="0" dirty="0" smtClean="0"/>
            <a:t>Öğrenme-öğretme sürecini yakından takip etmelidir.</a:t>
          </a:r>
          <a:endParaRPr lang="tr-TR" sz="1400" b="0" dirty="0"/>
        </a:p>
      </dgm:t>
    </dgm:pt>
    <dgm:pt modelId="{91C4869B-B589-4676-B08E-09C5B8878266}" type="parTrans" cxnId="{A7683B72-DEB5-4E24-8C1E-BC408CA71881}">
      <dgm:prSet/>
      <dgm:spPr/>
      <dgm:t>
        <a:bodyPr/>
        <a:lstStyle/>
        <a:p>
          <a:pPr algn="just"/>
          <a:endParaRPr lang="tr-TR" sz="1400" b="0"/>
        </a:p>
      </dgm:t>
    </dgm:pt>
    <dgm:pt modelId="{11C73BC3-EDDC-4860-A912-A9C02B1FD153}" type="sibTrans" cxnId="{A7683B72-DEB5-4E24-8C1E-BC408CA71881}">
      <dgm:prSet/>
      <dgm:spPr/>
      <dgm:t>
        <a:bodyPr/>
        <a:lstStyle/>
        <a:p>
          <a:pPr algn="just"/>
          <a:endParaRPr lang="tr-TR" sz="1400" b="0"/>
        </a:p>
      </dgm:t>
    </dgm:pt>
    <dgm:pt modelId="{93FE7C83-44E5-406B-A1B8-0B8E73DC7336}" type="pres">
      <dgm:prSet presAssocID="{433A937B-0F82-4359-B9D9-8A897579F157}" presName="linear" presStyleCnt="0">
        <dgm:presLayoutVars>
          <dgm:dir/>
          <dgm:animLvl val="lvl"/>
          <dgm:resizeHandles val="exact"/>
        </dgm:presLayoutVars>
      </dgm:prSet>
      <dgm:spPr/>
    </dgm:pt>
    <dgm:pt modelId="{3FF8D1E9-020D-488D-ABA1-C541A1C75A00}" type="pres">
      <dgm:prSet presAssocID="{44C9A885-09AA-4EFE-AA22-3062D9645B23}" presName="parentLin" presStyleCnt="0"/>
      <dgm:spPr/>
    </dgm:pt>
    <dgm:pt modelId="{DD9A613E-ECD3-4C61-9395-0AD973A07AF3}" type="pres">
      <dgm:prSet presAssocID="{44C9A885-09AA-4EFE-AA22-3062D9645B23}" presName="parentLeftMargin" presStyleLbl="node1" presStyleIdx="0" presStyleCnt="3"/>
      <dgm:spPr/>
    </dgm:pt>
    <dgm:pt modelId="{76957B81-BC6C-4A3B-8EA7-17767E2694CD}" type="pres">
      <dgm:prSet presAssocID="{44C9A885-09AA-4EFE-AA22-3062D9645B2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34DB629-57D0-43EC-9BDA-9CBF7DAC899C}" type="pres">
      <dgm:prSet presAssocID="{44C9A885-09AA-4EFE-AA22-3062D9645B23}" presName="negativeSpace" presStyleCnt="0"/>
      <dgm:spPr/>
    </dgm:pt>
    <dgm:pt modelId="{3CEBCF56-609F-4948-957F-F42BB89D5E4B}" type="pres">
      <dgm:prSet presAssocID="{44C9A885-09AA-4EFE-AA22-3062D9645B23}" presName="childText" presStyleLbl="conFgAcc1" presStyleIdx="0" presStyleCnt="3">
        <dgm:presLayoutVars>
          <dgm:bulletEnabled val="1"/>
        </dgm:presLayoutVars>
      </dgm:prSet>
      <dgm:spPr/>
    </dgm:pt>
    <dgm:pt modelId="{210A95A1-1681-43B6-A64F-E43972135C34}" type="pres">
      <dgm:prSet presAssocID="{76A3D68F-BBBA-4D1C-8E63-EDD64AE26A97}" presName="spaceBetweenRectangles" presStyleCnt="0"/>
      <dgm:spPr/>
    </dgm:pt>
    <dgm:pt modelId="{83AF9028-16ED-4468-BF89-7DA4125B391A}" type="pres">
      <dgm:prSet presAssocID="{F5529E6F-E8D2-4918-A9D4-39C4D407FAA4}" presName="parentLin" presStyleCnt="0"/>
      <dgm:spPr/>
    </dgm:pt>
    <dgm:pt modelId="{8B2E8DCA-8EE5-44C1-BE3E-7B3F6AB3DF0D}" type="pres">
      <dgm:prSet presAssocID="{F5529E6F-E8D2-4918-A9D4-39C4D407FAA4}" presName="parentLeftMargin" presStyleLbl="node1" presStyleIdx="0" presStyleCnt="3"/>
      <dgm:spPr/>
    </dgm:pt>
    <dgm:pt modelId="{87F382BD-8BD0-4AE9-960C-26D871190937}" type="pres">
      <dgm:prSet presAssocID="{F5529E6F-E8D2-4918-A9D4-39C4D407FAA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BF7B64-6F3E-4584-A2A7-D227312C92FC}" type="pres">
      <dgm:prSet presAssocID="{F5529E6F-E8D2-4918-A9D4-39C4D407FAA4}" presName="negativeSpace" presStyleCnt="0"/>
      <dgm:spPr/>
    </dgm:pt>
    <dgm:pt modelId="{32421C42-AD41-42BC-A2E6-EBCAFDC2F2C9}" type="pres">
      <dgm:prSet presAssocID="{F5529E6F-E8D2-4918-A9D4-39C4D407FA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F9794F-6D6F-4A24-80A7-2C1D2A8686BA}" type="pres">
      <dgm:prSet presAssocID="{64900BBD-AE81-4776-AD1F-30CF349F2755}" presName="spaceBetweenRectangles" presStyleCnt="0"/>
      <dgm:spPr/>
    </dgm:pt>
    <dgm:pt modelId="{7A5A81B5-57ED-49C7-B826-4AD26302B1C9}" type="pres">
      <dgm:prSet presAssocID="{21B0612D-2EC4-41F6-B136-AC28D57843E3}" presName="parentLin" presStyleCnt="0"/>
      <dgm:spPr/>
    </dgm:pt>
    <dgm:pt modelId="{05E4600B-B979-48A6-9B78-8DB34BB71BC2}" type="pres">
      <dgm:prSet presAssocID="{21B0612D-2EC4-41F6-B136-AC28D57843E3}" presName="parentLeftMargin" presStyleLbl="node1" presStyleIdx="1" presStyleCnt="3"/>
      <dgm:spPr/>
    </dgm:pt>
    <dgm:pt modelId="{B30DC213-058F-4693-B9B0-86309A6D2F21}" type="pres">
      <dgm:prSet presAssocID="{21B0612D-2EC4-41F6-B136-AC28D57843E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01FFD45-4304-44A9-BE2F-4201A02E283D}" type="pres">
      <dgm:prSet presAssocID="{21B0612D-2EC4-41F6-B136-AC28D57843E3}" presName="negativeSpace" presStyleCnt="0"/>
      <dgm:spPr/>
    </dgm:pt>
    <dgm:pt modelId="{858613DA-CA4D-4031-B109-E00C070D73DE}" type="pres">
      <dgm:prSet presAssocID="{21B0612D-2EC4-41F6-B136-AC28D57843E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07A6AA9-A024-4D8A-85DE-857CE8B84560}" srcId="{21B0612D-2EC4-41F6-B136-AC28D57843E3}" destId="{27595C90-C2C7-4EB7-8A93-950F381AC2A9}" srcOrd="0" destOrd="0" parTransId="{D294AD48-D2B6-4943-A7AC-B4862341D55E}" sibTransId="{F3B440FE-BA66-436A-B92B-33EF9BB4F37E}"/>
    <dgm:cxn modelId="{7F1C8230-A5D6-4190-A06B-5DF834F90C13}" type="presOf" srcId="{433A937B-0F82-4359-B9D9-8A897579F157}" destId="{93FE7C83-44E5-406B-A1B8-0B8E73DC7336}" srcOrd="0" destOrd="0" presId="urn:microsoft.com/office/officeart/2005/8/layout/list1"/>
    <dgm:cxn modelId="{4EA6DA6E-5B1C-495C-A2D6-0265F909D5EE}" type="presOf" srcId="{21B0612D-2EC4-41F6-B136-AC28D57843E3}" destId="{B30DC213-058F-4693-B9B0-86309A6D2F21}" srcOrd="1" destOrd="0" presId="urn:microsoft.com/office/officeart/2005/8/layout/list1"/>
    <dgm:cxn modelId="{31C1213E-D3B3-46EE-B8DE-4894FE595C3B}" type="presOf" srcId="{606A4C38-B102-46E6-B654-BCDFABB23B86}" destId="{858613DA-CA4D-4031-B109-E00C070D73DE}" srcOrd="0" destOrd="1" presId="urn:microsoft.com/office/officeart/2005/8/layout/list1"/>
    <dgm:cxn modelId="{14AB1259-E4F7-4FD0-8342-A2FA9DF91DCF}" type="presOf" srcId="{44C9A885-09AA-4EFE-AA22-3062D9645B23}" destId="{76957B81-BC6C-4A3B-8EA7-17767E2694CD}" srcOrd="1" destOrd="0" presId="urn:microsoft.com/office/officeart/2005/8/layout/list1"/>
    <dgm:cxn modelId="{0221FE6D-0FFA-47DB-ABB1-3EA9355715C9}" type="presOf" srcId="{44C9A885-09AA-4EFE-AA22-3062D9645B23}" destId="{DD9A613E-ECD3-4C61-9395-0AD973A07AF3}" srcOrd="0" destOrd="0" presId="urn:microsoft.com/office/officeart/2005/8/layout/list1"/>
    <dgm:cxn modelId="{02CD30C8-6B25-4084-A010-065E6BBC0332}" type="presOf" srcId="{27595C90-C2C7-4EB7-8A93-950F381AC2A9}" destId="{858613DA-CA4D-4031-B109-E00C070D73DE}" srcOrd="0" destOrd="0" presId="urn:microsoft.com/office/officeart/2005/8/layout/list1"/>
    <dgm:cxn modelId="{45E85C77-1EA5-470D-A5D2-A78A5FF047D8}" srcId="{44C9A885-09AA-4EFE-AA22-3062D9645B23}" destId="{B3D78D76-F6D6-4469-B6CA-DDEA048E3BDF}" srcOrd="1" destOrd="0" parTransId="{115A4A8F-693E-40B7-A7E3-FB2137A186A2}" sibTransId="{37CFF44C-6698-42C8-9E1D-951BD705CD39}"/>
    <dgm:cxn modelId="{0A7E99DF-CE04-44FB-891B-9640D51CBC40}" type="presOf" srcId="{F5529E6F-E8D2-4918-A9D4-39C4D407FAA4}" destId="{87F382BD-8BD0-4AE9-960C-26D871190937}" srcOrd="1" destOrd="0" presId="urn:microsoft.com/office/officeart/2005/8/layout/list1"/>
    <dgm:cxn modelId="{216AB75B-8992-46B4-A4A1-3FD3DB86D0EA}" srcId="{44C9A885-09AA-4EFE-AA22-3062D9645B23}" destId="{7240216E-0B61-4139-9DD7-3AFDA49F2673}" srcOrd="0" destOrd="0" parTransId="{47E1107C-E570-4716-A2B1-36544C0E1E24}" sibTransId="{84056C7D-7CE8-460D-9E39-AC009AFE8B8B}"/>
    <dgm:cxn modelId="{B1650AFE-E19B-4B06-AA78-7CFEA7FA88CB}" type="presOf" srcId="{7240216E-0B61-4139-9DD7-3AFDA49F2673}" destId="{3CEBCF56-609F-4948-957F-F42BB89D5E4B}" srcOrd="0" destOrd="0" presId="urn:microsoft.com/office/officeart/2005/8/layout/list1"/>
    <dgm:cxn modelId="{3CB5B44B-8FD3-484E-B425-35CF985226B3}" srcId="{F5529E6F-E8D2-4918-A9D4-39C4D407FAA4}" destId="{C96A0F7C-5446-4024-8EBB-4F401D3A1642}" srcOrd="0" destOrd="0" parTransId="{2B18A880-E78A-49AC-9022-F45FE28D76BE}" sibTransId="{32150C2B-213C-4B15-AF46-DE9718FA143C}"/>
    <dgm:cxn modelId="{2113F06F-2C7C-42E6-99AB-8ABAC4AA0071}" type="presOf" srcId="{F5529E6F-E8D2-4918-A9D4-39C4D407FAA4}" destId="{8B2E8DCA-8EE5-44C1-BE3E-7B3F6AB3DF0D}" srcOrd="0" destOrd="0" presId="urn:microsoft.com/office/officeart/2005/8/layout/list1"/>
    <dgm:cxn modelId="{8887F4D2-CC8A-4FBA-BA7B-8D5C6FB19AD0}" srcId="{433A937B-0F82-4359-B9D9-8A897579F157}" destId="{F5529E6F-E8D2-4918-A9D4-39C4D407FAA4}" srcOrd="1" destOrd="0" parTransId="{28401AF1-CDDC-4903-A887-02F428585337}" sibTransId="{64900BBD-AE81-4776-AD1F-30CF349F2755}"/>
    <dgm:cxn modelId="{A7683B72-DEB5-4E24-8C1E-BC408CA71881}" srcId="{21B0612D-2EC4-41F6-B136-AC28D57843E3}" destId="{606A4C38-B102-46E6-B654-BCDFABB23B86}" srcOrd="1" destOrd="0" parTransId="{91C4869B-B589-4676-B08E-09C5B8878266}" sibTransId="{11C73BC3-EDDC-4860-A912-A9C02B1FD153}"/>
    <dgm:cxn modelId="{A0AA92C8-2847-4ED5-9088-1B1D5988E215}" type="presOf" srcId="{B3D78D76-F6D6-4469-B6CA-DDEA048E3BDF}" destId="{3CEBCF56-609F-4948-957F-F42BB89D5E4B}" srcOrd="0" destOrd="1" presId="urn:microsoft.com/office/officeart/2005/8/layout/list1"/>
    <dgm:cxn modelId="{D6F4BE0F-6E4B-45CD-8A50-D0229B8F0857}" type="presOf" srcId="{C96A0F7C-5446-4024-8EBB-4F401D3A1642}" destId="{32421C42-AD41-42BC-A2E6-EBCAFDC2F2C9}" srcOrd="0" destOrd="0" presId="urn:microsoft.com/office/officeart/2005/8/layout/list1"/>
    <dgm:cxn modelId="{42A65B5A-12A4-46F9-BEB9-63905A2AB9D8}" type="presOf" srcId="{21B0612D-2EC4-41F6-B136-AC28D57843E3}" destId="{05E4600B-B979-48A6-9B78-8DB34BB71BC2}" srcOrd="0" destOrd="0" presId="urn:microsoft.com/office/officeart/2005/8/layout/list1"/>
    <dgm:cxn modelId="{5125E391-9BC6-4A81-9BA9-0637C9A68A89}" srcId="{433A937B-0F82-4359-B9D9-8A897579F157}" destId="{44C9A885-09AA-4EFE-AA22-3062D9645B23}" srcOrd="0" destOrd="0" parTransId="{A67713DF-9B7E-4484-8C82-4F46B2798A96}" sibTransId="{76A3D68F-BBBA-4D1C-8E63-EDD64AE26A97}"/>
    <dgm:cxn modelId="{F740B32A-8CA4-4996-B432-821D8A2A4EB5}" srcId="{433A937B-0F82-4359-B9D9-8A897579F157}" destId="{21B0612D-2EC4-41F6-B136-AC28D57843E3}" srcOrd="2" destOrd="0" parTransId="{A509C9AF-CCF2-4A45-877A-06446B76452F}" sibTransId="{90270BE8-E330-4AFC-88A3-6130CCA0AB45}"/>
    <dgm:cxn modelId="{B96B48DE-D268-4B29-B00F-FB5E0F85936C}" type="presParOf" srcId="{93FE7C83-44E5-406B-A1B8-0B8E73DC7336}" destId="{3FF8D1E9-020D-488D-ABA1-C541A1C75A00}" srcOrd="0" destOrd="0" presId="urn:microsoft.com/office/officeart/2005/8/layout/list1"/>
    <dgm:cxn modelId="{F16B7B0D-C002-40C4-BCC4-95A35C1A3FFA}" type="presParOf" srcId="{3FF8D1E9-020D-488D-ABA1-C541A1C75A00}" destId="{DD9A613E-ECD3-4C61-9395-0AD973A07AF3}" srcOrd="0" destOrd="0" presId="urn:microsoft.com/office/officeart/2005/8/layout/list1"/>
    <dgm:cxn modelId="{EE384FEB-BDD6-40E5-A6BA-DF644984025E}" type="presParOf" srcId="{3FF8D1E9-020D-488D-ABA1-C541A1C75A00}" destId="{76957B81-BC6C-4A3B-8EA7-17767E2694CD}" srcOrd="1" destOrd="0" presId="urn:microsoft.com/office/officeart/2005/8/layout/list1"/>
    <dgm:cxn modelId="{4ED20A2F-8286-42B7-AF2E-294A8B6292BC}" type="presParOf" srcId="{93FE7C83-44E5-406B-A1B8-0B8E73DC7336}" destId="{234DB629-57D0-43EC-9BDA-9CBF7DAC899C}" srcOrd="1" destOrd="0" presId="urn:microsoft.com/office/officeart/2005/8/layout/list1"/>
    <dgm:cxn modelId="{1AF16A83-ADA1-42D7-9237-C29FF7349247}" type="presParOf" srcId="{93FE7C83-44E5-406B-A1B8-0B8E73DC7336}" destId="{3CEBCF56-609F-4948-957F-F42BB89D5E4B}" srcOrd="2" destOrd="0" presId="urn:microsoft.com/office/officeart/2005/8/layout/list1"/>
    <dgm:cxn modelId="{FBA0D399-B4AE-41EA-92C4-14502F47335C}" type="presParOf" srcId="{93FE7C83-44E5-406B-A1B8-0B8E73DC7336}" destId="{210A95A1-1681-43B6-A64F-E43972135C34}" srcOrd="3" destOrd="0" presId="urn:microsoft.com/office/officeart/2005/8/layout/list1"/>
    <dgm:cxn modelId="{8E69746B-EF03-4230-A215-456364AA56B2}" type="presParOf" srcId="{93FE7C83-44E5-406B-A1B8-0B8E73DC7336}" destId="{83AF9028-16ED-4468-BF89-7DA4125B391A}" srcOrd="4" destOrd="0" presId="urn:microsoft.com/office/officeart/2005/8/layout/list1"/>
    <dgm:cxn modelId="{DE6D059A-BEBD-4AC1-AD6C-AA2204C28DD8}" type="presParOf" srcId="{83AF9028-16ED-4468-BF89-7DA4125B391A}" destId="{8B2E8DCA-8EE5-44C1-BE3E-7B3F6AB3DF0D}" srcOrd="0" destOrd="0" presId="urn:microsoft.com/office/officeart/2005/8/layout/list1"/>
    <dgm:cxn modelId="{9D3DB321-259B-4FFB-9602-F9BE42FA41B7}" type="presParOf" srcId="{83AF9028-16ED-4468-BF89-7DA4125B391A}" destId="{87F382BD-8BD0-4AE9-960C-26D871190937}" srcOrd="1" destOrd="0" presId="urn:microsoft.com/office/officeart/2005/8/layout/list1"/>
    <dgm:cxn modelId="{6C1F0FDC-6193-4C44-AE79-2063CCB6E3C8}" type="presParOf" srcId="{93FE7C83-44E5-406B-A1B8-0B8E73DC7336}" destId="{EFBF7B64-6F3E-4584-A2A7-D227312C92FC}" srcOrd="5" destOrd="0" presId="urn:microsoft.com/office/officeart/2005/8/layout/list1"/>
    <dgm:cxn modelId="{F2FEACCA-3547-4301-9059-01F114DC8089}" type="presParOf" srcId="{93FE7C83-44E5-406B-A1B8-0B8E73DC7336}" destId="{32421C42-AD41-42BC-A2E6-EBCAFDC2F2C9}" srcOrd="6" destOrd="0" presId="urn:microsoft.com/office/officeart/2005/8/layout/list1"/>
    <dgm:cxn modelId="{B9C45A76-2005-442F-8053-24B286AC749F}" type="presParOf" srcId="{93FE7C83-44E5-406B-A1B8-0B8E73DC7336}" destId="{FAF9794F-6D6F-4A24-80A7-2C1D2A8686BA}" srcOrd="7" destOrd="0" presId="urn:microsoft.com/office/officeart/2005/8/layout/list1"/>
    <dgm:cxn modelId="{12D5D2CD-E901-46CF-8882-63CE46B16A56}" type="presParOf" srcId="{93FE7C83-44E5-406B-A1B8-0B8E73DC7336}" destId="{7A5A81B5-57ED-49C7-B826-4AD26302B1C9}" srcOrd="8" destOrd="0" presId="urn:microsoft.com/office/officeart/2005/8/layout/list1"/>
    <dgm:cxn modelId="{3B55CECB-09CA-468C-8710-EEA69CDBDE78}" type="presParOf" srcId="{7A5A81B5-57ED-49C7-B826-4AD26302B1C9}" destId="{05E4600B-B979-48A6-9B78-8DB34BB71BC2}" srcOrd="0" destOrd="0" presId="urn:microsoft.com/office/officeart/2005/8/layout/list1"/>
    <dgm:cxn modelId="{4942C255-54AC-42CC-B1E4-F58EC64EA0C1}" type="presParOf" srcId="{7A5A81B5-57ED-49C7-B826-4AD26302B1C9}" destId="{B30DC213-058F-4693-B9B0-86309A6D2F21}" srcOrd="1" destOrd="0" presId="urn:microsoft.com/office/officeart/2005/8/layout/list1"/>
    <dgm:cxn modelId="{756FBD30-B8F5-4BCB-A77A-5CB9620B745B}" type="presParOf" srcId="{93FE7C83-44E5-406B-A1B8-0B8E73DC7336}" destId="{101FFD45-4304-44A9-BE2F-4201A02E283D}" srcOrd="9" destOrd="0" presId="urn:microsoft.com/office/officeart/2005/8/layout/list1"/>
    <dgm:cxn modelId="{F33B0BA7-8ED3-463F-838B-DE7E04BE374A}" type="presParOf" srcId="{93FE7C83-44E5-406B-A1B8-0B8E73DC7336}" destId="{858613DA-CA4D-4031-B109-E00C070D73D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BCF56-609F-4948-957F-F42BB89D5E4B}">
      <dsp:nvSpPr>
        <dsp:cNvPr id="0" name=""/>
        <dsp:cNvSpPr/>
      </dsp:nvSpPr>
      <dsp:spPr>
        <a:xfrm>
          <a:off x="0" y="267672"/>
          <a:ext cx="6196013" cy="878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879" tIns="374904" rIns="480879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kern="1200" dirty="0" err="1" smtClean="0"/>
            <a:t>Portfolyosuna</a:t>
          </a:r>
          <a:r>
            <a:rPr lang="tr-TR" sz="1400" b="0" kern="1200" dirty="0" smtClean="0"/>
            <a:t> hangi çalışmaları dahil edeceğini belirlemelidir.</a:t>
          </a:r>
          <a:endParaRPr lang="tr-TR" sz="1400" b="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kern="1200" dirty="0" smtClean="0"/>
            <a:t>Kararları öğretmen ve öğrenci birlikte alabilirler.</a:t>
          </a:r>
          <a:endParaRPr lang="tr-TR" sz="1400" b="0" kern="1200" dirty="0"/>
        </a:p>
      </dsp:txBody>
      <dsp:txXfrm>
        <a:off x="0" y="267672"/>
        <a:ext cx="6196013" cy="878850"/>
      </dsp:txXfrm>
    </dsp:sp>
    <dsp:sp modelId="{76957B81-BC6C-4A3B-8EA7-17767E2694CD}">
      <dsp:nvSpPr>
        <dsp:cNvPr id="0" name=""/>
        <dsp:cNvSpPr/>
      </dsp:nvSpPr>
      <dsp:spPr>
        <a:xfrm>
          <a:off x="309800" y="1992"/>
          <a:ext cx="4337209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6" tIns="0" rIns="163936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/>
            <a:t>Öğrenci</a:t>
          </a:r>
          <a:endParaRPr lang="tr-TR" sz="1400" b="0" kern="1200" dirty="0"/>
        </a:p>
      </dsp:txBody>
      <dsp:txXfrm>
        <a:off x="335739" y="27931"/>
        <a:ext cx="4285331" cy="479482"/>
      </dsp:txXfrm>
    </dsp:sp>
    <dsp:sp modelId="{32421C42-AD41-42BC-A2E6-EBCAFDC2F2C9}">
      <dsp:nvSpPr>
        <dsp:cNvPr id="0" name=""/>
        <dsp:cNvSpPr/>
      </dsp:nvSpPr>
      <dsp:spPr>
        <a:xfrm>
          <a:off x="0" y="1509402"/>
          <a:ext cx="6196013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879" tIns="374904" rIns="480879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kern="1200" dirty="0" smtClean="0"/>
            <a:t>Değerlendirme kriterlerini baştan belirlemeli ve açık ve anlaşılır bir biçimde öğrenci ve veliye sunmalıdır.</a:t>
          </a:r>
          <a:endParaRPr lang="tr-TR" sz="1400" b="0" kern="1200" dirty="0"/>
        </a:p>
      </dsp:txBody>
      <dsp:txXfrm>
        <a:off x="0" y="1509402"/>
        <a:ext cx="6196013" cy="850500"/>
      </dsp:txXfrm>
    </dsp:sp>
    <dsp:sp modelId="{87F382BD-8BD0-4AE9-960C-26D871190937}">
      <dsp:nvSpPr>
        <dsp:cNvPr id="0" name=""/>
        <dsp:cNvSpPr/>
      </dsp:nvSpPr>
      <dsp:spPr>
        <a:xfrm>
          <a:off x="309800" y="1243722"/>
          <a:ext cx="4337209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6" tIns="0" rIns="163936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/>
            <a:t>Öğretmen</a:t>
          </a:r>
          <a:endParaRPr lang="tr-TR" sz="1400" b="0" kern="1200" dirty="0"/>
        </a:p>
      </dsp:txBody>
      <dsp:txXfrm>
        <a:off x="335739" y="1269661"/>
        <a:ext cx="4285331" cy="479482"/>
      </dsp:txXfrm>
    </dsp:sp>
    <dsp:sp modelId="{858613DA-CA4D-4031-B109-E00C070D73DE}">
      <dsp:nvSpPr>
        <dsp:cNvPr id="0" name=""/>
        <dsp:cNvSpPr/>
      </dsp:nvSpPr>
      <dsp:spPr>
        <a:xfrm>
          <a:off x="0" y="2722782"/>
          <a:ext cx="6196013" cy="878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879" tIns="374904" rIns="480879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kern="1200" dirty="0" err="1" smtClean="0"/>
            <a:t>Portfolyo</a:t>
          </a:r>
          <a:r>
            <a:rPr lang="tr-TR" sz="1400" b="0" kern="1200" dirty="0" smtClean="0"/>
            <a:t> mektuplarına zamanında gerçekçi yanıtlar vermelidir. </a:t>
          </a:r>
          <a:endParaRPr lang="tr-TR" sz="1400" b="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kern="1200" dirty="0" smtClean="0"/>
            <a:t>Öğrenme-öğretme sürecini yakından takip etmelidir.</a:t>
          </a:r>
          <a:endParaRPr lang="tr-TR" sz="1400" b="0" kern="1200" dirty="0"/>
        </a:p>
      </dsp:txBody>
      <dsp:txXfrm>
        <a:off x="0" y="2722782"/>
        <a:ext cx="6196013" cy="878850"/>
      </dsp:txXfrm>
    </dsp:sp>
    <dsp:sp modelId="{B30DC213-058F-4693-B9B0-86309A6D2F21}">
      <dsp:nvSpPr>
        <dsp:cNvPr id="0" name=""/>
        <dsp:cNvSpPr/>
      </dsp:nvSpPr>
      <dsp:spPr>
        <a:xfrm>
          <a:off x="309800" y="2457102"/>
          <a:ext cx="4337209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6" tIns="0" rIns="163936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/>
            <a:t>Veli</a:t>
          </a:r>
          <a:endParaRPr lang="tr-TR" sz="1400" b="0" kern="1200" dirty="0"/>
        </a:p>
      </dsp:txBody>
      <dsp:txXfrm>
        <a:off x="335739" y="2483041"/>
        <a:ext cx="4285331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16E03-E0F8-4F45-8632-64A4137C3A74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B519D-79F2-42AC-AB86-AA46C4D431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518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519D-79F2-42AC-AB86-AA46C4D4318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687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519D-79F2-42AC-AB86-AA46C4D43188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42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519D-79F2-42AC-AB86-AA46C4D4318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423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7237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2131" name="Not Yer Tutucusu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7237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3155" name="Not Yer Tutucusu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519D-79F2-42AC-AB86-AA46C4D43188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260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7237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5203" name="Not Yer Tutucusu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519D-79F2-42AC-AB86-AA46C4D43188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2803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7237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4179" name="Not Yer Tutucusu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A71701F-9BBE-4B79-8F9F-E1A92655DFB3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1DA39B8-2A31-4649-8159-2253D06BA19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701F-9BBE-4B79-8F9F-E1A92655DFB3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39B8-2A31-4649-8159-2253D06BA19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701F-9BBE-4B79-8F9F-E1A92655DFB3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39B8-2A31-4649-8159-2253D06BA19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701F-9BBE-4B79-8F9F-E1A92655DFB3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39B8-2A31-4649-8159-2253D06BA19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701F-9BBE-4B79-8F9F-E1A92655DFB3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39B8-2A31-4649-8159-2253D06BA19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701F-9BBE-4B79-8F9F-E1A92655DFB3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39B8-2A31-4649-8159-2253D06BA19E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701F-9BBE-4B79-8F9F-E1A92655DFB3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39B8-2A31-4649-8159-2253D06BA19E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701F-9BBE-4B79-8F9F-E1A92655DFB3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39B8-2A31-4649-8159-2253D06BA19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701F-9BBE-4B79-8F9F-E1A92655DFB3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39B8-2A31-4649-8159-2253D06BA19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A71701F-9BBE-4B79-8F9F-E1A92655DFB3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1DA39B8-2A31-4649-8159-2253D06BA19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A71701F-9BBE-4B79-8F9F-E1A92655DFB3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1DA39B8-2A31-4649-8159-2253D06BA19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A71701F-9BBE-4B79-8F9F-E1A92655DFB3}" type="datetimeFigureOut">
              <a:rPr lang="tr-TR" smtClean="0"/>
              <a:t>11.02.2021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1DA39B8-2A31-4649-8159-2253D06BA19E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electronicportfolios.com/portfolios/JAAL-REFLECT3.pd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Portfolyo</a:t>
            </a:r>
            <a:r>
              <a:rPr lang="tr-TR" dirty="0" smtClean="0"/>
              <a:t> Değerlendirme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Doç. Dr. Koray KASAPOĞLU</a:t>
            </a:r>
          </a:p>
          <a:p>
            <a:pPr algn="ctr"/>
            <a:r>
              <a:rPr lang="tr-TR" dirty="0" smtClean="0"/>
              <a:t>15-17-19 Şubat 2021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99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 smtClean="0"/>
              <a:t>Portfolyo</a:t>
            </a: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2400" dirty="0" smtClean="0"/>
              <a:t>(Alıcı, 2011)</a:t>
            </a:r>
            <a:endParaRPr lang="tr-TR" sz="27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200" b="1" dirty="0" smtClean="0"/>
              <a:t>Gelişim dosyaları</a:t>
            </a:r>
          </a:p>
          <a:p>
            <a:pPr lvl="1"/>
            <a:r>
              <a:rPr lang="tr-TR" sz="2000" dirty="0" smtClean="0"/>
              <a:t>Öğrencinin hem süreci hem ürünü yansıtan tüm çalışmalarını kapsar.</a:t>
            </a:r>
          </a:p>
          <a:p>
            <a:endParaRPr lang="tr-TR" sz="2200" dirty="0" smtClean="0"/>
          </a:p>
          <a:p>
            <a:r>
              <a:rPr lang="tr-TR" sz="2200" b="1" dirty="0" smtClean="0"/>
              <a:t>Seçki </a:t>
            </a:r>
            <a:r>
              <a:rPr lang="tr-TR" sz="2200" b="1" dirty="0"/>
              <a:t>dosyaları</a:t>
            </a:r>
          </a:p>
          <a:p>
            <a:pPr lvl="1"/>
            <a:r>
              <a:rPr lang="tr-TR" sz="2000" dirty="0"/>
              <a:t>Öğrencinin hem süreci hem ürünü yansıtan “seçilmiş” çalışmalarını kapsar.</a:t>
            </a:r>
          </a:p>
          <a:p>
            <a:endParaRPr lang="tr-TR" sz="2200" dirty="0" smtClean="0"/>
          </a:p>
          <a:p>
            <a:r>
              <a:rPr lang="tr-TR" sz="2200" b="1" dirty="0" smtClean="0"/>
              <a:t>Ürün dosyaları</a:t>
            </a:r>
          </a:p>
          <a:p>
            <a:pPr lvl="1"/>
            <a:r>
              <a:rPr lang="tr-TR" sz="2000" dirty="0" smtClean="0"/>
              <a:t>Öğrencinin öğrenme ürünlerini kapsar.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79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 smtClean="0"/>
              <a:t>Portfolyo</a:t>
            </a:r>
            <a:r>
              <a:rPr lang="tr-TR" sz="4000" dirty="0" smtClean="0"/>
              <a:t> = Gelişim Dosyası</a:t>
            </a:r>
            <a:br>
              <a:rPr lang="tr-TR" sz="4000" dirty="0" smtClean="0"/>
            </a:br>
            <a:r>
              <a:rPr lang="tr-TR" sz="2400" dirty="0" smtClean="0"/>
              <a:t>(Alıcı, 2011)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2200" dirty="0" smtClean="0"/>
          </a:p>
          <a:p>
            <a:pPr marL="0" indent="0" algn="ctr">
              <a:buNone/>
            </a:pPr>
            <a:r>
              <a:rPr lang="tr-TR" sz="2200" b="1" dirty="0" smtClean="0"/>
              <a:t>Öğrencinin öğrenme süreci içerisinde kronolojik olarak gerçekleştirdiği çalışmaların ve ortaya koyduğu ürünlerin, öğretmen ve velilerin öğrencinin bu çalışmalarıyla ilgili değerlendirmelerinin, öğrencinin öz değerlendirmesi ile birlikte yer aldığı dosyalardır.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07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Paydaşları ile </a:t>
            </a:r>
            <a:r>
              <a:rPr lang="tr-TR" sz="4000" dirty="0" err="1" smtClean="0"/>
              <a:t>Portfolyo</a:t>
            </a: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2400" dirty="0" smtClean="0"/>
              <a:t>(Korkmaz </a:t>
            </a:r>
            <a:r>
              <a:rPr lang="tr-TR" sz="2400" dirty="0"/>
              <a:t>&amp; Kaptan, 2002</a:t>
            </a:r>
            <a:r>
              <a:rPr lang="tr-TR" sz="2400" dirty="0" smtClean="0"/>
              <a:t>)</a:t>
            </a:r>
            <a:endParaRPr lang="tr-TR" sz="24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583275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24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Niçin </a:t>
            </a:r>
            <a:r>
              <a:rPr lang="tr-TR" sz="4000" dirty="0" err="1" smtClean="0"/>
              <a:t>Portfolyo</a:t>
            </a:r>
            <a:r>
              <a:rPr lang="tr-TR" sz="4000" dirty="0" smtClean="0"/>
              <a:t>?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2400" dirty="0" smtClean="0"/>
              <a:t>(Güler, 2016)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200" dirty="0" smtClean="0"/>
              <a:t>Öğrencinin gelişimini daha sağlıklı izlemek</a:t>
            </a:r>
          </a:p>
          <a:p>
            <a:r>
              <a:rPr lang="tr-TR" sz="2200" dirty="0" smtClean="0"/>
              <a:t>Öğrenciye </a:t>
            </a:r>
            <a:r>
              <a:rPr lang="tr-TR" sz="2200" dirty="0" err="1" smtClean="0"/>
              <a:t>özdisiplin</a:t>
            </a:r>
            <a:r>
              <a:rPr lang="tr-TR" sz="2200" dirty="0" smtClean="0"/>
              <a:t> ve sorumluluk bilinci ile öz değerlendirme becerisi kazandırmak</a:t>
            </a:r>
          </a:p>
          <a:p>
            <a:r>
              <a:rPr lang="tr-TR" sz="2200" dirty="0" smtClean="0"/>
              <a:t>Öğrencinin gerçekte ne öğrendiğini ortaya koymak</a:t>
            </a:r>
          </a:p>
          <a:p>
            <a:r>
              <a:rPr lang="tr-TR" sz="2200" dirty="0"/>
              <a:t>Öğrencinin yeteneklerini </a:t>
            </a:r>
            <a:r>
              <a:rPr lang="tr-TR" sz="2200" dirty="0" smtClean="0"/>
              <a:t>sergilemesini sağlamak </a:t>
            </a:r>
            <a:r>
              <a:rPr lang="tr-TR" sz="2200" dirty="0"/>
              <a:t>ve ilgi alanlarını artırmak</a:t>
            </a:r>
          </a:p>
          <a:p>
            <a:r>
              <a:rPr lang="tr-TR" sz="2200" dirty="0" smtClean="0"/>
              <a:t>Öğrencinin gelecekteki öğretmenlerine bilgi sunmak</a:t>
            </a:r>
          </a:p>
        </p:txBody>
      </p:sp>
    </p:spTree>
    <p:extLst>
      <p:ext uri="{BB962C8B-B14F-4D97-AF65-F5344CB8AC3E}">
        <p14:creationId xmlns:p14="http://schemas.microsoft.com/office/powerpoint/2010/main" val="36018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buSzPct val="45000"/>
              <a:buFont typeface="StarSymbol"/>
              <a:buNone/>
            </a:pPr>
            <a:r>
              <a:rPr lang="tr-TR" sz="4000" dirty="0" smtClean="0"/>
              <a:t>Niçin </a:t>
            </a:r>
            <a:r>
              <a:rPr lang="tr-TR" sz="4000" dirty="0" err="1" smtClean="0"/>
              <a:t>Portfolyo</a:t>
            </a:r>
            <a:r>
              <a:rPr lang="tr-TR" sz="4000" dirty="0" smtClean="0"/>
              <a:t>?</a:t>
            </a:r>
            <a:br>
              <a:rPr lang="tr-TR" sz="4000" dirty="0" smtClean="0"/>
            </a:br>
            <a:r>
              <a:rPr lang="tr-TR" sz="2400" dirty="0" smtClean="0"/>
              <a:t>(Milli Eğitim Bakanlığı, 2007 </a:t>
            </a:r>
            <a:r>
              <a:rPr lang="tr-TR" sz="2400" dirty="0" err="1" smtClean="0"/>
              <a:t>akt</a:t>
            </a:r>
            <a:r>
              <a:rPr lang="tr-TR" sz="2400" dirty="0" smtClean="0"/>
              <a:t>. Alıcı, 2011)</a:t>
            </a:r>
            <a:endParaRPr lang="tr-TR" sz="2400" dirty="0" smtClean="0"/>
          </a:p>
        </p:txBody>
      </p:sp>
      <p:sp>
        <p:nvSpPr>
          <p:cNvPr id="243715" name="Metin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2072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Öğrencilerin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gelişim düzeylerini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belirlemek</a:t>
            </a:r>
          </a:p>
          <a:p>
            <a:pPr marL="322072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Öğrenci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başarısı hakkında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öğrenciye, öğretmene,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veliye ve okula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geri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bildirimde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bulunmak</a:t>
            </a:r>
          </a:p>
          <a:p>
            <a:pPr marL="322072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Öğretim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sürecinde gerekli önlemleri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almak</a:t>
            </a:r>
          </a:p>
        </p:txBody>
      </p:sp>
    </p:spTree>
    <p:extLst>
      <p:ext uri="{BB962C8B-B14F-4D97-AF65-F5344CB8AC3E}">
        <p14:creationId xmlns:p14="http://schemas.microsoft.com/office/powerpoint/2010/main" val="473675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buSzPct val="45000"/>
              <a:buFont typeface="StarSymbol"/>
              <a:buNone/>
            </a:pPr>
            <a:r>
              <a:rPr lang="tr-TR" sz="4000" dirty="0" err="1" smtClean="0"/>
              <a:t>Portfolyonun</a:t>
            </a:r>
            <a:r>
              <a:rPr lang="tr-TR" sz="4000" dirty="0" smtClean="0"/>
              <a:t> İçeriği</a:t>
            </a:r>
            <a:br>
              <a:rPr lang="tr-TR" sz="4000" dirty="0" smtClean="0"/>
            </a:br>
            <a:r>
              <a:rPr lang="tr-TR" sz="2400" dirty="0" smtClean="0"/>
              <a:t>(Alıcı, 2011)</a:t>
            </a:r>
            <a:endParaRPr lang="tr-TR" sz="2800" dirty="0" smtClean="0"/>
          </a:p>
        </p:txBody>
      </p:sp>
      <p:sp>
        <p:nvSpPr>
          <p:cNvPr id="244739" name="Metin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0850" indent="-342900">
              <a:spcBef>
                <a:spcPct val="0"/>
              </a:spcBef>
              <a:spcAft>
                <a:spcPts val="1413"/>
              </a:spcAft>
              <a:buSzPct val="45000"/>
            </a:pPr>
            <a:r>
              <a:rPr lang="tr-TR" dirty="0" smtClean="0">
                <a:ea typeface="Arial Unicode MS" pitchFamily="34" charset="-128"/>
                <a:cs typeface="Mangal" pitchFamily="18" charset="0"/>
              </a:rPr>
              <a:t>Nelerin yer alacağına öğretmen ve öğrenci </a:t>
            </a:r>
            <a:r>
              <a:rPr lang="tr-TR" b="1" dirty="0" smtClean="0">
                <a:solidFill>
                  <a:srgbClr val="FF0000"/>
                </a:solidFill>
                <a:ea typeface="Arial Unicode MS" pitchFamily="34" charset="-128"/>
                <a:cs typeface="Mangal" pitchFamily="18" charset="0"/>
              </a:rPr>
              <a:t>birlikte</a:t>
            </a:r>
            <a:r>
              <a:rPr lang="tr-TR" dirty="0" smtClean="0">
                <a:solidFill>
                  <a:srgbClr val="FF0000"/>
                </a:solidFill>
                <a:ea typeface="Arial Unicode MS" pitchFamily="34" charset="-128"/>
                <a:cs typeface="Mangal" pitchFamily="18" charset="0"/>
              </a:rPr>
              <a:t> </a:t>
            </a:r>
            <a:r>
              <a:rPr lang="tr-TR" dirty="0" smtClean="0">
                <a:ea typeface="Arial Unicode MS" pitchFamily="34" charset="-128"/>
                <a:cs typeface="Mangal" pitchFamily="18" charset="0"/>
              </a:rPr>
              <a:t>karar </a:t>
            </a:r>
            <a:r>
              <a:rPr lang="tr-TR" dirty="0" smtClean="0">
                <a:ea typeface="Arial Unicode MS" pitchFamily="34" charset="-128"/>
                <a:cs typeface="Mangal" pitchFamily="18" charset="0"/>
              </a:rPr>
              <a:t>vermelidir.</a:t>
            </a:r>
          </a:p>
          <a:p>
            <a:pPr marL="816610" lvl="1" indent="-342900">
              <a:spcBef>
                <a:spcPct val="0"/>
              </a:spcBef>
              <a:spcAft>
                <a:spcPts val="1413"/>
              </a:spcAft>
              <a:buSzPct val="45000"/>
            </a:pPr>
            <a:r>
              <a:rPr lang="tr-TR" dirty="0" smtClean="0">
                <a:ea typeface="Arial Unicode MS" pitchFamily="34" charset="-128"/>
                <a:cs typeface="Mangal" pitchFamily="18" charset="0"/>
              </a:rPr>
              <a:t>Araştırma </a:t>
            </a:r>
            <a:r>
              <a:rPr lang="tr-TR" dirty="0" smtClean="0">
                <a:ea typeface="Arial Unicode MS" pitchFamily="34" charset="-128"/>
                <a:cs typeface="Mangal" pitchFamily="18" charset="0"/>
              </a:rPr>
              <a:t>yazıları, kompozisyonlar, şiir, öykü </a:t>
            </a:r>
            <a:r>
              <a:rPr lang="tr-TR" dirty="0" smtClean="0">
                <a:ea typeface="Arial Unicode MS" pitchFamily="34" charset="-128"/>
                <a:cs typeface="Mangal" pitchFamily="18" charset="0"/>
              </a:rPr>
              <a:t>vb.</a:t>
            </a:r>
          </a:p>
          <a:p>
            <a:pPr marL="816610" lvl="1" indent="-342900">
              <a:spcBef>
                <a:spcPct val="0"/>
              </a:spcBef>
              <a:spcAft>
                <a:spcPts val="1413"/>
              </a:spcAft>
              <a:buSzPct val="45000"/>
            </a:pPr>
            <a:r>
              <a:rPr lang="tr-TR" dirty="0" smtClean="0">
                <a:ea typeface="Arial Unicode MS" pitchFamily="34" charset="-128"/>
                <a:cs typeface="Mangal" pitchFamily="18" charset="0"/>
              </a:rPr>
              <a:t>Resimler</a:t>
            </a:r>
            <a:r>
              <a:rPr lang="tr-TR" dirty="0" smtClean="0">
                <a:ea typeface="Arial Unicode MS" pitchFamily="34" charset="-128"/>
                <a:cs typeface="Mangal" pitchFamily="18" charset="0"/>
              </a:rPr>
              <a:t>, fotoğraflar, video ve ses </a:t>
            </a:r>
            <a:r>
              <a:rPr lang="tr-TR" dirty="0" smtClean="0">
                <a:ea typeface="Arial Unicode MS" pitchFamily="34" charset="-128"/>
                <a:cs typeface="Mangal" pitchFamily="18" charset="0"/>
              </a:rPr>
              <a:t>kayıtları</a:t>
            </a:r>
          </a:p>
          <a:p>
            <a:pPr marL="816610" lvl="1" indent="-342900">
              <a:spcBef>
                <a:spcPct val="0"/>
              </a:spcBef>
              <a:spcAft>
                <a:spcPts val="1413"/>
              </a:spcAft>
              <a:buSzPct val="45000"/>
            </a:pPr>
            <a:r>
              <a:rPr lang="tr-TR" dirty="0" smtClean="0">
                <a:ea typeface="Arial Unicode MS" pitchFamily="34" charset="-128"/>
                <a:cs typeface="Mangal" pitchFamily="18" charset="0"/>
              </a:rPr>
              <a:t>Gözlemler</a:t>
            </a:r>
            <a:r>
              <a:rPr lang="tr-TR" dirty="0" smtClean="0">
                <a:ea typeface="Arial Unicode MS" pitchFamily="34" charset="-128"/>
                <a:cs typeface="Mangal" pitchFamily="18" charset="0"/>
              </a:rPr>
              <a:t>, </a:t>
            </a:r>
            <a:r>
              <a:rPr lang="tr-TR" dirty="0" smtClean="0">
                <a:ea typeface="Arial Unicode MS" pitchFamily="34" charset="-128"/>
                <a:cs typeface="Mangal" pitchFamily="18" charset="0"/>
              </a:rPr>
              <a:t>röportajlar</a:t>
            </a:r>
          </a:p>
          <a:p>
            <a:pPr marL="816610" lvl="1" indent="-342900">
              <a:spcBef>
                <a:spcPct val="0"/>
              </a:spcBef>
              <a:spcAft>
                <a:spcPts val="1413"/>
              </a:spcAft>
              <a:buSzPct val="45000"/>
            </a:pPr>
            <a:r>
              <a:rPr lang="tr-TR" dirty="0" smtClean="0">
                <a:ea typeface="Arial Unicode MS" pitchFamily="34" charset="-128"/>
                <a:cs typeface="Mangal" pitchFamily="18" charset="0"/>
              </a:rPr>
              <a:t>Öğrenci </a:t>
            </a:r>
            <a:r>
              <a:rPr lang="tr-TR" dirty="0" smtClean="0">
                <a:ea typeface="Arial Unicode MS" pitchFamily="34" charset="-128"/>
                <a:cs typeface="Mangal" pitchFamily="18" charset="0"/>
              </a:rPr>
              <a:t>ile ilgili değerlendirme </a:t>
            </a:r>
            <a:r>
              <a:rPr lang="tr-TR" dirty="0" smtClean="0">
                <a:ea typeface="Arial Unicode MS" pitchFamily="34" charset="-128"/>
                <a:cs typeface="Mangal" pitchFamily="18" charset="0"/>
              </a:rPr>
              <a:t>formları</a:t>
            </a:r>
          </a:p>
          <a:p>
            <a:pPr marL="1090930" lvl="2" indent="-342900">
              <a:spcBef>
                <a:spcPct val="0"/>
              </a:spcBef>
              <a:spcAft>
                <a:spcPts val="1413"/>
              </a:spcAft>
              <a:buSzPct val="45000"/>
            </a:pPr>
            <a:r>
              <a:rPr lang="tr-TR" dirty="0" smtClean="0">
                <a:ea typeface="Arial Unicode MS" pitchFamily="34" charset="-128"/>
                <a:cs typeface="Mangal" pitchFamily="18" charset="0"/>
              </a:rPr>
              <a:t>Öz</a:t>
            </a:r>
            <a:r>
              <a:rPr lang="tr-TR" dirty="0" smtClean="0">
                <a:ea typeface="Arial Unicode MS" pitchFamily="34" charset="-128"/>
                <a:cs typeface="Mangal" pitchFamily="18" charset="0"/>
              </a:rPr>
              <a:t>, akran değerlendirme </a:t>
            </a:r>
            <a:r>
              <a:rPr lang="tr-TR" dirty="0" smtClean="0">
                <a:ea typeface="Arial Unicode MS" pitchFamily="34" charset="-128"/>
                <a:cs typeface="Mangal" pitchFamily="18" charset="0"/>
              </a:rPr>
              <a:t>formları</a:t>
            </a:r>
          </a:p>
          <a:p>
            <a:pPr marL="1090930" lvl="2" indent="-342900">
              <a:spcBef>
                <a:spcPct val="0"/>
              </a:spcBef>
              <a:spcAft>
                <a:spcPts val="1413"/>
              </a:spcAft>
              <a:buSzPct val="45000"/>
            </a:pPr>
            <a:r>
              <a:rPr lang="tr-TR" dirty="0" smtClean="0">
                <a:ea typeface="Arial Unicode MS" pitchFamily="34" charset="-128"/>
                <a:cs typeface="Mangal" pitchFamily="18" charset="0"/>
              </a:rPr>
              <a:t>Veli </a:t>
            </a:r>
            <a:r>
              <a:rPr lang="tr-TR" dirty="0" smtClean="0">
                <a:ea typeface="Arial Unicode MS" pitchFamily="34" charset="-128"/>
                <a:cs typeface="Mangal" pitchFamily="18" charset="0"/>
              </a:rPr>
              <a:t>ve öğretmen değerlendirme formları</a:t>
            </a:r>
          </a:p>
        </p:txBody>
      </p:sp>
    </p:spTree>
    <p:extLst>
      <p:ext uri="{BB962C8B-B14F-4D97-AF65-F5344CB8AC3E}">
        <p14:creationId xmlns:p14="http://schemas.microsoft.com/office/powerpoint/2010/main" val="3755225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/>
              <a:t>Portfolyonun</a:t>
            </a:r>
            <a:r>
              <a:rPr lang="tr-TR" sz="4000" dirty="0"/>
              <a:t> </a:t>
            </a:r>
            <a:r>
              <a:rPr lang="tr-TR" sz="4000" dirty="0" smtClean="0"/>
              <a:t>İçeriği</a:t>
            </a:r>
            <a:br>
              <a:rPr lang="tr-TR" sz="4000" dirty="0" smtClean="0"/>
            </a:br>
            <a:r>
              <a:rPr lang="tr-TR" sz="2400" dirty="0" smtClean="0"/>
              <a:t>(Kan, 2007)</a:t>
            </a:r>
            <a:endParaRPr lang="tr-TR" sz="24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200" dirty="0" smtClean="0"/>
              <a:t>Eğitim </a:t>
            </a:r>
            <a:r>
              <a:rPr lang="tr-TR" sz="2200" dirty="0"/>
              <a:t>sürecinde yer alan test sonuçları: standart başarı testleri, </a:t>
            </a:r>
            <a:r>
              <a:rPr lang="tr-TR" sz="2200" dirty="0" err="1"/>
              <a:t>tanılayıcı</a:t>
            </a:r>
            <a:r>
              <a:rPr lang="tr-TR" sz="2200" dirty="0"/>
              <a:t> testler, öğretmen yapımı testler, ünite testleri vb.,</a:t>
            </a:r>
          </a:p>
          <a:p>
            <a:r>
              <a:rPr lang="tr-TR" sz="2200" dirty="0" smtClean="0"/>
              <a:t>Açık </a:t>
            </a:r>
            <a:r>
              <a:rPr lang="tr-TR" sz="2200" dirty="0"/>
              <a:t>uçlu sorular ve öğrenci cevapları,</a:t>
            </a:r>
          </a:p>
          <a:p>
            <a:r>
              <a:rPr lang="tr-TR" sz="2200" dirty="0" smtClean="0"/>
              <a:t>Grup </a:t>
            </a:r>
            <a:r>
              <a:rPr lang="tr-TR" sz="2200" dirty="0"/>
              <a:t>proje raporları,</a:t>
            </a:r>
          </a:p>
          <a:p>
            <a:r>
              <a:rPr lang="tr-TR" sz="2200" dirty="0" smtClean="0"/>
              <a:t>Sanatsal projeler,</a:t>
            </a:r>
            <a:endParaRPr lang="tr-TR" sz="2200" dirty="0"/>
          </a:p>
          <a:p>
            <a:r>
              <a:rPr lang="tr-TR" sz="2200" dirty="0" smtClean="0"/>
              <a:t>Diğer </a:t>
            </a:r>
            <a:r>
              <a:rPr lang="tr-TR" sz="2200" dirty="0"/>
              <a:t>konu alanlarına ilişkin çalışmalar,</a:t>
            </a:r>
          </a:p>
          <a:p>
            <a:r>
              <a:rPr lang="tr-TR" sz="2200" dirty="0" smtClean="0"/>
              <a:t>Kitap </a:t>
            </a:r>
            <a:r>
              <a:rPr lang="tr-TR" sz="2200" dirty="0"/>
              <a:t>eleştirisi veya </a:t>
            </a:r>
            <a:r>
              <a:rPr lang="tr-TR" sz="2200" dirty="0" smtClean="0"/>
              <a:t>incelemesi,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8633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/>
              <a:t>Portfolyonun</a:t>
            </a:r>
            <a:r>
              <a:rPr lang="tr-TR" sz="4000" dirty="0"/>
              <a:t> </a:t>
            </a:r>
            <a:r>
              <a:rPr lang="tr-TR" sz="4000" dirty="0" smtClean="0"/>
              <a:t>İçeriği</a:t>
            </a:r>
            <a:br>
              <a:rPr lang="tr-TR" sz="4000" dirty="0" smtClean="0"/>
            </a:br>
            <a:r>
              <a:rPr lang="tr-TR" sz="2400" dirty="0" smtClean="0"/>
              <a:t>(Kan, 2007)</a:t>
            </a:r>
            <a:endParaRPr lang="tr-TR" sz="24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200" dirty="0" smtClean="0"/>
              <a:t>Kompleks </a:t>
            </a:r>
            <a:r>
              <a:rPr lang="tr-TR" sz="2200" dirty="0"/>
              <a:t>problemlere ait öğrencilerin taslak, gözden geçirilmiş ve son şeklini almış çalışmaları,</a:t>
            </a:r>
          </a:p>
          <a:p>
            <a:r>
              <a:rPr lang="tr-TR" sz="2200" dirty="0" smtClean="0"/>
              <a:t>Dergi </a:t>
            </a:r>
            <a:r>
              <a:rPr lang="tr-TR" sz="2200" dirty="0"/>
              <a:t>ve gazete makaleleri</a:t>
            </a:r>
          </a:p>
          <a:p>
            <a:r>
              <a:rPr lang="tr-TR" sz="2200" dirty="0" smtClean="0"/>
              <a:t>Öğrenci </a:t>
            </a:r>
            <a:r>
              <a:rPr lang="tr-TR" sz="2200" dirty="0"/>
              <a:t>öğretmen görüşmelerinin bant </a:t>
            </a:r>
            <a:r>
              <a:rPr lang="tr-TR" sz="2200" dirty="0" smtClean="0"/>
              <a:t>kayıtları,</a:t>
            </a:r>
          </a:p>
          <a:p>
            <a:pPr lvl="0"/>
            <a:r>
              <a:rPr lang="tr-TR" sz="2200" dirty="0"/>
              <a:t>Otobiyografiler (öğrencilerin geçmiş ders süreçlerine ilişkin),</a:t>
            </a:r>
          </a:p>
          <a:p>
            <a:pPr lvl="0"/>
            <a:r>
              <a:rPr lang="tr-TR" sz="2200" dirty="0"/>
              <a:t>Araştırmalar</a:t>
            </a:r>
          </a:p>
          <a:p>
            <a:pPr lvl="0"/>
            <a:r>
              <a:rPr lang="tr-TR" sz="2200" dirty="0"/>
              <a:t>Öğrenci çalışmalarına ilişkin video kayıtları</a:t>
            </a:r>
            <a:r>
              <a:rPr lang="tr-TR" sz="2200" dirty="0" smtClean="0"/>
              <a:t>,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6294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/>
              <a:t>Portfolyonun</a:t>
            </a:r>
            <a:r>
              <a:rPr lang="tr-TR" sz="4000" dirty="0"/>
              <a:t> İçeriği</a:t>
            </a:r>
            <a:br>
              <a:rPr lang="tr-TR" sz="4000" dirty="0"/>
            </a:br>
            <a:r>
              <a:rPr lang="tr-TR" sz="2400" dirty="0"/>
              <a:t>(Kan, 2007)</a:t>
            </a:r>
            <a:endParaRPr lang="tr-TR" sz="40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tr-TR" sz="2200" dirty="0" smtClean="0"/>
              <a:t>Öğretmen </a:t>
            </a:r>
            <a:r>
              <a:rPr lang="tr-TR" sz="2200" dirty="0"/>
              <a:t>tarafından tutulan kontrol listeleri, dereceleme ölçekleri, puanlama yönergeleri</a:t>
            </a:r>
          </a:p>
          <a:p>
            <a:pPr lvl="0"/>
            <a:r>
              <a:rPr lang="tr-TR" sz="2200" dirty="0"/>
              <a:t>Öğrencilerin kendi kendini değerlendirme formları ve akran gruplarının değerlendirmeleri</a:t>
            </a:r>
          </a:p>
          <a:p>
            <a:pPr lvl="0"/>
            <a:r>
              <a:rPr lang="tr-TR" sz="2200" dirty="0"/>
              <a:t>Öğrencilerin eğitim sürecine ilişkin karşılaştığı problemler,</a:t>
            </a:r>
          </a:p>
          <a:p>
            <a:pPr lvl="0"/>
            <a:r>
              <a:rPr lang="tr-TR" sz="2200" dirty="0"/>
              <a:t>Öğrencilerin günlük, haftalık veya aylık yaptığı iş, aktivite veya faaliyetlere ilişkin çıktılar</a:t>
            </a:r>
            <a:r>
              <a:rPr lang="tr-TR" sz="2200" dirty="0" smtClean="0"/>
              <a:t>,</a:t>
            </a:r>
          </a:p>
          <a:p>
            <a:r>
              <a:rPr lang="tr-TR" sz="2200" dirty="0"/>
              <a:t>Öğrenci-öğretmen görüşmelerine ilişkin kayıtlar</a:t>
            </a:r>
            <a:r>
              <a:rPr lang="tr-TR" sz="2200" dirty="0" smtClean="0"/>
              <a:t>,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41854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/>
              <a:t>Portfolyonun</a:t>
            </a:r>
            <a:r>
              <a:rPr lang="tr-TR" sz="4000" dirty="0"/>
              <a:t> İçeriği</a:t>
            </a:r>
            <a:br>
              <a:rPr lang="tr-TR" sz="4000" dirty="0"/>
            </a:br>
            <a:r>
              <a:rPr lang="tr-TR" sz="2400" dirty="0"/>
              <a:t>(Kan, 2007)</a:t>
            </a:r>
            <a:endParaRPr lang="tr-TR" sz="40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200" dirty="0"/>
              <a:t>Günlük işlerden örnekler, örnek olaylar,</a:t>
            </a:r>
          </a:p>
          <a:p>
            <a:pPr lvl="0"/>
            <a:r>
              <a:rPr lang="tr-TR" sz="2200" dirty="0" smtClean="0"/>
              <a:t>Derse </a:t>
            </a:r>
            <a:r>
              <a:rPr lang="tr-TR" sz="2200" dirty="0"/>
              <a:t>ve konulara ait kavramların kavrandığını gösteren, öğretmen tarafından tanımlanmış öğrenci aktivitelerine ilişkin doküman </a:t>
            </a:r>
            <a:r>
              <a:rPr lang="tr-TR" sz="2200" dirty="0" smtClean="0"/>
              <a:t>vb. </a:t>
            </a:r>
            <a:r>
              <a:rPr lang="tr-TR" sz="2200" dirty="0"/>
              <a:t>belgeler,</a:t>
            </a:r>
          </a:p>
          <a:p>
            <a:pPr lvl="0"/>
            <a:r>
              <a:rPr lang="tr-TR" sz="2200" dirty="0"/>
              <a:t>Öğrenciler tarafından </a:t>
            </a:r>
            <a:r>
              <a:rPr lang="tr-TR" sz="2200" dirty="0" err="1"/>
              <a:t>portfolyoyu</a:t>
            </a:r>
            <a:r>
              <a:rPr lang="tr-TR" sz="2200" dirty="0"/>
              <a:t> değerlendiren kişilere yazılmış </a:t>
            </a:r>
            <a:r>
              <a:rPr lang="tr-TR" sz="2200" dirty="0" err="1"/>
              <a:t>portfolyonun</a:t>
            </a:r>
            <a:r>
              <a:rPr lang="tr-TR" sz="2200" dirty="0"/>
              <a:t> içerdiği tüm parçaların açıklamasını içeren raporlar</a:t>
            </a:r>
          </a:p>
          <a:p>
            <a:pPr lvl="0"/>
            <a:r>
              <a:rPr lang="tr-TR" sz="2200" dirty="0" smtClean="0"/>
              <a:t>Öğrencilerin </a:t>
            </a:r>
            <a:r>
              <a:rPr lang="tr-TR" sz="2200" dirty="0"/>
              <a:t>yanlış kavramlaştırmaları yada yanlışlarının düzeltildiğini gösteren belgeler</a:t>
            </a:r>
            <a:r>
              <a:rPr lang="tr-TR" sz="2200" dirty="0" smtClean="0"/>
              <a:t>,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41854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 smtClean="0"/>
              <a:t>Portfolyo</a:t>
            </a:r>
            <a:r>
              <a:rPr lang="tr-TR" sz="4000" dirty="0" smtClean="0"/>
              <a:t> Değerlendirme </a:t>
            </a:r>
            <a:br>
              <a:rPr lang="tr-TR" sz="4000" dirty="0" smtClean="0"/>
            </a:br>
            <a:r>
              <a:rPr lang="tr-TR" sz="2400" dirty="0" smtClean="0"/>
              <a:t>(Korkmaz &amp; Kaptan, 2002)</a:t>
            </a:r>
            <a:endParaRPr lang="tr-TR" sz="72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80’lerin sonları 90’ların başlarında öğrencilerin performanslarını değerlendirme konusunda bir reform düşüncesi ortaya </a:t>
            </a:r>
            <a:r>
              <a:rPr lang="tr-TR" dirty="0"/>
              <a:t>çıkmıştır.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Çağdaş değerlendirme güvenilir</a:t>
            </a:r>
            <a:r>
              <a:rPr lang="tr-TR" dirty="0"/>
              <a:t>, </a:t>
            </a:r>
            <a:r>
              <a:rPr lang="tr-TR" dirty="0" smtClean="0"/>
              <a:t>performans </a:t>
            </a:r>
            <a:r>
              <a:rPr lang="tr-TR" dirty="0"/>
              <a:t>temelli, gerçekçi ve </a:t>
            </a:r>
            <a:r>
              <a:rPr lang="tr-TR" dirty="0" smtClean="0"/>
              <a:t>uygulanabilirdir. </a:t>
            </a:r>
          </a:p>
          <a:p>
            <a:endParaRPr lang="tr-TR" dirty="0" smtClean="0"/>
          </a:p>
          <a:p>
            <a:r>
              <a:rPr lang="tr-TR" dirty="0" smtClean="0"/>
              <a:t>Öğrenme sürecinde öğrenciyi </a:t>
            </a:r>
            <a:r>
              <a:rPr lang="tr-TR" dirty="0"/>
              <a:t>bir bütün </a:t>
            </a:r>
            <a:r>
              <a:rPr lang="tr-TR" dirty="0" smtClean="0"/>
              <a:t>olarak değerlendiren bir alternatiftir.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97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/>
              <a:t>Portfolyonun</a:t>
            </a:r>
            <a:r>
              <a:rPr lang="tr-TR" sz="4000" dirty="0"/>
              <a:t> İçeriği</a:t>
            </a:r>
            <a:br>
              <a:rPr lang="tr-TR" sz="4000" dirty="0"/>
            </a:br>
            <a:r>
              <a:rPr lang="tr-TR" sz="2400" dirty="0"/>
              <a:t>(Kan, 2007)</a:t>
            </a:r>
            <a:endParaRPr lang="tr-TR" sz="40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tr-TR" sz="2200" dirty="0" smtClean="0"/>
              <a:t>Öğrencilerin </a:t>
            </a:r>
            <a:r>
              <a:rPr lang="tr-TR" sz="2200" dirty="0"/>
              <a:t>çalışmalarına ilişkin fotoğraf, taslak ve çizimler,</a:t>
            </a:r>
          </a:p>
          <a:p>
            <a:pPr lvl="0"/>
            <a:r>
              <a:rPr lang="tr-TR" sz="2200" dirty="0" smtClean="0"/>
              <a:t>Diğer </a:t>
            </a:r>
            <a:r>
              <a:rPr lang="tr-TR" sz="2200" dirty="0"/>
              <a:t>öğrenciler </a:t>
            </a:r>
            <a:r>
              <a:rPr lang="tr-TR" sz="2200" dirty="0" smtClean="0"/>
              <a:t>ya da </a:t>
            </a:r>
            <a:r>
              <a:rPr lang="tr-TR" sz="2200" dirty="0"/>
              <a:t>öğretmenle yapılan görüşmelere ilişkin notlar,</a:t>
            </a:r>
          </a:p>
        </p:txBody>
      </p:sp>
    </p:spTree>
    <p:extLst>
      <p:ext uri="{BB962C8B-B14F-4D97-AF65-F5344CB8AC3E}">
        <p14:creationId xmlns:p14="http://schemas.microsoft.com/office/powerpoint/2010/main" val="32201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0" t="5722" r="7092" b="14163"/>
          <a:stretch>
            <a:fillRect/>
          </a:stretch>
        </p:blipFill>
        <p:spPr bwMode="auto">
          <a:xfrm>
            <a:off x="1401908" y="0"/>
            <a:ext cx="7058524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 rot="16200000">
            <a:off x="-1799839" y="3105833"/>
            <a:ext cx="5760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Kabadayı, H., Öztürk, M., Kıran, Ö., &amp; Ateş, D. (2012). </a:t>
            </a:r>
            <a:r>
              <a:rPr lang="tr-TR" sz="1200" i="1" dirty="0"/>
              <a:t>Sosyal Bilimler Lisesi Sosyal Bilim Çalışmaları Öğretmen Kılavuz Kitabı 11. Sınıf</a:t>
            </a:r>
            <a:r>
              <a:rPr lang="tr-TR" sz="1200" dirty="0"/>
              <a:t> (3. baskı). Ankara: Milli Eğitim Bakanlığı Devlet Kitapları Müdürlüğü</a:t>
            </a:r>
            <a:r>
              <a:rPr lang="tr-TR" sz="1200" dirty="0" smtClean="0"/>
              <a:t>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3902219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9093" r="6812" b="9998"/>
          <a:stretch>
            <a:fillRect/>
          </a:stretch>
        </p:blipFill>
        <p:spPr bwMode="auto">
          <a:xfrm>
            <a:off x="1401908" y="0"/>
            <a:ext cx="70585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 rot="16200000">
            <a:off x="-1801579" y="3101762"/>
            <a:ext cx="5760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Kabadayı, H., Öztürk, M., Kıran, Ö., &amp; Ateş, D. (2012). </a:t>
            </a:r>
            <a:r>
              <a:rPr lang="tr-TR" sz="1200" i="1" dirty="0"/>
              <a:t>Sosyal Bilimler Lisesi Sosyal Bilim Çalışmaları Öğretmen Kılavuz Kitabı 11. Sınıf</a:t>
            </a:r>
            <a:r>
              <a:rPr lang="tr-TR" sz="1200" dirty="0"/>
              <a:t> (3. baskı). Ankara: Milli Eğitim Bakanlığı Devlet Kitapları Müdürlüğü</a:t>
            </a:r>
            <a:r>
              <a:rPr lang="tr-TR" sz="1200" dirty="0" smtClean="0"/>
              <a:t>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0467013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09" y="25718"/>
            <a:ext cx="7058524" cy="683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 rot="16200000">
            <a:off x="-1801579" y="3105832"/>
            <a:ext cx="5760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Kabadayı, H., Öztürk, M., Kıran, Ö., &amp; Ateş, D. (2012). </a:t>
            </a:r>
            <a:r>
              <a:rPr lang="tr-TR" sz="1200" i="1" dirty="0"/>
              <a:t>Sosyal Bilimler Lisesi Sosyal Bilim Çalışmaları Öğretmen Kılavuz Kitabı 11. Sınıf</a:t>
            </a:r>
            <a:r>
              <a:rPr lang="tr-TR" sz="1200" dirty="0"/>
              <a:t> (3. baskı). Ankara: Milli Eğitim Bakanlığı Devlet Kitapları Müdürlüğü</a:t>
            </a:r>
            <a:r>
              <a:rPr lang="tr-TR" sz="1200" dirty="0" smtClean="0"/>
              <a:t>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267067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9" t="8101" r="9618" b="14362"/>
          <a:stretch>
            <a:fillRect/>
          </a:stretch>
        </p:blipFill>
        <p:spPr bwMode="auto">
          <a:xfrm>
            <a:off x="647564" y="-1"/>
            <a:ext cx="7848872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 rot="16200000">
            <a:off x="-2966104" y="3259722"/>
            <a:ext cx="6858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dirty="0" smtClean="0"/>
              <a:t>https://slideplayer.biz.tr/slide/4871216/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7561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 smtClean="0"/>
              <a:t>Portfolyonun</a:t>
            </a:r>
            <a:r>
              <a:rPr lang="tr-TR" sz="4000" dirty="0" smtClean="0"/>
              <a:t> Uygulanması</a:t>
            </a:r>
            <a:br>
              <a:rPr lang="tr-TR" sz="4000" dirty="0" smtClean="0"/>
            </a:br>
            <a:r>
              <a:rPr lang="tr-TR" sz="2400" dirty="0" smtClean="0"/>
              <a:t>(</a:t>
            </a:r>
            <a:r>
              <a:rPr lang="tr-TR" sz="2400" dirty="0" err="1" smtClean="0"/>
              <a:t>Barrett</a:t>
            </a:r>
            <a:r>
              <a:rPr lang="tr-TR" sz="2400" dirty="0" smtClean="0"/>
              <a:t>, 2000 </a:t>
            </a:r>
            <a:r>
              <a:rPr lang="tr-TR" sz="2400" dirty="0" err="1" smtClean="0"/>
              <a:t>akt</a:t>
            </a:r>
            <a:r>
              <a:rPr lang="tr-TR" sz="2400" dirty="0" smtClean="0"/>
              <a:t>. Kan, 2007)</a:t>
            </a:r>
            <a:endParaRPr lang="tr-TR" sz="40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200" b="1" dirty="0" smtClean="0"/>
              <a:t>Toplama</a:t>
            </a:r>
          </a:p>
          <a:p>
            <a:pPr lvl="1"/>
            <a:r>
              <a:rPr lang="tr-TR" sz="2000" dirty="0" smtClean="0"/>
              <a:t>Öğrencinin </a:t>
            </a:r>
            <a:r>
              <a:rPr lang="tr-TR" sz="2000" dirty="0"/>
              <a:t>başarısını ve ölçütlere göre gelişimini gösteren yeterince </a:t>
            </a:r>
            <a:r>
              <a:rPr lang="tr-TR" sz="2000" dirty="0" smtClean="0"/>
              <a:t>çalışma toplanır. </a:t>
            </a:r>
          </a:p>
          <a:p>
            <a:pPr lvl="1"/>
            <a:r>
              <a:rPr lang="tr-TR" sz="2000" dirty="0" smtClean="0"/>
              <a:t>Her </a:t>
            </a:r>
            <a:r>
              <a:rPr lang="tr-TR" sz="2000" dirty="0"/>
              <a:t>şey </a:t>
            </a:r>
            <a:r>
              <a:rPr lang="tr-TR" sz="2000" dirty="0" err="1"/>
              <a:t>portfolyoya</a:t>
            </a:r>
            <a:r>
              <a:rPr lang="tr-TR" sz="2000" dirty="0"/>
              <a:t> dahil edilmemelidir. </a:t>
            </a:r>
            <a:endParaRPr lang="tr-TR" sz="2000" dirty="0" smtClean="0"/>
          </a:p>
          <a:p>
            <a:pPr lvl="1"/>
            <a:r>
              <a:rPr lang="tr-TR" sz="2000" dirty="0" smtClean="0"/>
              <a:t>Bir </a:t>
            </a:r>
            <a:r>
              <a:rPr lang="tr-TR" sz="2000" dirty="0"/>
              <a:t>çalışma </a:t>
            </a:r>
            <a:r>
              <a:rPr lang="tr-TR" sz="2000" dirty="0" err="1"/>
              <a:t>portfolyoya</a:t>
            </a:r>
            <a:r>
              <a:rPr lang="tr-TR" sz="2000" dirty="0"/>
              <a:t> alınıyorsa, neden alındığı ve neyi gösterdiği belirtilebilmelidir. </a:t>
            </a: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27211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 smtClean="0"/>
              <a:t>Portfolyonun</a:t>
            </a:r>
            <a:r>
              <a:rPr lang="tr-TR" sz="4000" dirty="0" smtClean="0"/>
              <a:t> Uygulanması</a:t>
            </a:r>
            <a:br>
              <a:rPr lang="tr-TR" sz="4000" dirty="0" smtClean="0"/>
            </a:br>
            <a:r>
              <a:rPr lang="tr-TR" sz="2400" dirty="0" smtClean="0"/>
              <a:t>(</a:t>
            </a:r>
            <a:r>
              <a:rPr lang="tr-TR" sz="2400" dirty="0" err="1" smtClean="0"/>
              <a:t>Barrett</a:t>
            </a:r>
            <a:r>
              <a:rPr lang="tr-TR" sz="2400" dirty="0" smtClean="0"/>
              <a:t>, 2000 </a:t>
            </a:r>
            <a:r>
              <a:rPr lang="tr-TR" sz="2400" dirty="0" err="1" smtClean="0"/>
              <a:t>akt</a:t>
            </a:r>
            <a:r>
              <a:rPr lang="tr-TR" sz="2400" dirty="0" smtClean="0"/>
              <a:t>. Kan, 2007)</a:t>
            </a:r>
            <a:endParaRPr lang="tr-TR" sz="40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200" b="1" dirty="0" smtClean="0"/>
              <a:t>Seçme</a:t>
            </a:r>
          </a:p>
          <a:p>
            <a:pPr lvl="1"/>
            <a:r>
              <a:rPr lang="tr-TR" sz="2000" dirty="0" smtClean="0"/>
              <a:t>Toplanan </a:t>
            </a:r>
            <a:r>
              <a:rPr lang="tr-TR" sz="2000" dirty="0"/>
              <a:t>ürünlerden hangilerinin </a:t>
            </a:r>
            <a:r>
              <a:rPr lang="tr-TR" sz="2000" dirty="0" err="1"/>
              <a:t>portfolyada</a:t>
            </a:r>
            <a:r>
              <a:rPr lang="tr-TR" sz="2000" dirty="0"/>
              <a:t> yer alacağı belirlenir. </a:t>
            </a:r>
            <a:endParaRPr lang="tr-TR" sz="2000" dirty="0" smtClean="0"/>
          </a:p>
          <a:p>
            <a:pPr lvl="1"/>
            <a:r>
              <a:rPr lang="tr-TR" sz="2000" dirty="0" smtClean="0"/>
              <a:t>Değerlendirilmeyecek </a:t>
            </a:r>
            <a:r>
              <a:rPr lang="tr-TR" sz="2000" dirty="0"/>
              <a:t>ürünler </a:t>
            </a:r>
            <a:r>
              <a:rPr lang="tr-TR" sz="2000" dirty="0" err="1"/>
              <a:t>portfolyodan</a:t>
            </a:r>
            <a:r>
              <a:rPr lang="tr-TR" sz="2000" dirty="0"/>
              <a:t> çıkartılmalıdır. </a:t>
            </a:r>
            <a:endParaRPr lang="tr-TR" sz="2000" dirty="0" smtClean="0"/>
          </a:p>
          <a:p>
            <a:pPr lvl="1"/>
            <a:r>
              <a:rPr lang="tr-TR" sz="2000" dirty="0" err="1" smtClean="0"/>
              <a:t>Portfolyoda</a:t>
            </a:r>
            <a:r>
              <a:rPr lang="tr-TR" sz="2000" dirty="0"/>
              <a:t>, öğrenme hedefini yansıtacak çalışmalar yer almalıdır</a:t>
            </a:r>
            <a:r>
              <a:rPr lang="tr-T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55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 smtClean="0"/>
              <a:t>Portfolyonun</a:t>
            </a:r>
            <a:r>
              <a:rPr lang="tr-TR" sz="4000" dirty="0" smtClean="0"/>
              <a:t> Uygulanması</a:t>
            </a:r>
            <a:br>
              <a:rPr lang="tr-TR" sz="4000" dirty="0" smtClean="0"/>
            </a:br>
            <a:r>
              <a:rPr lang="tr-TR" sz="2400" dirty="0" smtClean="0"/>
              <a:t>(</a:t>
            </a:r>
            <a:r>
              <a:rPr lang="tr-TR" sz="2400" dirty="0" err="1" smtClean="0"/>
              <a:t>Barrett</a:t>
            </a:r>
            <a:r>
              <a:rPr lang="tr-TR" sz="2400" dirty="0" smtClean="0"/>
              <a:t>, 2000 </a:t>
            </a:r>
            <a:r>
              <a:rPr lang="tr-TR" sz="2400" dirty="0" err="1" smtClean="0"/>
              <a:t>akt</a:t>
            </a:r>
            <a:r>
              <a:rPr lang="tr-TR" sz="2400" dirty="0" smtClean="0"/>
              <a:t>. Kan, 2007)</a:t>
            </a:r>
            <a:endParaRPr lang="tr-TR" sz="40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200" b="1" dirty="0" smtClean="0"/>
              <a:t>Yansıtma </a:t>
            </a:r>
          </a:p>
          <a:p>
            <a:pPr lvl="1"/>
            <a:r>
              <a:rPr lang="tr-TR" sz="2000" dirty="0" smtClean="0"/>
              <a:t>Öğrenci </a:t>
            </a:r>
            <a:r>
              <a:rPr lang="tr-TR" sz="2000" dirty="0"/>
              <a:t>her bir ürün için ne düşündüğünü </a:t>
            </a:r>
            <a:r>
              <a:rPr lang="tr-TR" sz="2000" dirty="0" smtClean="0"/>
              <a:t>belirtmelidir. </a:t>
            </a:r>
          </a:p>
          <a:p>
            <a:pPr lvl="1"/>
            <a:r>
              <a:rPr lang="tr-TR" sz="2000" dirty="0" smtClean="0"/>
              <a:t>İlk kez </a:t>
            </a:r>
            <a:r>
              <a:rPr lang="tr-TR" sz="2000" dirty="0" err="1" smtClean="0"/>
              <a:t>portfolyo</a:t>
            </a:r>
            <a:r>
              <a:rPr lang="tr-TR" sz="2000" dirty="0" smtClean="0"/>
              <a:t> </a:t>
            </a:r>
            <a:r>
              <a:rPr lang="tr-TR" sz="2000" dirty="0"/>
              <a:t>geliştiren </a:t>
            </a:r>
            <a:r>
              <a:rPr lang="tr-TR" sz="2000" dirty="0" smtClean="0"/>
              <a:t>öğrenciler </a:t>
            </a:r>
            <a:r>
              <a:rPr lang="tr-TR" sz="2000" dirty="0"/>
              <a:t>için bu aşamada öğretmen yapılandırılmış açık uçlu sorularla öğrencilerin daha iyi yansıtmalarına yardımcı olabilir</a:t>
            </a:r>
            <a:r>
              <a:rPr lang="tr-T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55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 smtClean="0"/>
              <a:t>Portfolyonun</a:t>
            </a:r>
            <a:r>
              <a:rPr lang="tr-TR" sz="4000" dirty="0" smtClean="0"/>
              <a:t> Uygulanması</a:t>
            </a:r>
            <a:br>
              <a:rPr lang="tr-TR" sz="4000" dirty="0" smtClean="0"/>
            </a:br>
            <a:r>
              <a:rPr lang="tr-TR" sz="2400" dirty="0" smtClean="0"/>
              <a:t>(</a:t>
            </a:r>
            <a:r>
              <a:rPr lang="tr-TR" sz="2400" dirty="0" err="1" smtClean="0"/>
              <a:t>Barrett</a:t>
            </a:r>
            <a:r>
              <a:rPr lang="tr-TR" sz="2400" dirty="0" smtClean="0"/>
              <a:t>, 2000 </a:t>
            </a:r>
            <a:r>
              <a:rPr lang="tr-TR" sz="2400" dirty="0" err="1" smtClean="0"/>
              <a:t>akt</a:t>
            </a:r>
            <a:r>
              <a:rPr lang="tr-TR" sz="2400" dirty="0" smtClean="0"/>
              <a:t>. Kan, 2007)</a:t>
            </a:r>
            <a:endParaRPr lang="tr-TR" sz="40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b="1" dirty="0" smtClean="0"/>
              <a:t>Yönelme</a:t>
            </a:r>
          </a:p>
          <a:p>
            <a:pPr lvl="1"/>
            <a:r>
              <a:rPr lang="tr-TR" sz="2000" dirty="0" smtClean="0"/>
              <a:t>Öğrenci </a:t>
            </a:r>
            <a:r>
              <a:rPr lang="tr-TR" sz="2000" dirty="0"/>
              <a:t>kendi çalışma örneklerini gördükten ve gözledikten sonra gelecekle ilgili öğrenme hedeflerini tanımlayabilecektir. </a:t>
            </a:r>
            <a:endParaRPr lang="tr-TR" sz="2000" dirty="0" smtClean="0"/>
          </a:p>
          <a:p>
            <a:pPr lvl="1"/>
            <a:r>
              <a:rPr lang="tr-TR" sz="2000" dirty="0" smtClean="0"/>
              <a:t>Bu </a:t>
            </a:r>
            <a:r>
              <a:rPr lang="tr-TR" sz="2000" dirty="0"/>
              <a:t>aşamadan sonra </a:t>
            </a:r>
            <a:r>
              <a:rPr lang="tr-TR" sz="2000" dirty="0" err="1"/>
              <a:t>portfolyo</a:t>
            </a:r>
            <a:r>
              <a:rPr lang="tr-TR" sz="2000" dirty="0"/>
              <a:t> uzun dönemli ve güçlü bir gelişim aracı olur</a:t>
            </a:r>
            <a:r>
              <a:rPr lang="tr-T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7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 smtClean="0"/>
              <a:t>Portfolyonun</a:t>
            </a:r>
            <a:r>
              <a:rPr lang="tr-TR" sz="4000" dirty="0" smtClean="0"/>
              <a:t> Uygulanması</a:t>
            </a:r>
            <a:br>
              <a:rPr lang="tr-TR" sz="4000" dirty="0" smtClean="0"/>
            </a:br>
            <a:r>
              <a:rPr lang="tr-TR" sz="2400" dirty="0" smtClean="0"/>
              <a:t>(</a:t>
            </a:r>
            <a:r>
              <a:rPr lang="tr-TR" sz="2400" dirty="0" err="1" smtClean="0"/>
              <a:t>Barrett</a:t>
            </a:r>
            <a:r>
              <a:rPr lang="tr-TR" sz="2400" dirty="0" smtClean="0"/>
              <a:t>, 2000 </a:t>
            </a:r>
            <a:r>
              <a:rPr lang="tr-TR" sz="2400" dirty="0" err="1" smtClean="0"/>
              <a:t>akt</a:t>
            </a:r>
            <a:r>
              <a:rPr lang="tr-TR" sz="2400" dirty="0" smtClean="0"/>
              <a:t>. Kan, 2007)</a:t>
            </a:r>
            <a:endParaRPr lang="tr-TR" sz="40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b="1" dirty="0" smtClean="0"/>
              <a:t>Bağlantı</a:t>
            </a:r>
          </a:p>
          <a:p>
            <a:pPr lvl="1"/>
            <a:r>
              <a:rPr lang="tr-TR" sz="2000" dirty="0" err="1" smtClean="0"/>
              <a:t>Portfolyo</a:t>
            </a:r>
            <a:r>
              <a:rPr lang="tr-TR" sz="2000" dirty="0" smtClean="0"/>
              <a:t> </a:t>
            </a:r>
            <a:r>
              <a:rPr lang="tr-TR" sz="2000" dirty="0"/>
              <a:t>uygun kişilere sunulur ve öğretme-öğrenme açısından tartışılır. </a:t>
            </a:r>
            <a:endParaRPr lang="tr-TR" sz="2000" dirty="0" smtClean="0"/>
          </a:p>
          <a:p>
            <a:pPr lvl="1"/>
            <a:r>
              <a:rPr lang="tr-TR" sz="2000" dirty="0" smtClean="0"/>
              <a:t>Öğrenme </a:t>
            </a:r>
            <a:r>
              <a:rPr lang="tr-TR" sz="2000" dirty="0"/>
              <a:t>hedefleriyle bire bir bağlantılar kurulur ve böylece işbirliği ve fikir alış verişi sağlanmış olur</a:t>
            </a:r>
            <a:r>
              <a:rPr lang="tr-TR" sz="2000" dirty="0" smtClean="0"/>
              <a:t>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6429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 smtClean="0"/>
              <a:t>Portfolyo</a:t>
            </a:r>
            <a:r>
              <a:rPr lang="tr-TR" sz="4000" dirty="0" smtClean="0"/>
              <a:t> Değerlendirme </a:t>
            </a:r>
            <a:br>
              <a:rPr lang="tr-TR" sz="4000" dirty="0" smtClean="0"/>
            </a:br>
            <a:r>
              <a:rPr lang="tr-TR" sz="2400" dirty="0" smtClean="0"/>
              <a:t>(Korkmaz &amp; Kaptan, 2002)</a:t>
            </a:r>
            <a:endParaRPr lang="tr-TR" sz="72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Öğrencinin </a:t>
            </a:r>
            <a:r>
              <a:rPr lang="tr-TR" dirty="0"/>
              <a:t>öğrenme süreci içerisindeki </a:t>
            </a:r>
            <a:r>
              <a:rPr lang="tr-TR" dirty="0" smtClean="0"/>
              <a:t>performansının ve başarısının kaydedilmesidir</a:t>
            </a:r>
            <a:r>
              <a:rPr lang="tr-TR" dirty="0"/>
              <a:t>. </a:t>
            </a:r>
            <a:endParaRPr lang="tr-TR" dirty="0" smtClean="0"/>
          </a:p>
          <a:p>
            <a:pPr lvl="1"/>
            <a:r>
              <a:rPr lang="tr-TR" sz="2000" dirty="0" smtClean="0"/>
              <a:t>Öğrenci </a:t>
            </a:r>
            <a:r>
              <a:rPr lang="tr-TR" sz="2000" dirty="0"/>
              <a:t>ne öğrendi </a:t>
            </a:r>
            <a:r>
              <a:rPr lang="tr-TR" sz="2000" dirty="0" smtClean="0"/>
              <a:t>ve öğrenirken </a:t>
            </a:r>
            <a:r>
              <a:rPr lang="tr-TR" sz="2000" b="1" dirty="0"/>
              <a:t>nasıl</a:t>
            </a:r>
            <a:r>
              <a:rPr lang="tr-TR" sz="2000" dirty="0"/>
              <a:t> bir yol izledi? </a:t>
            </a:r>
            <a:endParaRPr lang="tr-TR" sz="2000" dirty="0" smtClean="0"/>
          </a:p>
          <a:p>
            <a:pPr lvl="1"/>
            <a:r>
              <a:rPr lang="tr-TR" sz="2000" b="1" dirty="0" smtClean="0"/>
              <a:t>Nasıl</a:t>
            </a:r>
            <a:r>
              <a:rPr lang="tr-TR" sz="2000" dirty="0" smtClean="0"/>
              <a:t> </a:t>
            </a:r>
            <a:r>
              <a:rPr lang="tr-TR" sz="2000" dirty="0"/>
              <a:t>düşündü?</a:t>
            </a:r>
          </a:p>
          <a:p>
            <a:pPr lvl="1"/>
            <a:r>
              <a:rPr lang="tr-TR" sz="2000" b="1" dirty="0"/>
              <a:t>Nasıl</a:t>
            </a:r>
            <a:r>
              <a:rPr lang="tr-TR" sz="2000" dirty="0"/>
              <a:t> soru sordu? </a:t>
            </a:r>
            <a:endParaRPr lang="tr-TR" sz="2000" dirty="0" smtClean="0"/>
          </a:p>
          <a:p>
            <a:pPr lvl="1"/>
            <a:r>
              <a:rPr lang="tr-TR" sz="2000" b="1" dirty="0" smtClean="0"/>
              <a:t>Nasıl</a:t>
            </a:r>
            <a:r>
              <a:rPr lang="tr-TR" sz="2000" dirty="0" smtClean="0"/>
              <a:t> </a:t>
            </a:r>
            <a:r>
              <a:rPr lang="tr-TR" sz="2000" dirty="0"/>
              <a:t>analiz etti? </a:t>
            </a:r>
            <a:endParaRPr lang="tr-TR" sz="2000" dirty="0" smtClean="0"/>
          </a:p>
          <a:p>
            <a:pPr lvl="1"/>
            <a:r>
              <a:rPr lang="tr-TR" sz="2000" dirty="0" smtClean="0"/>
              <a:t>Bilgiyi </a:t>
            </a:r>
            <a:r>
              <a:rPr lang="tr-TR" sz="2000" b="1" dirty="0" smtClean="0"/>
              <a:t>nasıl</a:t>
            </a:r>
            <a:r>
              <a:rPr lang="tr-TR" sz="2000" dirty="0" smtClean="0"/>
              <a:t> yapılandırdı</a:t>
            </a:r>
            <a:r>
              <a:rPr lang="tr-TR" sz="2000" dirty="0"/>
              <a:t>? </a:t>
            </a:r>
            <a:endParaRPr lang="tr-TR" sz="2000" dirty="0" smtClean="0"/>
          </a:p>
          <a:p>
            <a:pPr lvl="1"/>
            <a:r>
              <a:rPr lang="tr-TR" sz="2000" dirty="0" smtClean="0"/>
              <a:t>Diğer </a:t>
            </a:r>
            <a:r>
              <a:rPr lang="tr-TR" sz="2000" dirty="0"/>
              <a:t>insanlarla </a:t>
            </a:r>
            <a:r>
              <a:rPr lang="tr-TR" sz="2000" b="1" dirty="0"/>
              <a:t>nasıl</a:t>
            </a:r>
            <a:r>
              <a:rPr lang="tr-TR" sz="2000" dirty="0"/>
              <a:t> iletişim kurdu? </a:t>
            </a:r>
            <a:endParaRPr lang="tr-TR" sz="2000" dirty="0" smtClean="0"/>
          </a:p>
          <a:p>
            <a:pPr lvl="1"/>
            <a:r>
              <a:rPr lang="tr-TR" sz="2000" dirty="0" smtClean="0"/>
              <a:t>Öğrenirken </a:t>
            </a:r>
            <a:r>
              <a:rPr lang="tr-TR" sz="2000" dirty="0"/>
              <a:t>karşılaştığı güçlükler nelerdi?</a:t>
            </a:r>
          </a:p>
        </p:txBody>
      </p:sp>
    </p:spTree>
    <p:extLst>
      <p:ext uri="{BB962C8B-B14F-4D97-AF65-F5344CB8AC3E}">
        <p14:creationId xmlns:p14="http://schemas.microsoft.com/office/powerpoint/2010/main" val="211986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 smtClean="0"/>
              <a:t>Portfolyonun</a:t>
            </a:r>
            <a:r>
              <a:rPr lang="tr-TR" sz="4000" dirty="0" smtClean="0"/>
              <a:t> Avantajları</a:t>
            </a:r>
            <a:br>
              <a:rPr lang="tr-TR" sz="4000" dirty="0" smtClean="0"/>
            </a:br>
            <a:r>
              <a:rPr lang="tr-TR" sz="2400" dirty="0" smtClean="0"/>
              <a:t>(Güler, 2016)</a:t>
            </a:r>
            <a:endParaRPr lang="tr-TR" sz="24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2600" dirty="0" smtClean="0"/>
              <a:t>Öğrenci</a:t>
            </a:r>
          </a:p>
          <a:p>
            <a:pPr lvl="1"/>
            <a:r>
              <a:rPr lang="tr-TR" sz="2400" dirty="0" smtClean="0"/>
              <a:t>Öğrenmek için harcadığı zamanı, çalışmalarını, performansını, karalamalarını, eksikliklerini ve düzeltmelerini ayrıntılı bir biçimde görür.</a:t>
            </a:r>
          </a:p>
          <a:p>
            <a:pPr lvl="1"/>
            <a:r>
              <a:rPr lang="tr-TR" sz="2400" dirty="0" smtClean="0"/>
              <a:t>Karalamalarından düzeltmelerine kadar çalışmasının her bölümünün önemli olduğunu ve birbiriyle ilişkili olduklarını fark eder.</a:t>
            </a:r>
          </a:p>
          <a:p>
            <a:pPr lvl="1"/>
            <a:r>
              <a:rPr lang="tr-TR" sz="2400" dirty="0" smtClean="0"/>
              <a:t>«En iyi» çalışmalarını gelişim dosyasına koymayı ve çalışmaları ile övünmeyi, çalışmaları için daha fazla sorumluluk almayı öğrenir.</a:t>
            </a:r>
          </a:p>
          <a:p>
            <a:pPr lvl="1"/>
            <a:r>
              <a:rPr lang="tr-TR" sz="2400" dirty="0" smtClean="0"/>
              <a:t>Kendi çalışmalarını değerlendirmeyi öğrenir.</a:t>
            </a:r>
          </a:p>
          <a:p>
            <a:pPr lvl="1"/>
            <a:r>
              <a:rPr lang="tr-TR" sz="2400" dirty="0" smtClean="0"/>
              <a:t>Yaratıcılığını geliştirmede daha bilinçli olur.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504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 smtClean="0"/>
              <a:t>Portfolyonun</a:t>
            </a:r>
            <a:r>
              <a:rPr lang="tr-TR" sz="4000" dirty="0" smtClean="0"/>
              <a:t> Avantajları</a:t>
            </a:r>
            <a:br>
              <a:rPr lang="tr-TR" sz="4000" dirty="0" smtClean="0"/>
            </a:br>
            <a:r>
              <a:rPr lang="tr-TR" sz="2400" dirty="0" smtClean="0"/>
              <a:t>(Güler, 2016)</a:t>
            </a:r>
            <a:endParaRPr lang="tr-TR" sz="24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 smtClean="0"/>
              <a:t>Öğretmen</a:t>
            </a:r>
          </a:p>
          <a:p>
            <a:pPr lvl="1"/>
            <a:r>
              <a:rPr lang="tr-TR" sz="2000" dirty="0" smtClean="0"/>
              <a:t>Her bir öğrencisinin gelişimleri ile ilgili karalama, düzeltme ve sonuca giden performansını içeren geniş bir kayıt tutar.</a:t>
            </a:r>
          </a:p>
          <a:p>
            <a:pPr lvl="1"/>
            <a:r>
              <a:rPr lang="tr-TR" sz="2000" dirty="0" smtClean="0"/>
              <a:t>Öğretim materyallerini ve tekniklerini meslektaşlarıyla paylaşma fırsatı bulur.</a:t>
            </a:r>
          </a:p>
          <a:p>
            <a:pPr lvl="1"/>
            <a:r>
              <a:rPr lang="tr-TR" sz="2000" dirty="0" smtClean="0"/>
              <a:t>Diğer sınıflardaki öğrencilerin çalışmalarını incelerken öğretim ile ilgili fikirler geliştirir.</a:t>
            </a:r>
          </a:p>
          <a:p>
            <a:pPr lvl="1"/>
            <a:r>
              <a:rPr lang="tr-TR" sz="2000" dirty="0" smtClean="0"/>
              <a:t>Her bir öğrencisinin bir bütün olarak gelişim aşamalarını izler.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6024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buSzPct val="45000"/>
              <a:buFont typeface="StarSymbol"/>
              <a:buNone/>
            </a:pPr>
            <a:r>
              <a:rPr lang="tr-TR" sz="4000" dirty="0" err="1" smtClean="0"/>
              <a:t>Portfolyonun</a:t>
            </a:r>
            <a:r>
              <a:rPr lang="tr-TR" sz="4000" dirty="0" smtClean="0"/>
              <a:t> Dezavantajları</a:t>
            </a:r>
            <a:br>
              <a:rPr lang="tr-TR" sz="4000" dirty="0" smtClean="0"/>
            </a:br>
            <a:r>
              <a:rPr lang="tr-TR" sz="2400" dirty="0" smtClean="0"/>
              <a:t>(Alıcı, 2011)</a:t>
            </a:r>
            <a:endParaRPr lang="tr-TR" sz="2400" dirty="0" smtClean="0"/>
          </a:p>
        </p:txBody>
      </p:sp>
      <p:sp>
        <p:nvSpPr>
          <p:cNvPr id="250883" name="Metin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0850" indent="-342900">
              <a:spcBef>
                <a:spcPct val="0"/>
              </a:spcBef>
              <a:spcAft>
                <a:spcPts val="1413"/>
              </a:spcAft>
              <a:buSzPct val="45000"/>
            </a:pP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Değerlendirilmesinin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zaman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alması</a:t>
            </a:r>
          </a:p>
          <a:p>
            <a:pPr marL="450850" indent="-342900">
              <a:spcBef>
                <a:spcPct val="0"/>
              </a:spcBef>
              <a:spcAft>
                <a:spcPts val="1413"/>
              </a:spcAft>
              <a:buSzPct val="45000"/>
            </a:pPr>
            <a:r>
              <a:rPr lang="tr-TR" sz="2200" dirty="0" err="1" smtClean="0">
                <a:ea typeface="Arial Unicode MS" pitchFamily="34" charset="-128"/>
                <a:cs typeface="Mangal" pitchFamily="18" charset="0"/>
              </a:rPr>
              <a:t>Puanlayıcı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güvenirliğinin düşük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olması</a:t>
            </a:r>
          </a:p>
          <a:p>
            <a:pPr marL="450850" indent="-342900">
              <a:spcBef>
                <a:spcPct val="0"/>
              </a:spcBef>
              <a:spcAft>
                <a:spcPts val="1413"/>
              </a:spcAft>
              <a:buSzPct val="45000"/>
            </a:pP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Saklanmasının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zor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olması</a:t>
            </a:r>
          </a:p>
          <a:p>
            <a:pPr marL="450850" indent="-342900">
              <a:spcBef>
                <a:spcPct val="0"/>
              </a:spcBef>
              <a:spcAft>
                <a:spcPts val="1413"/>
              </a:spcAft>
              <a:buSzPct val="45000"/>
            </a:pP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Çalışmaların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gerçekten öğrencinin kendisi tarafından yapılıp yapılmadığının tam olarak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belirlenememesi</a:t>
            </a:r>
          </a:p>
        </p:txBody>
      </p:sp>
    </p:spTree>
    <p:extLst>
      <p:ext uri="{BB962C8B-B14F-4D97-AF65-F5344CB8AC3E}">
        <p14:creationId xmlns:p14="http://schemas.microsoft.com/office/powerpoint/2010/main" val="10555896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E-</a:t>
            </a:r>
            <a:r>
              <a:rPr lang="tr-TR" sz="4000" dirty="0" err="1" smtClean="0"/>
              <a:t>portfolyo</a:t>
            </a:r>
            <a:endParaRPr lang="tr-TR" sz="40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200" dirty="0" smtClean="0"/>
              <a:t>Öğretmen </a:t>
            </a:r>
            <a:r>
              <a:rPr lang="tr-TR" sz="2200" dirty="0"/>
              <a:t>ve öğrencilerin elektronik teknolojileri </a:t>
            </a:r>
            <a:r>
              <a:rPr lang="tr-TR" sz="2200" dirty="0" smtClean="0"/>
              <a:t>kullanarak oluşturdukları </a:t>
            </a:r>
            <a:r>
              <a:rPr lang="tr-TR" sz="2200" dirty="0"/>
              <a:t>ürünleri, ses, video, grafik, metin gibi farklı medya </a:t>
            </a:r>
            <a:r>
              <a:rPr lang="tr-TR" sz="2200" dirty="0" smtClean="0"/>
              <a:t>formatlarında biriktirmeleri </a:t>
            </a:r>
            <a:r>
              <a:rPr lang="tr-TR" sz="2200" dirty="0"/>
              <a:t>ve </a:t>
            </a:r>
            <a:r>
              <a:rPr lang="tr-TR" sz="2200" dirty="0" smtClean="0"/>
              <a:t>düzenlemeleridir (</a:t>
            </a:r>
            <a:r>
              <a:rPr lang="tr-TR" sz="2200" dirty="0" err="1" smtClean="0"/>
              <a:t>Barrett</a:t>
            </a:r>
            <a:r>
              <a:rPr lang="tr-TR" sz="2200" dirty="0" smtClean="0"/>
              <a:t>, 2005). </a:t>
            </a:r>
          </a:p>
          <a:p>
            <a:endParaRPr lang="tr-TR" sz="2200" dirty="0" smtClean="0"/>
          </a:p>
          <a:p>
            <a:r>
              <a:rPr lang="tr-TR" sz="2200" dirty="0" smtClean="0"/>
              <a:t>Öğrenciler </a:t>
            </a:r>
            <a:r>
              <a:rPr lang="tr-TR" sz="2200" dirty="0"/>
              <a:t>tarafından oluşturulan özgün ürünlerin, elektronik ortamda bir araya getirilerek, kaydedilip saklanmasıdır (Gülbahar &amp; Köse, 2006</a:t>
            </a:r>
            <a:r>
              <a:rPr lang="tr-TR" sz="2200" dirty="0" smtClean="0"/>
              <a:t>).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3602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E-</a:t>
            </a:r>
            <a:r>
              <a:rPr lang="tr-TR" sz="4000" dirty="0" err="1" smtClean="0"/>
              <a:t>portfolyo</a:t>
            </a:r>
            <a:endParaRPr lang="tr-TR" sz="40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200" dirty="0" smtClean="0"/>
              <a:t>Öğrenci </a:t>
            </a:r>
            <a:r>
              <a:rPr lang="tr-TR" sz="2200" dirty="0"/>
              <a:t>tarafından </a:t>
            </a:r>
            <a:r>
              <a:rPr lang="tr-TR" sz="2200" dirty="0" smtClean="0"/>
              <a:t>oluşturulan ses</a:t>
            </a:r>
            <a:r>
              <a:rPr lang="tr-TR" sz="2200" dirty="0"/>
              <a:t>, video, grafik, metin gibi çoklu ortam formatlarında hazırlanan özgün </a:t>
            </a:r>
            <a:r>
              <a:rPr lang="tr-TR" sz="2200" dirty="0" smtClean="0"/>
              <a:t>öğrenci ürünlerinin</a:t>
            </a:r>
            <a:r>
              <a:rPr lang="tr-TR" sz="2200" dirty="0"/>
              <a:t>, </a:t>
            </a:r>
            <a:r>
              <a:rPr lang="tr-TR" sz="2200" dirty="0" smtClean="0"/>
              <a:t>onun değerlendirilmesine </a:t>
            </a:r>
            <a:r>
              <a:rPr lang="tr-TR" sz="2200" dirty="0"/>
              <a:t>katkı sağlayacak şekilde </a:t>
            </a:r>
            <a:r>
              <a:rPr lang="tr-TR" sz="2200" dirty="0" smtClean="0"/>
              <a:t>kolayca </a:t>
            </a:r>
            <a:r>
              <a:rPr lang="nn-NO" sz="2200" dirty="0" smtClean="0"/>
              <a:t>depolanabilmesine </a:t>
            </a:r>
            <a:r>
              <a:rPr lang="nn-NO" sz="2200" dirty="0"/>
              <a:t>ve taşınabilmesine imkân sağlayan elektronik bir </a:t>
            </a:r>
            <a:r>
              <a:rPr lang="nn-NO" sz="2200" dirty="0" smtClean="0"/>
              <a:t>ortam</a:t>
            </a:r>
            <a:r>
              <a:rPr lang="tr-TR" sz="2200" dirty="0" err="1" smtClean="0"/>
              <a:t>dır</a:t>
            </a:r>
            <a:r>
              <a:rPr lang="tr-TR" sz="2200" dirty="0" smtClean="0"/>
              <a:t> (Alan, 2014: 60).</a:t>
            </a:r>
            <a:endParaRPr lang="tr-TR" sz="2200" dirty="0"/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26198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E-</a:t>
            </a:r>
            <a:r>
              <a:rPr lang="tr-TR" sz="4000" dirty="0" err="1" smtClean="0"/>
              <a:t>portfolyo</a:t>
            </a:r>
            <a:endParaRPr lang="tr-TR" sz="40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 smtClean="0"/>
              <a:t>E-</a:t>
            </a:r>
            <a:r>
              <a:rPr lang="tr-TR" sz="2200" dirty="0" err="1" smtClean="0"/>
              <a:t>portfolyolar</a:t>
            </a:r>
            <a:r>
              <a:rPr lang="tr-TR" sz="2200" dirty="0" smtClean="0"/>
              <a:t>, elektronik </a:t>
            </a:r>
            <a:r>
              <a:rPr lang="tr-TR" sz="2200" dirty="0"/>
              <a:t>ortamda </a:t>
            </a:r>
            <a:r>
              <a:rPr lang="tr-TR" sz="2200" dirty="0" smtClean="0"/>
              <a:t>toplanır, depolanır </a:t>
            </a:r>
            <a:r>
              <a:rPr lang="tr-TR" sz="2200" dirty="0"/>
              <a:t>ve yönetilir (Lambert, </a:t>
            </a:r>
            <a:r>
              <a:rPr lang="tr-TR" sz="2200" dirty="0" err="1"/>
              <a:t>Depaepe</a:t>
            </a:r>
            <a:r>
              <a:rPr lang="tr-TR" sz="2200" dirty="0"/>
              <a:t>, Lambert, &amp; </a:t>
            </a:r>
            <a:r>
              <a:rPr lang="tr-TR" sz="2200" dirty="0" err="1"/>
              <a:t>Anderson</a:t>
            </a:r>
            <a:r>
              <a:rPr lang="tr-TR" sz="2200" dirty="0"/>
              <a:t>, 2007). </a:t>
            </a:r>
            <a:endParaRPr lang="tr-TR" sz="2200" dirty="0" smtClean="0"/>
          </a:p>
          <a:p>
            <a:endParaRPr lang="tr-TR" sz="2200" dirty="0"/>
          </a:p>
          <a:p>
            <a:r>
              <a:rPr lang="tr-TR" sz="2200" dirty="0" err="1" smtClean="0"/>
              <a:t>Portfolyolardan</a:t>
            </a:r>
            <a:r>
              <a:rPr lang="tr-TR" sz="2200" dirty="0" smtClean="0"/>
              <a:t> farkı; multimedya </a:t>
            </a:r>
            <a:r>
              <a:rPr lang="tr-TR" sz="2200" dirty="0"/>
              <a:t>programları, veri tabanı, kelime işlemci yazılımları, </a:t>
            </a:r>
            <a:r>
              <a:rPr lang="tr-TR" sz="2200" dirty="0" smtClean="0"/>
              <a:t>Web tasarım programları gibi </a:t>
            </a:r>
            <a:r>
              <a:rPr lang="tr-TR" sz="2200" dirty="0"/>
              <a:t>elektronik medya </a:t>
            </a:r>
            <a:r>
              <a:rPr lang="tr-TR" sz="2200" dirty="0" smtClean="0"/>
              <a:t>kaynaklarıdır (</a:t>
            </a:r>
            <a:r>
              <a:rPr lang="tr-TR" sz="2200" dirty="0" err="1" smtClean="0"/>
              <a:t>Kovalchick</a:t>
            </a:r>
            <a:r>
              <a:rPr lang="tr-TR" sz="2200" dirty="0" smtClean="0"/>
              <a:t>, </a:t>
            </a:r>
            <a:r>
              <a:rPr lang="tr-TR" sz="2200" dirty="0" err="1" smtClean="0"/>
              <a:t>Milman</a:t>
            </a:r>
            <a:r>
              <a:rPr lang="tr-TR" sz="2200" dirty="0"/>
              <a:t>, &amp;</a:t>
            </a:r>
            <a:r>
              <a:rPr lang="tr-TR" sz="2200" dirty="0" smtClean="0"/>
              <a:t> Elizabeth, 1998).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22251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E-</a:t>
            </a:r>
            <a:r>
              <a:rPr lang="tr-TR" sz="4000" dirty="0" err="1" smtClean="0"/>
              <a:t>portfolyonun</a:t>
            </a:r>
            <a:r>
              <a:rPr lang="tr-TR" sz="4000" dirty="0" smtClean="0"/>
              <a:t> İçeriği</a:t>
            </a:r>
            <a:endParaRPr lang="tr-TR" sz="40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Kazanımlara uygun </a:t>
            </a:r>
            <a:r>
              <a:rPr lang="tr-TR" dirty="0"/>
              <a:t>olacak </a:t>
            </a:r>
            <a:r>
              <a:rPr lang="tr-TR" dirty="0" smtClean="0"/>
              <a:t>şekilde hazırlanmış </a:t>
            </a:r>
            <a:r>
              <a:rPr lang="tr-TR" dirty="0"/>
              <a:t>özgün öğrenci </a:t>
            </a:r>
            <a:r>
              <a:rPr lang="tr-TR" dirty="0" smtClean="0"/>
              <a:t>ürünleri, bulmaca</a:t>
            </a:r>
            <a:r>
              <a:rPr lang="tr-TR" dirty="0"/>
              <a:t>, kavram haritası, çalışma yaprakları, araştırma </a:t>
            </a:r>
            <a:r>
              <a:rPr lang="tr-TR" dirty="0" smtClean="0"/>
              <a:t>raporu, belgesel</a:t>
            </a:r>
            <a:r>
              <a:rPr lang="tr-TR" dirty="0"/>
              <a:t>, makale, gözlem raporu, broşür, video kaydı, </a:t>
            </a:r>
            <a:r>
              <a:rPr lang="tr-TR" dirty="0" err="1" smtClean="0"/>
              <a:t>Blog</a:t>
            </a:r>
            <a:r>
              <a:rPr lang="tr-TR" dirty="0" smtClean="0"/>
              <a:t>, Web </a:t>
            </a:r>
            <a:r>
              <a:rPr lang="tr-TR" dirty="0"/>
              <a:t>sitesi, </a:t>
            </a:r>
            <a:r>
              <a:rPr lang="tr-TR" dirty="0" smtClean="0"/>
              <a:t>poster, öykü</a:t>
            </a:r>
            <a:r>
              <a:rPr lang="tr-TR" dirty="0"/>
              <a:t>, animasyon, eğitim yazılımı, sunu, gazete, ses kayıtları, sınav </a:t>
            </a:r>
            <a:r>
              <a:rPr lang="tr-TR" dirty="0" smtClean="0"/>
              <a:t>soruları, </a:t>
            </a:r>
            <a:r>
              <a:rPr lang="tr-TR" dirty="0" err="1" smtClean="0"/>
              <a:t>Webquest</a:t>
            </a:r>
            <a:r>
              <a:rPr lang="tr-TR" dirty="0"/>
              <a:t>, röportaj, çizim, şiir ve öz değerlendirme </a:t>
            </a:r>
            <a:r>
              <a:rPr lang="tr-TR" dirty="0" smtClean="0"/>
              <a:t>raporu gibi </a:t>
            </a:r>
            <a:r>
              <a:rPr lang="tr-TR" dirty="0"/>
              <a:t>çok </a:t>
            </a:r>
            <a:r>
              <a:rPr lang="tr-TR" dirty="0" smtClean="0"/>
              <a:t>farklı </a:t>
            </a:r>
            <a:r>
              <a:rPr lang="sv-SE" dirty="0" smtClean="0"/>
              <a:t>bileşenlerden </a:t>
            </a:r>
            <a:r>
              <a:rPr lang="sv-SE" dirty="0"/>
              <a:t>oluşabilir (Gülbahar &amp; Madran, 2009).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353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E-</a:t>
            </a:r>
            <a:r>
              <a:rPr lang="tr-TR" sz="4000" dirty="0" err="1" smtClean="0"/>
              <a:t>portfolyo</a:t>
            </a:r>
            <a:r>
              <a:rPr lang="tr-TR" sz="4000" dirty="0" smtClean="0"/>
              <a:t> Planlama </a:t>
            </a:r>
            <a:r>
              <a:rPr lang="tr-TR" sz="4000" dirty="0"/>
              <a:t>S</a:t>
            </a:r>
            <a:r>
              <a:rPr lang="tr-TR" sz="4000" dirty="0" smtClean="0"/>
              <a:t>üreci</a:t>
            </a:r>
            <a:endParaRPr lang="tr-TR" sz="40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200" dirty="0" smtClean="0"/>
              <a:t>E-</a:t>
            </a:r>
            <a:r>
              <a:rPr lang="tr-TR" sz="2200" dirty="0" err="1" smtClean="0"/>
              <a:t>portfolyonun</a:t>
            </a:r>
            <a:r>
              <a:rPr lang="tr-TR" sz="2200" dirty="0" smtClean="0"/>
              <a:t> amacı, bu </a:t>
            </a:r>
            <a:r>
              <a:rPr lang="tr-TR" sz="2200" dirty="0"/>
              <a:t>amaca uygun olarak </a:t>
            </a:r>
            <a:r>
              <a:rPr lang="tr-TR" sz="2200" dirty="0" smtClean="0"/>
              <a:t>değerlendirilecek içerik ve değerlendiricinin ihtiyaçları </a:t>
            </a:r>
            <a:r>
              <a:rPr lang="tr-TR" sz="2200" dirty="0"/>
              <a:t>ve </a:t>
            </a:r>
            <a:r>
              <a:rPr lang="tr-TR" sz="2200" dirty="0" smtClean="0"/>
              <a:t>beklentileri belirlenir (Akdoğan Yeşilova</a:t>
            </a:r>
            <a:r>
              <a:rPr lang="tr-TR" sz="2200" dirty="0"/>
              <a:t>, 2011</a:t>
            </a:r>
            <a:r>
              <a:rPr lang="tr-TR" sz="2200" dirty="0" smtClean="0"/>
              <a:t>).</a:t>
            </a:r>
          </a:p>
          <a:p>
            <a:endParaRPr lang="tr-TR" sz="2200" dirty="0" smtClean="0"/>
          </a:p>
          <a:p>
            <a:r>
              <a:rPr lang="tr-TR" sz="2200" dirty="0" smtClean="0"/>
              <a:t>E-</a:t>
            </a:r>
            <a:r>
              <a:rPr lang="tr-TR" sz="2200" dirty="0" err="1" smtClean="0"/>
              <a:t>portfolyo</a:t>
            </a:r>
            <a:r>
              <a:rPr lang="tr-TR" sz="2200" dirty="0" smtClean="0"/>
              <a:t> temel yazılımı belirlenir.</a:t>
            </a:r>
          </a:p>
          <a:p>
            <a:pPr lvl="1"/>
            <a:r>
              <a:rPr lang="tr-TR" sz="2000" dirty="0" smtClean="0"/>
              <a:t>Eldeki </a:t>
            </a:r>
            <a:r>
              <a:rPr lang="tr-TR" sz="2000" dirty="0"/>
              <a:t>imkânlar ölçüsünde en gelişmiş </a:t>
            </a:r>
            <a:r>
              <a:rPr lang="tr-TR" sz="2000" dirty="0" smtClean="0"/>
              <a:t>özelliklere sahip </a:t>
            </a:r>
            <a:r>
              <a:rPr lang="tr-TR" sz="2000" dirty="0"/>
              <a:t>yazılımın tercih </a:t>
            </a:r>
            <a:r>
              <a:rPr lang="tr-TR" sz="2000" dirty="0" smtClean="0"/>
              <a:t>edilmelidir.</a:t>
            </a:r>
          </a:p>
        </p:txBody>
      </p:sp>
    </p:spTree>
    <p:extLst>
      <p:ext uri="{BB962C8B-B14F-4D97-AF65-F5344CB8AC3E}">
        <p14:creationId xmlns:p14="http://schemas.microsoft.com/office/powerpoint/2010/main" val="14117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E-</a:t>
            </a:r>
            <a:r>
              <a:rPr lang="tr-TR" sz="4000" dirty="0" err="1" smtClean="0"/>
              <a:t>portfolyo</a:t>
            </a:r>
            <a:r>
              <a:rPr lang="tr-TR" sz="4000" dirty="0" smtClean="0"/>
              <a:t> Planlama </a:t>
            </a:r>
            <a:r>
              <a:rPr lang="tr-TR" sz="4000" dirty="0"/>
              <a:t>S</a:t>
            </a:r>
            <a:r>
              <a:rPr lang="tr-TR" sz="4000" dirty="0" smtClean="0"/>
              <a:t>üreci</a:t>
            </a:r>
            <a:endParaRPr lang="tr-TR" sz="40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/>
            <a:r>
              <a:rPr lang="tr-TR" dirty="0" smtClean="0"/>
              <a:t>Ticari </a:t>
            </a:r>
            <a:r>
              <a:rPr lang="tr-TR" dirty="0"/>
              <a:t>amaçla üretilmiş çeşitli </a:t>
            </a:r>
            <a:r>
              <a:rPr lang="tr-TR" dirty="0" err="1"/>
              <a:t>portfolyo</a:t>
            </a:r>
            <a:r>
              <a:rPr lang="tr-TR" dirty="0"/>
              <a:t> yazılım </a:t>
            </a:r>
            <a:r>
              <a:rPr lang="tr-TR" dirty="0" smtClean="0"/>
              <a:t>paketleri (</a:t>
            </a:r>
            <a:r>
              <a:rPr lang="tr-TR" dirty="0"/>
              <a:t>Akdoğan Yeşilova, 2011</a:t>
            </a:r>
            <a:r>
              <a:rPr lang="tr-TR" dirty="0" smtClean="0"/>
              <a:t>): </a:t>
            </a:r>
          </a:p>
          <a:p>
            <a:pPr marL="548640" lvl="2"/>
            <a:r>
              <a:rPr lang="tr-TR" dirty="0" err="1" smtClean="0"/>
              <a:t>Grady</a:t>
            </a:r>
            <a:r>
              <a:rPr lang="tr-TR" dirty="0" smtClean="0"/>
              <a:t> </a:t>
            </a:r>
            <a:r>
              <a:rPr lang="tr-TR" dirty="0"/>
              <a:t>Profile, </a:t>
            </a:r>
            <a:r>
              <a:rPr lang="tr-TR" dirty="0" smtClean="0"/>
              <a:t>Scholastic </a:t>
            </a:r>
            <a:r>
              <a:rPr lang="en-US" dirty="0" smtClean="0"/>
              <a:t>Electronic </a:t>
            </a:r>
            <a:r>
              <a:rPr lang="en-US" dirty="0"/>
              <a:t>Portfolio, Designer </a:t>
            </a:r>
            <a:r>
              <a:rPr lang="en-US" dirty="0" smtClean="0"/>
              <a:t>Software</a:t>
            </a:r>
            <a:r>
              <a:rPr lang="tr-TR" dirty="0" smtClean="0"/>
              <a:t>’</a:t>
            </a:r>
            <a:r>
              <a:rPr lang="en-US" dirty="0" smtClean="0"/>
              <a:t>s Electronic</a:t>
            </a:r>
            <a:r>
              <a:rPr lang="tr-TR" dirty="0" smtClean="0"/>
              <a:t> </a:t>
            </a:r>
            <a:r>
              <a:rPr lang="en-US" dirty="0" smtClean="0"/>
              <a:t>Portfolio </a:t>
            </a:r>
            <a:r>
              <a:rPr lang="en-US" dirty="0"/>
              <a:t>Toolkit, Super </a:t>
            </a:r>
            <a:r>
              <a:rPr lang="en-US" dirty="0" smtClean="0"/>
              <a:t>School</a:t>
            </a:r>
            <a:r>
              <a:rPr lang="tr-TR" dirty="0" smtClean="0"/>
              <a:t> Electronic </a:t>
            </a:r>
            <a:r>
              <a:rPr lang="tr-TR" dirty="0"/>
              <a:t>Portfolio, Learning </a:t>
            </a:r>
            <a:r>
              <a:rPr lang="tr-TR" dirty="0" err="1" smtClean="0"/>
              <a:t>Quest’s</a:t>
            </a:r>
            <a:r>
              <a:rPr lang="tr-TR" dirty="0" smtClean="0"/>
              <a:t> </a:t>
            </a:r>
            <a:r>
              <a:rPr lang="tr-TR" dirty="0"/>
              <a:t>Electronic Portfolio vb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4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E-</a:t>
            </a:r>
            <a:r>
              <a:rPr lang="tr-TR" sz="4000" dirty="0" err="1" smtClean="0"/>
              <a:t>portfolyo</a:t>
            </a:r>
            <a:r>
              <a:rPr lang="tr-TR" sz="4000" dirty="0" smtClean="0"/>
              <a:t> Planlama </a:t>
            </a:r>
            <a:r>
              <a:rPr lang="tr-TR" sz="4000" dirty="0"/>
              <a:t>S</a:t>
            </a:r>
            <a:r>
              <a:rPr lang="tr-TR" sz="4000" dirty="0" smtClean="0"/>
              <a:t>üreci</a:t>
            </a:r>
            <a:endParaRPr lang="tr-TR" sz="40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200" dirty="0" smtClean="0"/>
              <a:t>E-</a:t>
            </a:r>
            <a:r>
              <a:rPr lang="tr-TR" sz="2200" dirty="0" err="1" smtClean="0"/>
              <a:t>portfolyo</a:t>
            </a:r>
            <a:r>
              <a:rPr lang="tr-TR" sz="2200" dirty="0"/>
              <a:t> </a:t>
            </a:r>
            <a:r>
              <a:rPr lang="tr-TR" sz="2200" dirty="0" smtClean="0"/>
              <a:t>için kullanılan yazılımlar (</a:t>
            </a:r>
            <a:r>
              <a:rPr lang="tr-TR" sz="2200" dirty="0" err="1" smtClean="0"/>
              <a:t>Gibson</a:t>
            </a:r>
            <a:r>
              <a:rPr lang="tr-TR" sz="2200" dirty="0" smtClean="0"/>
              <a:t> &amp; </a:t>
            </a:r>
            <a:r>
              <a:rPr lang="tr-TR" sz="2200" dirty="0" err="1" smtClean="0"/>
              <a:t>Barrett</a:t>
            </a:r>
            <a:r>
              <a:rPr lang="tr-TR" sz="2200" dirty="0" smtClean="0"/>
              <a:t>, 2002): </a:t>
            </a:r>
          </a:p>
          <a:p>
            <a:pPr lvl="1"/>
            <a:r>
              <a:rPr lang="tr-TR" sz="2000" dirty="0" smtClean="0"/>
              <a:t>Web </a:t>
            </a:r>
            <a:r>
              <a:rPr lang="tr-TR" sz="2000" dirty="0"/>
              <a:t>sayfası veya çoklu ortam kullanımını destekleyen paket </a:t>
            </a:r>
            <a:r>
              <a:rPr lang="tr-TR" sz="2000" dirty="0" smtClean="0"/>
              <a:t>programlar </a:t>
            </a:r>
            <a:r>
              <a:rPr lang="en-US" sz="2000" dirty="0" smtClean="0"/>
              <a:t>(Dreamweaver</a:t>
            </a:r>
            <a:r>
              <a:rPr lang="en-US" sz="2000" dirty="0"/>
              <a:t>, FrontPage, </a:t>
            </a:r>
            <a:r>
              <a:rPr lang="en-US" sz="2000" dirty="0" err="1"/>
              <a:t>PhotoShop</a:t>
            </a:r>
            <a:r>
              <a:rPr lang="en-US" sz="2000" dirty="0"/>
              <a:t>, Adobe Acrobat, PowerPoint vb</a:t>
            </a:r>
            <a:r>
              <a:rPr lang="en-US" sz="2000" dirty="0" smtClean="0"/>
              <a:t>.)</a:t>
            </a:r>
            <a:endParaRPr lang="tr-TR" sz="2000" dirty="0"/>
          </a:p>
          <a:p>
            <a:pPr lvl="1"/>
            <a:r>
              <a:rPr lang="tr-TR" sz="2000" dirty="0" smtClean="0"/>
              <a:t>Server </a:t>
            </a:r>
            <a:r>
              <a:rPr lang="tr-TR" sz="2000" dirty="0"/>
              <a:t>tabanlı veri tabanı kullanımına elverişli özel olarak </a:t>
            </a:r>
            <a:r>
              <a:rPr lang="tr-TR" sz="2000" dirty="0" smtClean="0"/>
              <a:t>hazırlanmış programlar </a:t>
            </a:r>
            <a:r>
              <a:rPr lang="tr-TR" sz="2000" dirty="0"/>
              <a:t>(</a:t>
            </a:r>
            <a:r>
              <a:rPr lang="tr-TR" sz="2000" dirty="0" err="1"/>
              <a:t>LiveText</a:t>
            </a:r>
            <a:r>
              <a:rPr lang="tr-TR" sz="2000" dirty="0"/>
              <a:t>, </a:t>
            </a:r>
            <a:r>
              <a:rPr lang="tr-TR" sz="2000" dirty="0" err="1"/>
              <a:t>Chalk</a:t>
            </a:r>
            <a:r>
              <a:rPr lang="tr-TR" sz="2000" dirty="0"/>
              <a:t> &amp; </a:t>
            </a:r>
            <a:r>
              <a:rPr lang="tr-TR" sz="2000" dirty="0" err="1"/>
              <a:t>Wire</a:t>
            </a:r>
            <a:r>
              <a:rPr lang="tr-TR" sz="2000" dirty="0"/>
              <a:t> </a:t>
            </a:r>
            <a:r>
              <a:rPr lang="tr-TR" sz="2000" dirty="0" smtClean="0"/>
              <a:t>vb.)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8754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n-NO" sz="4000" dirty="0"/>
              <a:t>Portfolyo Değerlendirme </a:t>
            </a:r>
            <a:br>
              <a:rPr lang="nn-NO" sz="4000" dirty="0"/>
            </a:br>
            <a:r>
              <a:rPr lang="nn-NO" sz="2400" dirty="0"/>
              <a:t>(Korkmaz &amp; Kaptan, 2002)</a:t>
            </a:r>
            <a:endParaRPr lang="tr-TR" sz="24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 smtClean="0"/>
              <a:t>Çağdaş </a:t>
            </a:r>
            <a:r>
              <a:rPr lang="tr-TR" sz="2200" dirty="0"/>
              <a:t>eğitim </a:t>
            </a:r>
            <a:r>
              <a:rPr lang="tr-TR" sz="2200" dirty="0" smtClean="0"/>
              <a:t>yaklaşımlarına </a:t>
            </a:r>
            <a:r>
              <a:rPr lang="tr-TR" sz="2200" dirty="0"/>
              <a:t>dayalı öğrenme-öğretme süreçlerinde kazandırılan beceriler </a:t>
            </a:r>
            <a:r>
              <a:rPr lang="tr-TR" sz="2200" dirty="0" smtClean="0"/>
              <a:t>kâğıt-kalem </a:t>
            </a:r>
            <a:r>
              <a:rPr lang="tr-TR" sz="2200" dirty="0"/>
              <a:t>testleri ile ölçülemez. </a:t>
            </a:r>
            <a:endParaRPr lang="tr-TR" sz="2200" dirty="0" smtClean="0"/>
          </a:p>
          <a:p>
            <a:endParaRPr lang="tr-TR" sz="2200" dirty="0"/>
          </a:p>
          <a:p>
            <a:r>
              <a:rPr lang="tr-TR" sz="2200" dirty="0" smtClean="0"/>
              <a:t>Kâğıt-kalem testleri, "</a:t>
            </a:r>
            <a:r>
              <a:rPr lang="tr-TR" sz="2200" dirty="0"/>
              <a:t>Hangi öğrenci daha çok biliyor?" sorusu ile </a:t>
            </a:r>
            <a:r>
              <a:rPr lang="tr-TR" sz="2200" dirty="0" smtClean="0"/>
              <a:t>ilgilenirken </a:t>
            </a:r>
            <a:r>
              <a:rPr lang="tr-TR" sz="2200" dirty="0" err="1" smtClean="0"/>
              <a:t>portfolyo</a:t>
            </a:r>
            <a:r>
              <a:rPr lang="tr-TR" sz="2200" dirty="0" smtClean="0"/>
              <a:t> değerlendirme, </a:t>
            </a:r>
            <a:r>
              <a:rPr lang="tr-TR" sz="2200" b="1" u="sng" dirty="0" smtClean="0">
                <a:solidFill>
                  <a:srgbClr val="FF0000"/>
                </a:solidFill>
              </a:rPr>
              <a:t>"</a:t>
            </a:r>
            <a:r>
              <a:rPr lang="tr-TR" sz="2200" b="1" u="sng" dirty="0">
                <a:solidFill>
                  <a:srgbClr val="FF0000"/>
                </a:solidFill>
              </a:rPr>
              <a:t>Bu öğrenci ne biliyor?"</a:t>
            </a:r>
            <a:r>
              <a:rPr lang="tr-TR" sz="2200" u="sng" dirty="0"/>
              <a:t> </a:t>
            </a:r>
            <a:r>
              <a:rPr lang="tr-TR" sz="2200" dirty="0"/>
              <a:t>sorusu ile ilgilenir.</a:t>
            </a:r>
          </a:p>
        </p:txBody>
      </p:sp>
    </p:spTree>
    <p:extLst>
      <p:ext uri="{BB962C8B-B14F-4D97-AF65-F5344CB8AC3E}">
        <p14:creationId xmlns:p14="http://schemas.microsoft.com/office/powerpoint/2010/main" val="1033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E-</a:t>
            </a:r>
            <a:r>
              <a:rPr lang="tr-TR" sz="4000" dirty="0" err="1"/>
              <a:t>portfolyo</a:t>
            </a:r>
            <a:r>
              <a:rPr lang="tr-TR" sz="4000" dirty="0"/>
              <a:t> </a:t>
            </a:r>
            <a:r>
              <a:rPr lang="tr-TR" sz="4000" dirty="0" smtClean="0"/>
              <a:t>Uygulama </a:t>
            </a:r>
            <a:r>
              <a:rPr lang="tr-TR" sz="4000" dirty="0"/>
              <a:t>S</a:t>
            </a:r>
            <a:r>
              <a:rPr lang="tr-TR" sz="4000" dirty="0" smtClean="0"/>
              <a:t>üreci</a:t>
            </a:r>
            <a:br>
              <a:rPr lang="tr-TR" sz="4000" dirty="0" smtClean="0"/>
            </a:br>
            <a:r>
              <a:rPr lang="tr-TR" sz="2700" dirty="0" smtClean="0"/>
              <a:t>(</a:t>
            </a:r>
            <a:r>
              <a:rPr lang="tr-TR" sz="2700" dirty="0" err="1" smtClean="0"/>
              <a:t>Gathercoal</a:t>
            </a:r>
            <a:r>
              <a:rPr lang="tr-TR" sz="2700" dirty="0" smtClean="0"/>
              <a:t>, </a:t>
            </a:r>
            <a:r>
              <a:rPr lang="tr-TR" sz="2700" dirty="0" err="1" smtClean="0"/>
              <a:t>Love</a:t>
            </a:r>
            <a:r>
              <a:rPr lang="tr-TR" sz="2700" dirty="0"/>
              <a:t>, </a:t>
            </a:r>
            <a:r>
              <a:rPr lang="tr-TR" sz="2700" dirty="0" err="1"/>
              <a:t>Bryde</a:t>
            </a:r>
            <a:r>
              <a:rPr lang="tr-TR" sz="2700" dirty="0"/>
              <a:t>, &amp; </a:t>
            </a:r>
            <a:r>
              <a:rPr lang="tr-TR" sz="2700" dirty="0" err="1"/>
              <a:t>McKean</a:t>
            </a:r>
            <a:r>
              <a:rPr lang="tr-TR" sz="2700" dirty="0"/>
              <a:t>, </a:t>
            </a:r>
            <a:r>
              <a:rPr lang="tr-TR" sz="2700" dirty="0" smtClean="0"/>
              <a:t>2002)</a:t>
            </a:r>
            <a:endParaRPr lang="tr-TR" sz="27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200" dirty="0"/>
              <a:t>Okul, müfredata uygun olarak her bir ders için standartlar </a:t>
            </a:r>
            <a:r>
              <a:rPr lang="tr-TR" sz="2200" dirty="0" smtClean="0"/>
              <a:t>belirleyerek bunları </a:t>
            </a:r>
            <a:r>
              <a:rPr lang="tr-TR" sz="2200" dirty="0"/>
              <a:t>e-</a:t>
            </a:r>
            <a:r>
              <a:rPr lang="tr-TR" sz="2200" dirty="0" err="1"/>
              <a:t>portfolyo</a:t>
            </a:r>
            <a:r>
              <a:rPr lang="tr-TR" sz="2200" dirty="0"/>
              <a:t> üzerinden öğrencilere açıklar.</a:t>
            </a:r>
          </a:p>
          <a:p>
            <a:r>
              <a:rPr lang="tr-TR" sz="2200" dirty="0" smtClean="0"/>
              <a:t>Öğrenciler </a:t>
            </a:r>
            <a:r>
              <a:rPr lang="tr-TR" sz="2200" dirty="0"/>
              <a:t>tarafından, bu standartlara uygun olarak yapılan çalışmalar </a:t>
            </a:r>
            <a:r>
              <a:rPr lang="tr-TR" sz="2200" dirty="0" smtClean="0"/>
              <a:t>bir çoklu </a:t>
            </a:r>
            <a:r>
              <a:rPr lang="tr-TR" sz="2200" dirty="0"/>
              <a:t>ortam ürünü olarak öğrencinin e-</a:t>
            </a:r>
            <a:r>
              <a:rPr lang="tr-TR" sz="2200" dirty="0" err="1"/>
              <a:t>portfolyosunda</a:t>
            </a:r>
            <a:r>
              <a:rPr lang="tr-TR" sz="2200" dirty="0"/>
              <a:t> görünür.</a:t>
            </a:r>
          </a:p>
          <a:p>
            <a:r>
              <a:rPr lang="tr-TR" sz="2200" dirty="0" smtClean="0"/>
              <a:t>Öğrenciler</a:t>
            </a:r>
            <a:r>
              <a:rPr lang="tr-TR" sz="2200" dirty="0"/>
              <a:t>, hazırladıkları çalışmalar için öğretmene erişim izni </a:t>
            </a:r>
            <a:r>
              <a:rPr lang="tr-TR" sz="2200" dirty="0" smtClean="0"/>
              <a:t>verdiği zaman</a:t>
            </a:r>
            <a:r>
              <a:rPr lang="tr-TR" sz="2200" dirty="0"/>
              <a:t>, öğretmenler nitel ve nicel yorumları harmanlayarak </a:t>
            </a:r>
            <a:r>
              <a:rPr lang="tr-TR" sz="2200" dirty="0" smtClean="0"/>
              <a:t>öğrenciye geribildirim </a:t>
            </a:r>
            <a:r>
              <a:rPr lang="tr-TR" sz="2200" dirty="0"/>
              <a:t>sunar</a:t>
            </a:r>
            <a:r>
              <a:rPr lang="tr-TR" sz="2200" dirty="0" smtClean="0"/>
              <a:t>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2712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E-</a:t>
            </a:r>
            <a:r>
              <a:rPr lang="tr-TR" sz="4000" dirty="0" err="1"/>
              <a:t>portfolyo</a:t>
            </a:r>
            <a:r>
              <a:rPr lang="tr-TR" sz="4000" dirty="0"/>
              <a:t> </a:t>
            </a:r>
            <a:r>
              <a:rPr lang="tr-TR" sz="4000" dirty="0" smtClean="0"/>
              <a:t>Uygulama </a:t>
            </a:r>
            <a:r>
              <a:rPr lang="tr-TR" sz="4000" dirty="0"/>
              <a:t>S</a:t>
            </a:r>
            <a:r>
              <a:rPr lang="tr-TR" sz="4000" dirty="0" smtClean="0"/>
              <a:t>üreci</a:t>
            </a:r>
            <a:br>
              <a:rPr lang="tr-TR" sz="4000" dirty="0" smtClean="0"/>
            </a:br>
            <a:r>
              <a:rPr lang="tr-TR" sz="2700" dirty="0" smtClean="0"/>
              <a:t>(</a:t>
            </a:r>
            <a:r>
              <a:rPr lang="tr-TR" sz="2700" dirty="0" err="1" smtClean="0"/>
              <a:t>Gathercoal</a:t>
            </a:r>
            <a:r>
              <a:rPr lang="tr-TR" sz="2700" dirty="0" smtClean="0"/>
              <a:t>, </a:t>
            </a:r>
            <a:r>
              <a:rPr lang="tr-TR" sz="2700" dirty="0" err="1" smtClean="0"/>
              <a:t>Love</a:t>
            </a:r>
            <a:r>
              <a:rPr lang="tr-TR" sz="2700" dirty="0"/>
              <a:t>, </a:t>
            </a:r>
            <a:r>
              <a:rPr lang="tr-TR" sz="2700" dirty="0" err="1"/>
              <a:t>Bryde</a:t>
            </a:r>
            <a:r>
              <a:rPr lang="tr-TR" sz="2700" dirty="0"/>
              <a:t>, &amp; </a:t>
            </a:r>
            <a:r>
              <a:rPr lang="tr-TR" sz="2700" dirty="0" err="1"/>
              <a:t>McKean</a:t>
            </a:r>
            <a:r>
              <a:rPr lang="tr-TR" sz="2700" dirty="0"/>
              <a:t>, </a:t>
            </a:r>
            <a:r>
              <a:rPr lang="tr-TR" sz="2700" dirty="0" smtClean="0"/>
              <a:t>2002)</a:t>
            </a:r>
            <a:endParaRPr lang="tr-TR" sz="27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200" dirty="0" smtClean="0"/>
              <a:t>Öğretmen </a:t>
            </a:r>
            <a:r>
              <a:rPr lang="tr-TR" sz="2200" dirty="0"/>
              <a:t>geribildirimleri, öğrenci ekranında onun görebileceği </a:t>
            </a:r>
            <a:r>
              <a:rPr lang="tr-TR" sz="2200" dirty="0" smtClean="0"/>
              <a:t>tarzda listelenir.</a:t>
            </a:r>
          </a:p>
          <a:p>
            <a:r>
              <a:rPr lang="tr-TR" sz="2200" dirty="0" smtClean="0"/>
              <a:t>Öğrenci </a:t>
            </a:r>
            <a:r>
              <a:rPr lang="tr-TR" sz="2200" dirty="0"/>
              <a:t>çalışmalarını izin vermesi halinde öğretmen ile birlikte, </a:t>
            </a:r>
            <a:r>
              <a:rPr lang="tr-TR" sz="2200" dirty="0" smtClean="0"/>
              <a:t>diğer </a:t>
            </a:r>
            <a:r>
              <a:rPr lang="sv-SE" sz="2200" dirty="0" smtClean="0"/>
              <a:t>arkadaşları </a:t>
            </a:r>
            <a:r>
              <a:rPr lang="sv-SE" sz="2200" dirty="0"/>
              <a:t>ve ailesi de </a:t>
            </a:r>
            <a:r>
              <a:rPr lang="sv-SE" sz="2200" dirty="0" smtClean="0"/>
              <a:t>görebilir.</a:t>
            </a:r>
            <a:endParaRPr lang="tr-TR" sz="2200" dirty="0" smtClean="0"/>
          </a:p>
          <a:p>
            <a:r>
              <a:rPr lang="tr-TR" sz="2200" dirty="0" smtClean="0"/>
              <a:t>Öğrenciler </a:t>
            </a:r>
            <a:r>
              <a:rPr lang="tr-TR" sz="2200" dirty="0"/>
              <a:t>çalışmalarını, yapılan geri bildirimler doğrultusunda </a:t>
            </a:r>
            <a:r>
              <a:rPr lang="tr-TR" sz="2200" dirty="0" smtClean="0"/>
              <a:t>düzeltir.</a:t>
            </a:r>
          </a:p>
          <a:p>
            <a:r>
              <a:rPr lang="tr-TR" sz="2200" dirty="0" smtClean="0"/>
              <a:t>Bu </a:t>
            </a:r>
            <a:r>
              <a:rPr lang="tr-TR" sz="2200" dirty="0"/>
              <a:t>geri bildirim süreci, öğrencinin çalışması belirli bir standarda </a:t>
            </a:r>
            <a:r>
              <a:rPr lang="tr-TR" sz="2200" dirty="0" smtClean="0"/>
              <a:t>ulaşıncaya kadar </a:t>
            </a:r>
            <a:r>
              <a:rPr lang="tr-TR" sz="2200" dirty="0"/>
              <a:t>devam eder.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40600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/>
              <a:t>E-</a:t>
            </a:r>
            <a:r>
              <a:rPr lang="tr-TR" sz="3600" dirty="0" err="1"/>
              <a:t>portfolyo</a:t>
            </a:r>
            <a:r>
              <a:rPr lang="tr-TR" sz="3600" dirty="0"/>
              <a:t> </a:t>
            </a:r>
            <a:r>
              <a:rPr lang="tr-TR" sz="3600" dirty="0" smtClean="0"/>
              <a:t>Değerlendirme Süreci</a:t>
            </a: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2400" dirty="0" smtClean="0"/>
              <a:t>(Alan</a:t>
            </a:r>
            <a:r>
              <a:rPr lang="tr-TR" sz="2400" dirty="0"/>
              <a:t>, 2014)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200" dirty="0" err="1" smtClean="0"/>
              <a:t>Portfolyoya</a:t>
            </a:r>
            <a:r>
              <a:rPr lang="tr-TR" sz="2200" dirty="0" smtClean="0"/>
              <a:t> </a:t>
            </a:r>
            <a:r>
              <a:rPr lang="tr-TR" sz="2200" dirty="0"/>
              <a:t>benzer şekilde dereceli puanlama </a:t>
            </a:r>
            <a:r>
              <a:rPr lang="tr-TR" sz="2200" dirty="0" smtClean="0"/>
              <a:t>anahtarı, kontrol </a:t>
            </a:r>
            <a:r>
              <a:rPr lang="tr-TR" sz="2200" dirty="0"/>
              <a:t>listeleri ve gözlem formları </a:t>
            </a:r>
            <a:r>
              <a:rPr lang="tr-TR" sz="2200" dirty="0" smtClean="0"/>
              <a:t>kullanılır.</a:t>
            </a:r>
          </a:p>
          <a:p>
            <a:r>
              <a:rPr lang="tr-TR" sz="2200" dirty="0"/>
              <a:t>Öğrenci çalışmalarının her </a:t>
            </a:r>
            <a:r>
              <a:rPr lang="tr-TR" sz="2200" dirty="0" smtClean="0"/>
              <a:t>aşaması her </a:t>
            </a:r>
            <a:r>
              <a:rPr lang="tr-TR" sz="2200" dirty="0"/>
              <a:t>zaman ve her yerden daha kolay </a:t>
            </a:r>
            <a:r>
              <a:rPr lang="tr-TR" sz="2200" dirty="0" smtClean="0"/>
              <a:t>takip edilebildiği için, öğrenci </a:t>
            </a:r>
            <a:r>
              <a:rPr lang="tr-TR" sz="2200" dirty="0"/>
              <a:t>çalışmalarını düzeltmeye yönelik yapılan geri bildirimler </a:t>
            </a:r>
            <a:r>
              <a:rPr lang="tr-TR" sz="2200" dirty="0" smtClean="0"/>
              <a:t>hızlı sağlanır.</a:t>
            </a:r>
          </a:p>
          <a:p>
            <a:r>
              <a:rPr lang="tr-TR" sz="2200" dirty="0" smtClean="0"/>
              <a:t>Daha geniş </a:t>
            </a:r>
            <a:r>
              <a:rPr lang="tr-TR" sz="2200" dirty="0"/>
              <a:t>bir kitlenin görebilmesine imkân sağlaması sebebiyle daha </a:t>
            </a:r>
            <a:r>
              <a:rPr lang="tr-TR" sz="2200" dirty="0" smtClean="0"/>
              <a:t>objektif bir </a:t>
            </a:r>
            <a:r>
              <a:rPr lang="tr-TR" sz="2200" dirty="0"/>
              <a:t>değerlendirme sağlanmış olur</a:t>
            </a:r>
            <a:r>
              <a:rPr lang="tr-TR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0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600" dirty="0"/>
              <a:t>E-</a:t>
            </a:r>
            <a:r>
              <a:rPr lang="tr-TR" sz="3600" dirty="0" err="1"/>
              <a:t>portfolyo</a:t>
            </a:r>
            <a:r>
              <a:rPr lang="tr-TR" sz="3600" dirty="0"/>
              <a:t> </a:t>
            </a:r>
            <a:r>
              <a:rPr lang="tr-TR" sz="3600" dirty="0" smtClean="0"/>
              <a:t>Değerlendirme Süreci </a:t>
            </a:r>
            <a:r>
              <a:rPr lang="tr-TR" sz="2400" dirty="0" smtClean="0"/>
              <a:t>(Alan, 2014)</a:t>
            </a:r>
            <a:endParaRPr lang="tr-TR" sz="24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200" dirty="0" smtClean="0"/>
              <a:t>Öğrenciler arasındaki iletişimden</a:t>
            </a:r>
            <a:r>
              <a:rPr lang="tr-TR" sz="2200" dirty="0"/>
              <a:t>, öğrencilerin sosyal yönleri hakkında </a:t>
            </a:r>
            <a:r>
              <a:rPr lang="tr-TR" sz="2200" dirty="0" smtClean="0"/>
              <a:t>çıkarımda bulunulur.</a:t>
            </a:r>
          </a:p>
          <a:p>
            <a:r>
              <a:rPr lang="tr-TR" sz="2200" dirty="0" smtClean="0"/>
              <a:t>Kullandığı çoklu </a:t>
            </a:r>
            <a:r>
              <a:rPr lang="tr-TR" sz="2200" dirty="0"/>
              <a:t>ortam türüne </a:t>
            </a:r>
            <a:r>
              <a:rPr lang="tr-TR" sz="2200" dirty="0" smtClean="0"/>
              <a:t>göre öğrencinin </a:t>
            </a:r>
            <a:r>
              <a:rPr lang="tr-TR" sz="2200" dirty="0"/>
              <a:t>çoklu zekâ alanı hakkında çıkarımda </a:t>
            </a:r>
            <a:r>
              <a:rPr lang="tr-TR" sz="2200" dirty="0" smtClean="0"/>
              <a:t>bulunulur.</a:t>
            </a:r>
          </a:p>
          <a:p>
            <a:r>
              <a:rPr lang="tr-TR" sz="2200" dirty="0" smtClean="0"/>
              <a:t>Öğrencinin </a:t>
            </a:r>
            <a:r>
              <a:rPr lang="tr-TR" sz="2200" dirty="0"/>
              <a:t>yaratıcılık </a:t>
            </a:r>
            <a:r>
              <a:rPr lang="tr-TR" sz="2200" dirty="0" smtClean="0"/>
              <a:t>düzeyi değerlendirilir.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42328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E-</a:t>
            </a:r>
            <a:r>
              <a:rPr lang="tr-TR" dirty="0" err="1" smtClean="0"/>
              <a:t>portfolyonun</a:t>
            </a:r>
            <a:r>
              <a:rPr lang="tr-TR" dirty="0" smtClean="0"/>
              <a:t> Avantajları</a:t>
            </a:r>
            <a:br>
              <a:rPr lang="tr-TR" dirty="0" smtClean="0"/>
            </a:br>
            <a:r>
              <a:rPr lang="tr-TR" sz="2700" dirty="0" smtClean="0"/>
              <a:t>(Alan, 2014)</a:t>
            </a:r>
            <a:endParaRPr lang="tr-TR" sz="27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 smtClean="0"/>
              <a:t>Taşıma ve Depolama, Güncelleme, Geribildirim, Sergileme ve İletişim Kolaylığı</a:t>
            </a:r>
          </a:p>
          <a:p>
            <a:r>
              <a:rPr lang="tr-TR" sz="2200" dirty="0" smtClean="0"/>
              <a:t>Güvenli Olması</a:t>
            </a:r>
          </a:p>
          <a:p>
            <a:r>
              <a:rPr lang="tr-TR" sz="2200" dirty="0" smtClean="0"/>
              <a:t>Düşük Maliyet</a:t>
            </a:r>
          </a:p>
          <a:p>
            <a:r>
              <a:rPr lang="tr-TR" sz="2200" dirty="0" smtClean="0"/>
              <a:t>Çoklu Ortam Zenginliği</a:t>
            </a:r>
          </a:p>
          <a:p>
            <a:r>
              <a:rPr lang="tr-TR" sz="2200" dirty="0" smtClean="0"/>
              <a:t>Öz ve Akran Değerlendirmede Özgüven</a:t>
            </a:r>
          </a:p>
          <a:p>
            <a:r>
              <a:rPr lang="tr-TR" sz="2200" dirty="0" smtClean="0"/>
              <a:t>Okul Yöneticilerinin Değerlendirmeye Katkısı</a:t>
            </a:r>
          </a:p>
          <a:p>
            <a:r>
              <a:rPr lang="tr-TR" sz="2200" dirty="0" smtClean="0"/>
              <a:t>Geniş Kitlelere Ulaşım</a:t>
            </a:r>
          </a:p>
          <a:p>
            <a:r>
              <a:rPr lang="tr-TR" sz="2200" dirty="0" smtClean="0"/>
              <a:t>Sosyalleşmeyi ve Yaratıcılığı Artırma</a:t>
            </a:r>
          </a:p>
          <a:p>
            <a:endParaRPr lang="tr-TR" sz="2200" dirty="0" smtClean="0"/>
          </a:p>
        </p:txBody>
      </p:sp>
    </p:spTree>
    <p:extLst>
      <p:ext uri="{BB962C8B-B14F-4D97-AF65-F5344CB8AC3E}">
        <p14:creationId xmlns:p14="http://schemas.microsoft.com/office/powerpoint/2010/main" val="22042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E-</a:t>
            </a:r>
            <a:r>
              <a:rPr lang="tr-TR" dirty="0" err="1" smtClean="0"/>
              <a:t>portfolyonun</a:t>
            </a:r>
            <a:r>
              <a:rPr lang="tr-TR" dirty="0" smtClean="0"/>
              <a:t> Dezavantajları</a:t>
            </a:r>
            <a:br>
              <a:rPr lang="tr-TR" dirty="0" smtClean="0"/>
            </a:br>
            <a:r>
              <a:rPr lang="tr-TR" sz="2700" dirty="0" smtClean="0"/>
              <a:t>(Alan, 2014)</a:t>
            </a:r>
            <a:endParaRPr lang="tr-TR" sz="27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/>
              <a:t>Teknik Beceri </a:t>
            </a:r>
            <a:r>
              <a:rPr lang="tr-TR" sz="2200" dirty="0" smtClean="0"/>
              <a:t>Gerektirmesi</a:t>
            </a:r>
          </a:p>
          <a:p>
            <a:r>
              <a:rPr lang="tr-TR" sz="2200" dirty="0"/>
              <a:t>İnternet </a:t>
            </a:r>
            <a:r>
              <a:rPr lang="tr-TR" sz="2200" dirty="0" smtClean="0"/>
              <a:t>Gerektirmesi</a:t>
            </a:r>
          </a:p>
          <a:p>
            <a:r>
              <a:rPr lang="tr-TR" sz="2200" dirty="0"/>
              <a:t>Kişiye Özel Bilgileri Koruma </a:t>
            </a:r>
            <a:r>
              <a:rPr lang="tr-TR" sz="2200" dirty="0" smtClean="0"/>
              <a:t>Zorluğu</a:t>
            </a:r>
          </a:p>
          <a:p>
            <a:r>
              <a:rPr lang="tr-TR" sz="2200" dirty="0"/>
              <a:t>Yüksek Maliyet </a:t>
            </a:r>
            <a:r>
              <a:rPr lang="tr-TR" sz="2200" dirty="0" smtClean="0"/>
              <a:t>Gerektirmesi</a:t>
            </a:r>
          </a:p>
        </p:txBody>
      </p:sp>
    </p:spTree>
    <p:extLst>
      <p:ext uri="{BB962C8B-B14F-4D97-AF65-F5344CB8AC3E}">
        <p14:creationId xmlns:p14="http://schemas.microsoft.com/office/powerpoint/2010/main" val="15369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buSzPct val="45000"/>
              <a:buFont typeface="StarSymbol"/>
              <a:buNone/>
            </a:pPr>
            <a:r>
              <a:rPr lang="tr-TR" sz="4000" dirty="0" smtClean="0"/>
              <a:t>Son Söz</a:t>
            </a:r>
            <a:br>
              <a:rPr lang="tr-TR" sz="4000" dirty="0" smtClean="0"/>
            </a:br>
            <a:r>
              <a:rPr lang="tr-TR" sz="2400" dirty="0" smtClean="0"/>
              <a:t>(Alıcı, 2011)</a:t>
            </a:r>
            <a:endParaRPr lang="tr-TR" sz="4000" dirty="0" smtClean="0"/>
          </a:p>
        </p:txBody>
      </p:sp>
      <p:sp>
        <p:nvSpPr>
          <p:cNvPr id="249859" name="Metin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0850" indent="-342900">
              <a:spcBef>
                <a:spcPct val="0"/>
              </a:spcBef>
              <a:spcAft>
                <a:spcPts val="1413"/>
              </a:spcAft>
              <a:buSzPct val="45000"/>
            </a:pP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Mutlaka </a:t>
            </a:r>
            <a:r>
              <a:rPr lang="tr-TR" sz="2200" b="1" dirty="0" smtClean="0">
                <a:solidFill>
                  <a:srgbClr val="FF0000"/>
                </a:solidFill>
                <a:ea typeface="Arial Unicode MS" pitchFamily="34" charset="-128"/>
                <a:cs typeface="Mangal" pitchFamily="18" charset="0"/>
              </a:rPr>
              <a:t>kazanımlarla</a:t>
            </a:r>
            <a:r>
              <a:rPr lang="tr-TR" sz="2200" dirty="0" smtClean="0">
                <a:solidFill>
                  <a:srgbClr val="FF0000"/>
                </a:solidFill>
                <a:ea typeface="Arial Unicode MS" pitchFamily="34" charset="-128"/>
                <a:cs typeface="Mangal" pitchFamily="18" charset="0"/>
              </a:rPr>
              <a:t>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ilişkilendirilmelidir.</a:t>
            </a:r>
          </a:p>
          <a:p>
            <a:pPr marL="450850" indent="-342900">
              <a:spcBef>
                <a:spcPct val="0"/>
              </a:spcBef>
              <a:spcAft>
                <a:spcPts val="1413"/>
              </a:spcAft>
              <a:buSzPct val="45000"/>
            </a:pPr>
            <a:r>
              <a:rPr lang="tr-TR" sz="2200" b="1" dirty="0" smtClean="0">
                <a:solidFill>
                  <a:srgbClr val="FF0000"/>
                </a:solidFill>
                <a:ea typeface="Arial Unicode MS" pitchFamily="34" charset="-128"/>
                <a:cs typeface="Mangal" pitchFamily="18" charset="0"/>
              </a:rPr>
              <a:t>Sürekli</a:t>
            </a:r>
            <a:r>
              <a:rPr lang="tr-TR" sz="2200" dirty="0" smtClean="0">
                <a:solidFill>
                  <a:srgbClr val="FF0000"/>
                </a:solidFill>
                <a:ea typeface="Arial Unicode MS" pitchFamily="34" charset="-128"/>
                <a:cs typeface="Mangal" pitchFamily="18" charset="0"/>
              </a:rPr>
              <a:t>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değerlendirilmelidir.</a:t>
            </a:r>
          </a:p>
          <a:p>
            <a:pPr marL="450850" indent="-342900">
              <a:spcBef>
                <a:spcPct val="0"/>
              </a:spcBef>
              <a:spcAft>
                <a:spcPts val="1413"/>
              </a:spcAft>
              <a:buSzPct val="45000"/>
            </a:pP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Sadece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öğretmenin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kararlarından </a:t>
            </a:r>
            <a:r>
              <a:rPr lang="tr-TR" sz="2200" b="1" dirty="0" smtClean="0">
                <a:solidFill>
                  <a:srgbClr val="FF0000"/>
                </a:solidFill>
                <a:ea typeface="Arial Unicode MS" pitchFamily="34" charset="-128"/>
                <a:cs typeface="Mangal" pitchFamily="18" charset="0"/>
              </a:rPr>
              <a:t>etkilenmemelidir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.</a:t>
            </a:r>
          </a:p>
          <a:p>
            <a:pPr marL="450850" indent="-342900">
              <a:spcBef>
                <a:spcPct val="0"/>
              </a:spcBef>
              <a:spcAft>
                <a:spcPts val="1413"/>
              </a:spcAft>
              <a:buSzPct val="45000"/>
            </a:pP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Çalışmalar </a:t>
            </a:r>
            <a:r>
              <a:rPr lang="tr-TR" sz="2200" b="1" dirty="0" smtClean="0">
                <a:solidFill>
                  <a:srgbClr val="FF0000"/>
                </a:solidFill>
                <a:ea typeface="Arial Unicode MS" pitchFamily="34" charset="-128"/>
                <a:cs typeface="Mangal" pitchFamily="18" charset="0"/>
              </a:rPr>
              <a:t>kronolojik</a:t>
            </a:r>
            <a:r>
              <a:rPr lang="tr-TR" sz="2200" dirty="0" smtClean="0">
                <a:solidFill>
                  <a:srgbClr val="FF0000"/>
                </a:solidFill>
                <a:ea typeface="Arial Unicode MS" pitchFamily="34" charset="-128"/>
                <a:cs typeface="Mangal" pitchFamily="18" charset="0"/>
              </a:rPr>
              <a:t>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olarak düzenlenmelidir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.</a:t>
            </a:r>
          </a:p>
          <a:p>
            <a:pPr marL="450850" indent="-342900">
              <a:spcBef>
                <a:spcPct val="0"/>
              </a:spcBef>
              <a:spcAft>
                <a:spcPts val="1413"/>
              </a:spcAft>
              <a:buSzPct val="45000"/>
            </a:pPr>
            <a:r>
              <a:rPr lang="tr-TR" sz="2200" b="1" dirty="0" smtClean="0">
                <a:solidFill>
                  <a:srgbClr val="FF0000"/>
                </a:solidFill>
                <a:ea typeface="Arial Unicode MS" pitchFamily="34" charset="-128"/>
                <a:cs typeface="Mangal" pitchFamily="18" charset="0"/>
              </a:rPr>
              <a:t>Performans</a:t>
            </a:r>
            <a:r>
              <a:rPr lang="tr-TR" sz="2200" dirty="0" smtClean="0">
                <a:solidFill>
                  <a:srgbClr val="FF0000"/>
                </a:solidFill>
                <a:ea typeface="Arial Unicode MS" pitchFamily="34" charset="-128"/>
                <a:cs typeface="Mangal" pitchFamily="18" charset="0"/>
              </a:rPr>
              <a:t> </a:t>
            </a:r>
            <a:r>
              <a:rPr lang="tr-TR" sz="2200" dirty="0" smtClean="0">
                <a:ea typeface="Arial Unicode MS" pitchFamily="34" charset="-128"/>
                <a:cs typeface="Mangal" pitchFamily="18" charset="0"/>
              </a:rPr>
              <a:t>temelli olmalıdır.</a:t>
            </a:r>
            <a:endParaRPr lang="tr-TR" sz="2200" dirty="0" smtClean="0">
              <a:ea typeface="Arial Unicode MS" pitchFamily="34" charset="-128"/>
              <a:cs typeface="Mangal" pitchFamily="18" charset="0"/>
            </a:endParaRPr>
          </a:p>
          <a:p>
            <a:pPr marL="450850" indent="-342900">
              <a:spcBef>
                <a:spcPct val="0"/>
              </a:spcBef>
              <a:spcAft>
                <a:spcPts val="1413"/>
              </a:spcAft>
              <a:buSzPct val="45000"/>
            </a:pPr>
            <a:endParaRPr lang="tr-TR" sz="2200" dirty="0" smtClean="0">
              <a:ea typeface="Arial Unicode MS" pitchFamily="34" charset="-128"/>
              <a:cs typeface="Mangal" pitchFamily="18" charset="0"/>
            </a:endParaRPr>
          </a:p>
          <a:p>
            <a:pPr marL="450850" indent="-342900">
              <a:spcBef>
                <a:spcPct val="0"/>
              </a:spcBef>
              <a:spcAft>
                <a:spcPts val="1413"/>
              </a:spcAft>
              <a:buSzPct val="45000"/>
            </a:pPr>
            <a:endParaRPr lang="tr-TR" sz="2200" dirty="0" smtClean="0">
              <a:ea typeface="Arial Unicode MS" pitchFamily="34" charset="-128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542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Seçilmiş 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1100" dirty="0"/>
              <a:t>Akdoğan Yeşilova, E. </a:t>
            </a:r>
            <a:r>
              <a:rPr lang="tr-TR" sz="1100" dirty="0" smtClean="0"/>
              <a:t>P. (2011</a:t>
            </a:r>
            <a:r>
              <a:rPr lang="tr-TR" sz="1100" dirty="0"/>
              <a:t>). </a:t>
            </a:r>
            <a:r>
              <a:rPr lang="tr-TR" sz="1100" i="1" dirty="0"/>
              <a:t>İlköğretim 7. </a:t>
            </a:r>
            <a:r>
              <a:rPr lang="tr-TR" sz="1100" i="1" dirty="0" smtClean="0"/>
              <a:t>sınıf öğrencilerinin öğrenme stillerinin elektronik </a:t>
            </a:r>
            <a:r>
              <a:rPr lang="tr-TR" sz="1100" i="1" dirty="0" err="1" smtClean="0"/>
              <a:t>portfolyoya</a:t>
            </a:r>
            <a:r>
              <a:rPr lang="tr-TR" sz="1100" i="1" dirty="0" smtClean="0"/>
              <a:t> yönelik görüşlerine etkisi </a:t>
            </a:r>
            <a:r>
              <a:rPr lang="tr-TR" sz="1100" dirty="0" smtClean="0"/>
              <a:t>(Yayımlanmamış doktora tezi). Anadolu Üniversitesi, Eskişehir.</a:t>
            </a:r>
          </a:p>
          <a:p>
            <a:pPr algn="just"/>
            <a:r>
              <a:rPr lang="tr-TR" sz="1100" dirty="0" smtClean="0"/>
              <a:t>Atay, D. (2003). Öğretmen adaylarına yansıtmayı öğretmek: </a:t>
            </a:r>
            <a:r>
              <a:rPr lang="tr-TR" sz="1100" dirty="0" err="1" smtClean="0"/>
              <a:t>Portfolyo</a:t>
            </a:r>
            <a:r>
              <a:rPr lang="tr-TR" sz="1100" dirty="0" smtClean="0"/>
              <a:t> çalışması. </a:t>
            </a:r>
            <a:r>
              <a:rPr lang="tr-TR" sz="1100" i="1" dirty="0" smtClean="0"/>
              <a:t>Kuram ve Uygulamada Eğitim Yönetimi, 36, </a:t>
            </a:r>
            <a:r>
              <a:rPr lang="tr-TR" sz="1100" dirty="0" smtClean="0"/>
              <a:t>508-527.</a:t>
            </a:r>
          </a:p>
          <a:p>
            <a:pPr algn="just"/>
            <a:r>
              <a:rPr lang="tr-TR" sz="1100" dirty="0" smtClean="0"/>
              <a:t>Alan, S. (2014). </a:t>
            </a:r>
            <a:r>
              <a:rPr lang="tr-TR" sz="1100" i="1" dirty="0"/>
              <a:t>İ</a:t>
            </a:r>
            <a:r>
              <a:rPr lang="tr-TR" sz="1100" i="1" dirty="0" smtClean="0"/>
              <a:t>lköğretim 4. ve 5. sınıflarda e-</a:t>
            </a:r>
            <a:r>
              <a:rPr lang="tr-TR" sz="1100" i="1" dirty="0" err="1" smtClean="0"/>
              <a:t>portfolyo</a:t>
            </a:r>
            <a:r>
              <a:rPr lang="tr-TR" sz="1100" i="1" dirty="0" smtClean="0"/>
              <a:t> kullanımının değerlendirilmesi </a:t>
            </a:r>
            <a:r>
              <a:rPr lang="tr-TR" sz="1100" dirty="0" smtClean="0"/>
              <a:t>(Yayımlanmamış doktora tezi). Necmettin Erbakan Üniversitesi, Konya.</a:t>
            </a:r>
            <a:endParaRPr lang="tr-TR" sz="1100" dirty="0" smtClean="0"/>
          </a:p>
          <a:p>
            <a:pPr algn="just"/>
            <a:r>
              <a:rPr lang="tr-TR" sz="1100" dirty="0" smtClean="0"/>
              <a:t>Alıcı, D. (2011). Öğrenci performansının değerlendirilmesinde kullanılan diğer ölçme araç ve yöntemleri. S. </a:t>
            </a:r>
            <a:r>
              <a:rPr lang="tr-TR" sz="1100" dirty="0" err="1" smtClean="0"/>
              <a:t>Tekindal</a:t>
            </a:r>
            <a:r>
              <a:rPr lang="tr-TR" sz="1100" dirty="0" smtClean="0"/>
              <a:t> (Ed.), </a:t>
            </a:r>
            <a:r>
              <a:rPr lang="tr-TR" sz="1100" i="1" dirty="0" smtClean="0"/>
              <a:t>Eğitimde ölçme ve değerlendirme </a:t>
            </a:r>
            <a:r>
              <a:rPr lang="tr-TR" sz="1100" dirty="0" smtClean="0"/>
              <a:t>(3. baskı, </a:t>
            </a:r>
            <a:r>
              <a:rPr lang="tr-TR" sz="1100" dirty="0" err="1" smtClean="0"/>
              <a:t>ss</a:t>
            </a:r>
            <a:r>
              <a:rPr lang="tr-TR" sz="1100" dirty="0" smtClean="0"/>
              <a:t>. 127-168) içinde. Ankara: </a:t>
            </a:r>
            <a:r>
              <a:rPr lang="tr-TR" sz="1100" dirty="0" err="1" smtClean="0"/>
              <a:t>Pegem</a:t>
            </a:r>
            <a:r>
              <a:rPr lang="tr-TR" sz="1100" dirty="0" smtClean="0"/>
              <a:t> Akademi.</a:t>
            </a:r>
          </a:p>
          <a:p>
            <a:pPr algn="just"/>
            <a:r>
              <a:rPr lang="en-US" sz="1100" dirty="0" smtClean="0"/>
              <a:t>Barrett</a:t>
            </a:r>
            <a:r>
              <a:rPr lang="en-US" sz="1100" dirty="0"/>
              <a:t>, H. </a:t>
            </a:r>
            <a:r>
              <a:rPr lang="tr-TR" sz="1100" dirty="0" smtClean="0"/>
              <a:t>C. </a:t>
            </a:r>
            <a:r>
              <a:rPr lang="en-US" sz="1100" dirty="0" smtClean="0"/>
              <a:t>(2005</a:t>
            </a:r>
            <a:r>
              <a:rPr lang="en-US" sz="1100" dirty="0"/>
              <a:t>). </a:t>
            </a:r>
            <a:r>
              <a:rPr lang="en-US" sz="1100" dirty="0"/>
              <a:t>Researching </a:t>
            </a:r>
            <a:r>
              <a:rPr lang="en-US" sz="1100" dirty="0" smtClean="0"/>
              <a:t>electronic portfolios and learner engagement: </a:t>
            </a:r>
            <a:r>
              <a:rPr lang="en-US" sz="1100" dirty="0"/>
              <a:t>The REFLECT </a:t>
            </a:r>
            <a:r>
              <a:rPr lang="tr-TR" sz="1100" dirty="0" smtClean="0"/>
              <a:t>i</a:t>
            </a:r>
            <a:r>
              <a:rPr lang="en-US" sz="1100" dirty="0" err="1" smtClean="0"/>
              <a:t>nitiative</a:t>
            </a:r>
            <a:r>
              <a:rPr lang="tr-TR" sz="1100" dirty="0" smtClean="0"/>
              <a:t>. </a:t>
            </a:r>
            <a:r>
              <a:rPr lang="tr-TR" sz="1100" dirty="0" err="1" smtClean="0"/>
              <a:t>Retrieved</a:t>
            </a:r>
            <a:r>
              <a:rPr lang="tr-TR" sz="1100" dirty="0" smtClean="0"/>
              <a:t> </a:t>
            </a:r>
            <a:r>
              <a:rPr lang="tr-TR" sz="1100" dirty="0" err="1" smtClean="0"/>
              <a:t>February</a:t>
            </a:r>
            <a:r>
              <a:rPr lang="tr-TR" sz="1100" dirty="0" smtClean="0"/>
              <a:t> 13, 2021 </a:t>
            </a:r>
            <a:r>
              <a:rPr lang="tr-TR" sz="1100" dirty="0" err="1" smtClean="0"/>
              <a:t>from</a:t>
            </a:r>
            <a:r>
              <a:rPr lang="tr-TR" sz="1100" dirty="0"/>
              <a:t> </a:t>
            </a:r>
            <a:r>
              <a:rPr lang="tr-TR" sz="1100" dirty="0">
                <a:hlinkClick r:id="rId2"/>
              </a:rPr>
              <a:t>https://</a:t>
            </a:r>
            <a:r>
              <a:rPr lang="tr-TR" sz="1100" dirty="0" smtClean="0">
                <a:hlinkClick r:id="rId2"/>
              </a:rPr>
              <a:t>electronicportfolios.com/portfolios/JAAL-REFLECT3.pdf</a:t>
            </a:r>
            <a:endParaRPr lang="tr-TR" sz="1100" dirty="0" smtClean="0"/>
          </a:p>
          <a:p>
            <a:pPr algn="just"/>
            <a:r>
              <a:rPr lang="tr-TR" sz="1100" dirty="0" smtClean="0"/>
              <a:t>Deniz Kan, Ü. (2007). </a:t>
            </a:r>
            <a:r>
              <a:rPr lang="tr-TR" sz="1100" dirty="0"/>
              <a:t>Okul </a:t>
            </a:r>
            <a:r>
              <a:rPr lang="tr-TR" sz="1100" dirty="0" smtClean="0"/>
              <a:t>öncesi eğitimde değerlendirme aracı olarak </a:t>
            </a:r>
            <a:r>
              <a:rPr lang="tr-TR" sz="1100" dirty="0" err="1" smtClean="0"/>
              <a:t>portfolyo</a:t>
            </a:r>
            <a:r>
              <a:rPr lang="tr-TR" sz="1100" dirty="0" smtClean="0"/>
              <a:t>. </a:t>
            </a:r>
            <a:r>
              <a:rPr lang="tr-TR" sz="1100" i="1" dirty="0" smtClean="0"/>
              <a:t>Gazi Üniversitesi Gazi Eğitim Fakültesi Dergisi, 27</a:t>
            </a:r>
            <a:r>
              <a:rPr lang="tr-TR" sz="1100" dirty="0" smtClean="0"/>
              <a:t>(1), 169-178.</a:t>
            </a:r>
            <a:endParaRPr lang="tr-TR" sz="1100" dirty="0" smtClean="0"/>
          </a:p>
          <a:p>
            <a:pPr algn="just"/>
            <a:r>
              <a:rPr lang="en-US" sz="1100" dirty="0" err="1" smtClean="0"/>
              <a:t>Gathercoal</a:t>
            </a:r>
            <a:r>
              <a:rPr lang="en-US" sz="1100" dirty="0"/>
              <a:t>, P., Love, D., </a:t>
            </a:r>
            <a:r>
              <a:rPr lang="en-US" sz="1100" dirty="0" err="1"/>
              <a:t>Bryde</a:t>
            </a:r>
            <a:r>
              <a:rPr lang="en-US" sz="1100" dirty="0"/>
              <a:t>, B., &amp; McKean, G. (2002). </a:t>
            </a:r>
            <a:r>
              <a:rPr lang="tr-TR" sz="1100" dirty="0"/>
              <a:t>O</a:t>
            </a:r>
            <a:r>
              <a:rPr lang="en-US" sz="1100" dirty="0" smtClean="0"/>
              <a:t>n </a:t>
            </a:r>
            <a:r>
              <a:rPr lang="tr-TR" sz="1100" dirty="0"/>
              <a:t>i</a:t>
            </a:r>
            <a:r>
              <a:rPr lang="en-US" sz="1100" dirty="0" err="1" smtClean="0"/>
              <a:t>mplementing</a:t>
            </a:r>
            <a:r>
              <a:rPr lang="en-US" sz="1100" dirty="0" smtClean="0"/>
              <a:t> web-based electronic portfolios. </a:t>
            </a:r>
            <a:r>
              <a:rPr lang="en-US" sz="1100" i="1" dirty="0" err="1"/>
              <a:t>Educause</a:t>
            </a:r>
            <a:r>
              <a:rPr lang="en-US" sz="1100" i="1" dirty="0"/>
              <a:t> Quarterly, 25</a:t>
            </a:r>
            <a:r>
              <a:rPr lang="en-US" sz="1100" dirty="0"/>
              <a:t>(2), 29-37.</a:t>
            </a:r>
            <a:endParaRPr lang="tr-TR" sz="1100" dirty="0" smtClean="0"/>
          </a:p>
          <a:p>
            <a:pPr algn="just"/>
            <a:r>
              <a:rPr lang="en-US" sz="1100" dirty="0"/>
              <a:t>Gibson, D. &amp; Barrett, H. (2002). Directions in </a:t>
            </a:r>
            <a:r>
              <a:rPr lang="en-US" sz="1100" dirty="0" smtClean="0"/>
              <a:t>electronic portfolio development.</a:t>
            </a:r>
            <a:r>
              <a:rPr lang="en-US" sz="1100" dirty="0"/>
              <a:t> </a:t>
            </a:r>
            <a:r>
              <a:rPr lang="en-US" sz="1100" i="1" dirty="0"/>
              <a:t>Contemporary Issues in Technology and Teacher Education, 2</a:t>
            </a:r>
            <a:r>
              <a:rPr lang="en-US" sz="1100" dirty="0"/>
              <a:t>(4), </a:t>
            </a:r>
            <a:r>
              <a:rPr lang="en-US" sz="1100" dirty="0" smtClean="0"/>
              <a:t>556-573.</a:t>
            </a:r>
            <a:endParaRPr lang="tr-TR" sz="1100" dirty="0" smtClean="0"/>
          </a:p>
        </p:txBody>
      </p:sp>
    </p:spTree>
    <p:extLst>
      <p:ext uri="{BB962C8B-B14F-4D97-AF65-F5344CB8AC3E}">
        <p14:creationId xmlns:p14="http://schemas.microsoft.com/office/powerpoint/2010/main" val="33534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Seçilmiş 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1100" dirty="0" smtClean="0"/>
              <a:t>Gülbahar</a:t>
            </a:r>
            <a:r>
              <a:rPr lang="tr-TR" sz="1100" dirty="0"/>
              <a:t>, Y., &amp; Madran, R. O. (2009). </a:t>
            </a:r>
            <a:r>
              <a:rPr lang="tr-TR" sz="1100" dirty="0" err="1"/>
              <a:t>Communication</a:t>
            </a:r>
            <a:r>
              <a:rPr lang="tr-TR" sz="1100" dirty="0"/>
              <a:t> </a:t>
            </a:r>
            <a:r>
              <a:rPr lang="tr-TR" sz="1100" dirty="0" err="1"/>
              <a:t>and</a:t>
            </a:r>
            <a:r>
              <a:rPr lang="tr-TR" sz="1100" dirty="0"/>
              <a:t> </a:t>
            </a:r>
            <a:r>
              <a:rPr lang="tr-TR" sz="1100" dirty="0" err="1" smtClean="0"/>
              <a:t>collaboration</a:t>
            </a:r>
            <a:r>
              <a:rPr lang="tr-TR" sz="1100" dirty="0" smtClean="0"/>
              <a:t>, </a:t>
            </a:r>
            <a:r>
              <a:rPr lang="en-US" sz="1100" dirty="0" smtClean="0"/>
              <a:t>satisfaction, equity, and autonomy in blended learning environments: A</a:t>
            </a:r>
            <a:r>
              <a:rPr lang="tr-TR" sz="1100" dirty="0" smtClean="0"/>
              <a:t> </a:t>
            </a:r>
            <a:r>
              <a:rPr lang="en-US" sz="1100" dirty="0" smtClean="0"/>
              <a:t>case from </a:t>
            </a:r>
            <a:r>
              <a:rPr lang="en-US" sz="1100" dirty="0"/>
              <a:t>Turkey. </a:t>
            </a:r>
            <a:r>
              <a:rPr lang="en-US" sz="1100" i="1" dirty="0"/>
              <a:t>International Review of Research in Open and </a:t>
            </a:r>
            <a:r>
              <a:rPr lang="en-US" sz="1100" i="1" dirty="0" smtClean="0"/>
              <a:t>Distance</a:t>
            </a:r>
            <a:r>
              <a:rPr lang="tr-TR" sz="1100" i="1" dirty="0" smtClean="0"/>
              <a:t> Learning</a:t>
            </a:r>
            <a:r>
              <a:rPr lang="tr-TR" sz="1100" dirty="0"/>
              <a:t>, </a:t>
            </a:r>
            <a:r>
              <a:rPr lang="tr-TR" sz="1100" i="1" dirty="0" smtClean="0"/>
              <a:t>10</a:t>
            </a:r>
            <a:r>
              <a:rPr lang="tr-TR" sz="1100" dirty="0" smtClean="0"/>
              <a:t>(2), 1-22</a:t>
            </a:r>
            <a:r>
              <a:rPr lang="tr-TR" sz="1100" dirty="0"/>
              <a:t>.</a:t>
            </a:r>
            <a:endParaRPr lang="tr-TR" sz="1100" dirty="0" smtClean="0"/>
          </a:p>
          <a:p>
            <a:pPr algn="just"/>
            <a:r>
              <a:rPr lang="tr-TR" sz="1100" dirty="0"/>
              <a:t>Gülbahar Güven, Y., &amp; Köse, F. (2006). Öğretmen adaylarının değerlendirme için elektronik </a:t>
            </a:r>
            <a:r>
              <a:rPr lang="tr-TR" sz="1100" dirty="0" err="1"/>
              <a:t>portfolyo</a:t>
            </a:r>
            <a:r>
              <a:rPr lang="tr-TR" sz="1100" dirty="0"/>
              <a:t> kullanımına ilişkin görüşleri. </a:t>
            </a:r>
            <a:r>
              <a:rPr lang="tr-TR" sz="1100" i="1" dirty="0"/>
              <a:t>Ankara Üniversitesi Eğitim Bilimleri Fakültesi Dergisi, 39</a:t>
            </a:r>
            <a:r>
              <a:rPr lang="tr-TR" sz="1100" dirty="0"/>
              <a:t>(2), 75-93.</a:t>
            </a:r>
          </a:p>
          <a:p>
            <a:pPr algn="just"/>
            <a:r>
              <a:rPr lang="tr-TR" sz="1100" dirty="0" smtClean="0"/>
              <a:t>Güler, N. (2016). </a:t>
            </a:r>
            <a:r>
              <a:rPr lang="tr-TR" sz="1100" i="1" dirty="0" smtClean="0"/>
              <a:t>Eğitimde ölçme ve değerlendirme </a:t>
            </a:r>
            <a:r>
              <a:rPr lang="tr-TR" sz="1100" dirty="0" smtClean="0"/>
              <a:t>(9. Baskı). Ankara: </a:t>
            </a:r>
            <a:r>
              <a:rPr lang="tr-TR" sz="1100" dirty="0" err="1" smtClean="0"/>
              <a:t>Pegem</a:t>
            </a:r>
            <a:r>
              <a:rPr lang="tr-TR" sz="1100" dirty="0" smtClean="0"/>
              <a:t> Akademi.</a:t>
            </a:r>
          </a:p>
          <a:p>
            <a:pPr algn="just"/>
            <a:r>
              <a:rPr lang="tr-TR" sz="1100" dirty="0" smtClean="0"/>
              <a:t>Kabadayı</a:t>
            </a:r>
            <a:r>
              <a:rPr lang="tr-TR" sz="1100" dirty="0"/>
              <a:t>, H., Öztürk, M., Kıran, Ö., &amp; Ateş, D. (2012). </a:t>
            </a:r>
            <a:r>
              <a:rPr lang="tr-TR" sz="1100" i="1" dirty="0"/>
              <a:t>Sosyal </a:t>
            </a:r>
            <a:r>
              <a:rPr lang="tr-TR" sz="1100" i="1" dirty="0" smtClean="0"/>
              <a:t>bilimler lisesi sosyal bilim çalışmaları öğretmen kılavuz kitabı 11. sınıf</a:t>
            </a:r>
            <a:r>
              <a:rPr lang="tr-TR" sz="1100" dirty="0" smtClean="0"/>
              <a:t> </a:t>
            </a:r>
            <a:r>
              <a:rPr lang="tr-TR" sz="1100" dirty="0"/>
              <a:t>(3. baskı). Ankara: Milli Eğitim Bakanlığı Devlet Kitapları Müdürlüğü.</a:t>
            </a:r>
          </a:p>
          <a:p>
            <a:pPr algn="just"/>
            <a:r>
              <a:rPr lang="tr-TR" sz="1100" dirty="0" smtClean="0"/>
              <a:t>Kan, A. (2007). </a:t>
            </a:r>
            <a:r>
              <a:rPr lang="tr-TR" sz="1100" dirty="0" err="1" smtClean="0"/>
              <a:t>Portfolyo</a:t>
            </a:r>
            <a:r>
              <a:rPr lang="tr-TR" sz="1100" dirty="0" smtClean="0"/>
              <a:t> değerlendirme. </a:t>
            </a:r>
            <a:r>
              <a:rPr lang="tr-TR" sz="1100" i="1" dirty="0" smtClean="0"/>
              <a:t>Hacettepe Üniversitesi Eğitim Fakültesi Dergisi, 32, </a:t>
            </a:r>
            <a:r>
              <a:rPr lang="tr-TR" sz="1100" dirty="0" smtClean="0"/>
              <a:t>133-144.</a:t>
            </a:r>
          </a:p>
          <a:p>
            <a:pPr algn="just"/>
            <a:r>
              <a:rPr lang="tr-TR" sz="1100" dirty="0" smtClean="0"/>
              <a:t>Korkmaz, H., &amp; Kaptan, F. (</a:t>
            </a:r>
            <a:r>
              <a:rPr lang="tr-TR" sz="1100" dirty="0"/>
              <a:t>2002). F</a:t>
            </a:r>
            <a:r>
              <a:rPr lang="tr-TR" sz="1100" dirty="0" smtClean="0"/>
              <a:t>en eğitiminde öğrencilerin gelişimini değerlendirmek için </a:t>
            </a:r>
            <a:r>
              <a:rPr lang="tr-TR" sz="1100" dirty="0" err="1" smtClean="0"/>
              <a:t>portfolyo</a:t>
            </a:r>
            <a:r>
              <a:rPr lang="tr-TR" sz="1100" dirty="0" smtClean="0"/>
              <a:t> kullanımı üzerine bir inceleme. </a:t>
            </a:r>
            <a:r>
              <a:rPr lang="tr-TR" sz="1100" i="1" dirty="0" smtClean="0"/>
              <a:t>Hacettepe Üniversitesi Eğitim Fakültesi Dergisi, 23, </a:t>
            </a:r>
            <a:r>
              <a:rPr lang="tr-TR" sz="1100" dirty="0" smtClean="0"/>
              <a:t>167-176.</a:t>
            </a:r>
          </a:p>
          <a:p>
            <a:pPr algn="just"/>
            <a:r>
              <a:rPr lang="en-US" sz="1100" dirty="0" err="1"/>
              <a:t>Kovalchick</a:t>
            </a:r>
            <a:r>
              <a:rPr lang="en-US" sz="1100" dirty="0"/>
              <a:t>, A., </a:t>
            </a:r>
            <a:r>
              <a:rPr lang="en-US" sz="1100" dirty="0" err="1"/>
              <a:t>Milman</a:t>
            </a:r>
            <a:r>
              <a:rPr lang="en-US" sz="1100" dirty="0"/>
              <a:t>, N</a:t>
            </a:r>
            <a:r>
              <a:rPr lang="en-US" sz="1100" dirty="0" smtClean="0"/>
              <a:t>.</a:t>
            </a:r>
            <a:r>
              <a:rPr lang="tr-TR" sz="1100" dirty="0" smtClean="0"/>
              <a:t> B.</a:t>
            </a:r>
            <a:r>
              <a:rPr lang="en-US" sz="1100" dirty="0" smtClean="0"/>
              <a:t>, </a:t>
            </a:r>
            <a:r>
              <a:rPr lang="en-US" sz="1100" dirty="0"/>
              <a:t>&amp; Elizabeth, M. (1998). Instructional </a:t>
            </a:r>
            <a:r>
              <a:rPr lang="en-US" sz="1100" dirty="0" smtClean="0"/>
              <a:t>strategies for</a:t>
            </a:r>
            <a:r>
              <a:rPr lang="tr-TR" sz="1100" dirty="0" smtClean="0"/>
              <a:t> </a:t>
            </a:r>
            <a:r>
              <a:rPr lang="tr-TR" sz="1100" dirty="0"/>
              <a:t>i</a:t>
            </a:r>
            <a:r>
              <a:rPr lang="en-US" sz="1100" dirty="0" err="1" smtClean="0"/>
              <a:t>ntegrating</a:t>
            </a:r>
            <a:r>
              <a:rPr lang="en-US" sz="1100" dirty="0" smtClean="0"/>
              <a:t> technology: </a:t>
            </a:r>
            <a:r>
              <a:rPr lang="tr-TR" sz="1100" dirty="0" smtClean="0"/>
              <a:t>E</a:t>
            </a:r>
            <a:r>
              <a:rPr lang="en-US" sz="1100" dirty="0" err="1" smtClean="0"/>
              <a:t>lectronic</a:t>
            </a:r>
            <a:r>
              <a:rPr lang="en-US" sz="1100" dirty="0" smtClean="0"/>
              <a:t> journals and technology portfolios as</a:t>
            </a:r>
            <a:r>
              <a:rPr lang="tr-TR" sz="1100" dirty="0" smtClean="0"/>
              <a:t> </a:t>
            </a:r>
            <a:r>
              <a:rPr lang="en-US" sz="1100" dirty="0" smtClean="0"/>
              <a:t>facilitators for self-efficacy and reflection in </a:t>
            </a:r>
            <a:r>
              <a:rPr lang="en-US" sz="1100" dirty="0" err="1" smtClean="0"/>
              <a:t>preservice</a:t>
            </a:r>
            <a:r>
              <a:rPr lang="en-US" sz="1100" dirty="0" smtClean="0"/>
              <a:t> teachers.</a:t>
            </a:r>
            <a:r>
              <a:rPr lang="tr-TR" sz="1100" dirty="0" smtClean="0"/>
              <a:t> </a:t>
            </a:r>
            <a:r>
              <a:rPr lang="en-US" sz="1100" i="1" dirty="0" smtClean="0"/>
              <a:t>Technology </a:t>
            </a:r>
            <a:r>
              <a:rPr lang="en-US" sz="1100" i="1" dirty="0"/>
              <a:t>and Teacher Education Annual</a:t>
            </a:r>
            <a:r>
              <a:rPr lang="en-US" sz="1100" dirty="0"/>
              <a:t>, </a:t>
            </a:r>
            <a:r>
              <a:rPr lang="en-US" sz="1100" dirty="0" smtClean="0"/>
              <a:t>236-240</a:t>
            </a:r>
            <a:r>
              <a:rPr lang="tr-TR" sz="1100" dirty="0"/>
              <a:t>.</a:t>
            </a:r>
            <a:endParaRPr lang="tr-TR" sz="1100" dirty="0" smtClean="0"/>
          </a:p>
        </p:txBody>
      </p:sp>
    </p:spTree>
    <p:extLst>
      <p:ext uri="{BB962C8B-B14F-4D97-AF65-F5344CB8AC3E}">
        <p14:creationId xmlns:p14="http://schemas.microsoft.com/office/powerpoint/2010/main" val="32088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n-NO" sz="4000" dirty="0"/>
              <a:t>Portfolyo Değerlendirme </a:t>
            </a:r>
            <a:r>
              <a:rPr lang="nn-NO" dirty="0"/>
              <a:t/>
            </a:r>
            <a:br>
              <a:rPr lang="nn-NO" dirty="0"/>
            </a:br>
            <a:r>
              <a:rPr lang="nn-NO" sz="2400" dirty="0" smtClean="0"/>
              <a:t>(</a:t>
            </a:r>
            <a:r>
              <a:rPr lang="tr-TR" sz="2400" dirty="0" err="1" smtClean="0"/>
              <a:t>Chang</a:t>
            </a:r>
            <a:r>
              <a:rPr lang="tr-TR" sz="2400" dirty="0" smtClean="0"/>
              <a:t>, 2001 </a:t>
            </a:r>
            <a:r>
              <a:rPr lang="tr-TR" sz="2400" dirty="0" err="1" smtClean="0"/>
              <a:t>akt</a:t>
            </a:r>
            <a:r>
              <a:rPr lang="tr-TR" sz="2400" dirty="0" smtClean="0"/>
              <a:t>. Kan, 2007</a:t>
            </a:r>
            <a:r>
              <a:rPr lang="nn-NO" sz="2400" dirty="0" smtClean="0"/>
              <a:t>)</a:t>
            </a:r>
            <a:endParaRPr lang="tr-TR" sz="27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 smtClean="0"/>
              <a:t>Gelişimcidir</a:t>
            </a:r>
          </a:p>
          <a:p>
            <a:r>
              <a:rPr lang="tr-TR" sz="2200" dirty="0" smtClean="0"/>
              <a:t>Çift değerlidir</a:t>
            </a:r>
          </a:p>
          <a:p>
            <a:r>
              <a:rPr lang="tr-TR" sz="2200" dirty="0" smtClean="0"/>
              <a:t>Seçicidir </a:t>
            </a:r>
          </a:p>
          <a:p>
            <a:r>
              <a:rPr lang="tr-TR" sz="2200" dirty="0" smtClean="0"/>
              <a:t>Özgündür</a:t>
            </a:r>
          </a:p>
          <a:p>
            <a:r>
              <a:rPr lang="tr-TR" sz="2200" dirty="0" smtClean="0"/>
              <a:t>Yansıtıcıdır</a:t>
            </a:r>
          </a:p>
          <a:p>
            <a:r>
              <a:rPr lang="tr-TR" sz="2200" dirty="0" smtClean="0"/>
              <a:t>Bireyseldir</a:t>
            </a:r>
          </a:p>
          <a:p>
            <a:r>
              <a:rPr lang="tr-TR" sz="2200" dirty="0" smtClean="0"/>
              <a:t>Etkileşimlidir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24177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/>
              <a:t>Portfolyo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2400" dirty="0" smtClean="0"/>
              <a:t>(Alıcı, 2011)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sz="2200" dirty="0" smtClean="0"/>
          </a:p>
          <a:p>
            <a:pPr marL="0" indent="0" algn="ctr">
              <a:buNone/>
            </a:pPr>
            <a:endParaRPr lang="tr-TR" sz="2200" dirty="0"/>
          </a:p>
          <a:p>
            <a:pPr marL="0" indent="0" algn="ctr">
              <a:buNone/>
            </a:pPr>
            <a:endParaRPr lang="tr-TR" sz="2200" dirty="0" smtClean="0"/>
          </a:p>
          <a:p>
            <a:pPr marL="0" indent="0" algn="ctr">
              <a:buNone/>
            </a:pPr>
            <a:r>
              <a:rPr lang="tr-TR" sz="2200" b="1" u="sng" dirty="0" smtClean="0">
                <a:solidFill>
                  <a:srgbClr val="FF0000"/>
                </a:solidFill>
              </a:rPr>
              <a:t>Öğrenci çalışmalarının basit bir klasörü değildir.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92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Portfolyo</a:t>
            </a:r>
            <a:r>
              <a:rPr lang="tr-TR" dirty="0"/>
              <a:t/>
            </a:r>
            <a:br>
              <a:rPr lang="tr-TR" dirty="0"/>
            </a:br>
            <a:r>
              <a:rPr lang="tr-TR" sz="2700" dirty="0"/>
              <a:t>(</a:t>
            </a:r>
            <a:r>
              <a:rPr lang="tr-TR" sz="2700" dirty="0" err="1"/>
              <a:t>Paulson</a:t>
            </a:r>
            <a:r>
              <a:rPr lang="tr-TR" sz="2700" dirty="0"/>
              <a:t>, </a:t>
            </a:r>
            <a:r>
              <a:rPr lang="tr-TR" sz="2700" dirty="0" err="1"/>
              <a:t>Paulson</a:t>
            </a:r>
            <a:r>
              <a:rPr lang="tr-TR" sz="2700" dirty="0"/>
              <a:t>, &amp; </a:t>
            </a:r>
            <a:r>
              <a:rPr lang="tr-TR" sz="2700" dirty="0" err="1"/>
              <a:t>Meyer</a:t>
            </a:r>
            <a:r>
              <a:rPr lang="tr-TR" sz="2700" dirty="0"/>
              <a:t>, 1991 </a:t>
            </a:r>
            <a:r>
              <a:rPr lang="tr-TR" sz="2700" dirty="0" err="1"/>
              <a:t>akt</a:t>
            </a:r>
            <a:r>
              <a:rPr lang="tr-TR" sz="2700" dirty="0"/>
              <a:t>. Kan, 2007</a:t>
            </a:r>
            <a:r>
              <a:rPr lang="tr-TR" sz="2700" dirty="0" smtClean="0"/>
              <a:t>)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200" dirty="0" smtClean="0"/>
              <a:t>Öğrencilerin </a:t>
            </a:r>
            <a:r>
              <a:rPr lang="tr-TR" sz="2200" dirty="0"/>
              <a:t>ne bildiklerinin ve neden bunu </a:t>
            </a:r>
            <a:r>
              <a:rPr lang="tr-TR" sz="2200" dirty="0" smtClean="0"/>
              <a:t>bildiklerine </a:t>
            </a:r>
            <a:r>
              <a:rPr lang="tr-TR" sz="2200" dirty="0"/>
              <a:t>inandıklarının </a:t>
            </a:r>
            <a:r>
              <a:rPr lang="tr-TR" sz="2200" dirty="0" smtClean="0"/>
              <a:t>«</a:t>
            </a:r>
            <a:r>
              <a:rPr lang="tr-TR" sz="2200" b="1" dirty="0" err="1" smtClean="0">
                <a:solidFill>
                  <a:srgbClr val="FF0000"/>
                </a:solidFill>
              </a:rPr>
              <a:t>öykü</a:t>
            </a:r>
            <a:r>
              <a:rPr lang="tr-TR" sz="2200" dirty="0" err="1" smtClean="0"/>
              <a:t>»südür</a:t>
            </a:r>
            <a:r>
              <a:rPr lang="tr-TR" sz="2200" dirty="0" smtClean="0"/>
              <a:t>.</a:t>
            </a:r>
          </a:p>
          <a:p>
            <a:endParaRPr lang="tr-TR" sz="2200" dirty="0" smtClean="0"/>
          </a:p>
          <a:p>
            <a:r>
              <a:rPr lang="tr-TR" sz="2200" dirty="0" smtClean="0"/>
              <a:t>Belli </a:t>
            </a:r>
            <a:r>
              <a:rPr lang="tr-TR" sz="2200" dirty="0"/>
              <a:t>bir bağlamda öğrencilerin </a:t>
            </a:r>
            <a:r>
              <a:rPr lang="tr-TR" sz="2200" b="1" dirty="0"/>
              <a:t>performansını</a:t>
            </a:r>
            <a:r>
              <a:rPr lang="tr-TR" sz="2200" dirty="0"/>
              <a:t>, </a:t>
            </a:r>
            <a:r>
              <a:rPr lang="tr-TR" sz="2200" b="1" dirty="0"/>
              <a:t>gelişimini</a:t>
            </a:r>
            <a:r>
              <a:rPr lang="tr-TR" sz="2200" dirty="0"/>
              <a:t> ve </a:t>
            </a:r>
            <a:r>
              <a:rPr lang="tr-TR" sz="2200" b="1" dirty="0"/>
              <a:t>başarısını</a:t>
            </a:r>
            <a:r>
              <a:rPr lang="tr-TR" sz="2200" dirty="0"/>
              <a:t> yansıtan öğrenci çalışmalarının </a:t>
            </a:r>
            <a:r>
              <a:rPr lang="tr-TR" sz="2200" b="1" dirty="0"/>
              <a:t>amaçlı</a:t>
            </a:r>
            <a:r>
              <a:rPr lang="tr-TR" sz="2200" dirty="0"/>
              <a:t> bir şekilde </a:t>
            </a:r>
            <a:r>
              <a:rPr lang="tr-TR" sz="2200" dirty="0" smtClean="0"/>
              <a:t>toplanmasıdır.</a:t>
            </a:r>
          </a:p>
        </p:txBody>
      </p:sp>
    </p:spTree>
    <p:extLst>
      <p:ext uri="{BB962C8B-B14F-4D97-AF65-F5344CB8AC3E}">
        <p14:creationId xmlns:p14="http://schemas.microsoft.com/office/powerpoint/2010/main" val="20405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 smtClean="0"/>
              <a:t>Portfolyo</a:t>
            </a:r>
            <a:endParaRPr lang="tr-TR" sz="27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Öğrenciye </a:t>
            </a:r>
            <a:r>
              <a:rPr lang="tr-TR" dirty="0"/>
              <a:t>ve başkalarına öğrencinin bir veya daha fazla alandaki </a:t>
            </a:r>
            <a:r>
              <a:rPr lang="tr-TR" dirty="0" smtClean="0"/>
              <a:t>başarılarını sunmak </a:t>
            </a:r>
            <a:r>
              <a:rPr lang="tr-TR" b="1" u="sng" dirty="0" smtClean="0"/>
              <a:t>amaçlı</a:t>
            </a:r>
            <a:r>
              <a:rPr lang="tr-TR" dirty="0" smtClean="0"/>
              <a:t> öğrenci çalışmalarının toplanmasıdır (</a:t>
            </a:r>
            <a:r>
              <a:rPr lang="tr-TR" dirty="0" err="1" smtClean="0"/>
              <a:t>Herman</a:t>
            </a:r>
            <a:r>
              <a:rPr lang="tr-TR" dirty="0"/>
              <a:t>, </a:t>
            </a:r>
            <a:r>
              <a:rPr lang="tr-TR" dirty="0" err="1" smtClean="0"/>
              <a:t>Aschbacher</a:t>
            </a:r>
            <a:r>
              <a:rPr lang="tr-TR" dirty="0" smtClean="0"/>
              <a:t>, </a:t>
            </a:r>
            <a:r>
              <a:rPr lang="tr-TR" dirty="0"/>
              <a:t>&amp; </a:t>
            </a:r>
            <a:r>
              <a:rPr lang="tr-TR" dirty="0" err="1" smtClean="0"/>
              <a:t>Winters</a:t>
            </a:r>
            <a:r>
              <a:rPr lang="tr-TR" dirty="0" smtClean="0"/>
              <a:t>, 1992 </a:t>
            </a:r>
            <a:r>
              <a:rPr lang="tr-TR" dirty="0" err="1" smtClean="0"/>
              <a:t>akt</a:t>
            </a:r>
            <a:r>
              <a:rPr lang="tr-TR" dirty="0"/>
              <a:t>. Korkmaz &amp; Kaptan, 2002</a:t>
            </a:r>
            <a:r>
              <a:rPr lang="tr-TR" dirty="0" smtClean="0"/>
              <a:t>).</a:t>
            </a:r>
          </a:p>
          <a:p>
            <a:endParaRPr lang="tr-TR" dirty="0"/>
          </a:p>
          <a:p>
            <a:r>
              <a:rPr lang="tr-TR" dirty="0" smtClean="0"/>
              <a:t>Bir </a:t>
            </a:r>
            <a:r>
              <a:rPr lang="tr-TR" dirty="0"/>
              <a:t>veya birden fazla alanda öğrencinin </a:t>
            </a:r>
            <a:r>
              <a:rPr lang="tr-TR" dirty="0" smtClean="0"/>
              <a:t>çabalarını, gelişimini </a:t>
            </a:r>
            <a:r>
              <a:rPr lang="tr-TR" dirty="0"/>
              <a:t>ve başarısını gösteren öğrenci çalışmalarının </a:t>
            </a:r>
            <a:r>
              <a:rPr lang="tr-TR" b="1" u="sng" dirty="0"/>
              <a:t>amaçlı</a:t>
            </a:r>
            <a:r>
              <a:rPr lang="tr-TR" dirty="0"/>
              <a:t> bir şekilde </a:t>
            </a:r>
            <a:r>
              <a:rPr lang="tr-TR" dirty="0" smtClean="0"/>
              <a:t>toplanmasıdır (</a:t>
            </a:r>
            <a:r>
              <a:rPr lang="tr-TR" dirty="0" err="1" smtClean="0"/>
              <a:t>Kemp</a:t>
            </a:r>
            <a:r>
              <a:rPr lang="tr-TR" dirty="0" smtClean="0"/>
              <a:t> &amp; </a:t>
            </a:r>
            <a:r>
              <a:rPr lang="tr-TR" dirty="0" err="1" smtClean="0"/>
              <a:t>Toperoff</a:t>
            </a:r>
            <a:r>
              <a:rPr lang="tr-TR" dirty="0" smtClean="0"/>
              <a:t>, 1998 </a:t>
            </a:r>
            <a:r>
              <a:rPr lang="tr-TR" dirty="0" err="1" smtClean="0"/>
              <a:t>akt</a:t>
            </a:r>
            <a:r>
              <a:rPr lang="tr-TR" dirty="0" smtClean="0"/>
              <a:t>. Kan, 2007).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58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/>
              <a:t>Portfolyo</a:t>
            </a:r>
            <a:endParaRPr lang="tr-TR" sz="40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 smtClean="0"/>
              <a:t>Öğrencinin </a:t>
            </a:r>
            <a:r>
              <a:rPr lang="tr-TR" sz="2200" dirty="0"/>
              <a:t>çabalarını, ilerleme ve başarılarını sergileyen çalışmalarının </a:t>
            </a:r>
            <a:r>
              <a:rPr lang="tr-TR" sz="2200" b="1" u="sng" dirty="0"/>
              <a:t>amaçlı</a:t>
            </a:r>
            <a:r>
              <a:rPr lang="tr-TR" sz="2200" dirty="0"/>
              <a:t> bir </a:t>
            </a:r>
            <a:r>
              <a:rPr lang="tr-TR" sz="2200" dirty="0" smtClean="0"/>
              <a:t>koleksiyonudur (</a:t>
            </a:r>
            <a:r>
              <a:rPr lang="tr-TR" sz="2200" dirty="0" err="1" smtClean="0"/>
              <a:t>Lankes</a:t>
            </a:r>
            <a:r>
              <a:rPr lang="tr-TR" sz="2200" dirty="0"/>
              <a:t>, </a:t>
            </a:r>
            <a:r>
              <a:rPr lang="tr-TR" sz="2200" dirty="0" smtClean="0"/>
              <a:t>1995 </a:t>
            </a:r>
            <a:r>
              <a:rPr lang="tr-TR" sz="2200" dirty="0" err="1" smtClean="0"/>
              <a:t>akt</a:t>
            </a:r>
            <a:r>
              <a:rPr lang="tr-TR" sz="2200" dirty="0" smtClean="0"/>
              <a:t>. Deniz Kan, 2007). </a:t>
            </a:r>
          </a:p>
          <a:p>
            <a:endParaRPr lang="tr-TR" sz="2200" dirty="0"/>
          </a:p>
          <a:p>
            <a:r>
              <a:rPr lang="tr-TR" sz="2200" dirty="0" smtClean="0"/>
              <a:t>Öğrencinin </a:t>
            </a:r>
            <a:r>
              <a:rPr lang="tr-TR" sz="2200" dirty="0"/>
              <a:t>belli bir dönem </a:t>
            </a:r>
            <a:r>
              <a:rPr lang="tr-TR" sz="2200" dirty="0" smtClean="0"/>
              <a:t>boyunca hazırladığı çalışmaları </a:t>
            </a:r>
            <a:r>
              <a:rPr lang="tr-TR" sz="2200" dirty="0"/>
              <a:t>içeren </a:t>
            </a:r>
            <a:r>
              <a:rPr lang="tr-TR" sz="2200" dirty="0" err="1" smtClean="0"/>
              <a:t>portfolyo</a:t>
            </a:r>
            <a:r>
              <a:rPr lang="tr-TR" sz="2200" dirty="0" smtClean="0"/>
              <a:t>, öğrencinin </a:t>
            </a:r>
            <a:r>
              <a:rPr lang="tr-TR" sz="2200" dirty="0"/>
              <a:t>süreç içerisindeki </a:t>
            </a:r>
            <a:r>
              <a:rPr lang="tr-TR" sz="2200" dirty="0" smtClean="0"/>
              <a:t>gelişimini izleme </a:t>
            </a:r>
            <a:r>
              <a:rPr lang="tr-TR" sz="2200" dirty="0"/>
              <a:t>ve ölçme </a:t>
            </a:r>
            <a:r>
              <a:rPr lang="tr-TR" sz="2200" dirty="0" smtClean="0"/>
              <a:t>aracıdır (Atay, 2003).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63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3085</TotalTime>
  <Words>2303</Words>
  <Application>Microsoft Office PowerPoint</Application>
  <PresentationFormat>Ekran Gösterisi (4:3)</PresentationFormat>
  <Paragraphs>241</Paragraphs>
  <Slides>48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49" baseType="lpstr">
      <vt:lpstr>Raptiye</vt:lpstr>
      <vt:lpstr>Portfolyo Değerlendirme</vt:lpstr>
      <vt:lpstr>Portfolyo Değerlendirme  (Korkmaz &amp; Kaptan, 2002)</vt:lpstr>
      <vt:lpstr>Portfolyo Değerlendirme  (Korkmaz &amp; Kaptan, 2002)</vt:lpstr>
      <vt:lpstr>Portfolyo Değerlendirme  (Korkmaz &amp; Kaptan, 2002)</vt:lpstr>
      <vt:lpstr>Portfolyo Değerlendirme  (Chang, 2001 akt. Kan, 2007)</vt:lpstr>
      <vt:lpstr>Portfolyo (Alıcı, 2011)</vt:lpstr>
      <vt:lpstr>Portfolyo (Paulson, Paulson, &amp; Meyer, 1991 akt. Kan, 2007)</vt:lpstr>
      <vt:lpstr>Portfolyo</vt:lpstr>
      <vt:lpstr>Portfolyo</vt:lpstr>
      <vt:lpstr>Portfolyo (Alıcı, 2011)</vt:lpstr>
      <vt:lpstr>Portfolyo = Gelişim Dosyası (Alıcı, 2011)</vt:lpstr>
      <vt:lpstr>Paydaşları ile Portfolyo (Korkmaz &amp; Kaptan, 2002)</vt:lpstr>
      <vt:lpstr>Niçin Portfolyo? (Güler, 2016)</vt:lpstr>
      <vt:lpstr>Niçin Portfolyo? (Milli Eğitim Bakanlığı, 2007 akt. Alıcı, 2011)</vt:lpstr>
      <vt:lpstr>Portfolyonun İçeriği (Alıcı, 2011)</vt:lpstr>
      <vt:lpstr>Portfolyonun İçeriği (Kan, 2007)</vt:lpstr>
      <vt:lpstr>Portfolyonun İçeriği (Kan, 2007)</vt:lpstr>
      <vt:lpstr>Portfolyonun İçeriği (Kan, 2007)</vt:lpstr>
      <vt:lpstr>Portfolyonun İçeriği (Kan, 2007)</vt:lpstr>
      <vt:lpstr>Portfolyonun İçeriği (Kan, 2007)</vt:lpstr>
      <vt:lpstr>PowerPoint Sunusu</vt:lpstr>
      <vt:lpstr>PowerPoint Sunusu</vt:lpstr>
      <vt:lpstr>PowerPoint Sunusu</vt:lpstr>
      <vt:lpstr>PowerPoint Sunusu</vt:lpstr>
      <vt:lpstr>Portfolyonun Uygulanması (Barrett, 2000 akt. Kan, 2007)</vt:lpstr>
      <vt:lpstr>Portfolyonun Uygulanması (Barrett, 2000 akt. Kan, 2007)</vt:lpstr>
      <vt:lpstr>Portfolyonun Uygulanması (Barrett, 2000 akt. Kan, 2007)</vt:lpstr>
      <vt:lpstr>Portfolyonun Uygulanması (Barrett, 2000 akt. Kan, 2007)</vt:lpstr>
      <vt:lpstr>Portfolyonun Uygulanması (Barrett, 2000 akt. Kan, 2007)</vt:lpstr>
      <vt:lpstr>Portfolyonun Avantajları (Güler, 2016)</vt:lpstr>
      <vt:lpstr>Portfolyonun Avantajları (Güler, 2016)</vt:lpstr>
      <vt:lpstr>Portfolyonun Dezavantajları (Alıcı, 2011)</vt:lpstr>
      <vt:lpstr>E-portfolyo</vt:lpstr>
      <vt:lpstr>E-portfolyo</vt:lpstr>
      <vt:lpstr>E-portfolyo</vt:lpstr>
      <vt:lpstr>E-portfolyonun İçeriği</vt:lpstr>
      <vt:lpstr>E-portfolyo Planlama Süreci</vt:lpstr>
      <vt:lpstr>E-portfolyo Planlama Süreci</vt:lpstr>
      <vt:lpstr>E-portfolyo Planlama Süreci</vt:lpstr>
      <vt:lpstr>E-portfolyo Uygulama Süreci (Gathercoal, Love, Bryde, &amp; McKean, 2002)</vt:lpstr>
      <vt:lpstr>E-portfolyo Uygulama Süreci (Gathercoal, Love, Bryde, &amp; McKean, 2002)</vt:lpstr>
      <vt:lpstr>E-portfolyo Değerlendirme Süreci (Alan, 2014)</vt:lpstr>
      <vt:lpstr>E-portfolyo Değerlendirme Süreci (Alan, 2014)</vt:lpstr>
      <vt:lpstr>E-portfolyonun Avantajları (Alan, 2014)</vt:lpstr>
      <vt:lpstr>E-portfolyonun Dezavantajları (Alan, 2014)</vt:lpstr>
      <vt:lpstr>Son Söz (Alıcı, 2011)</vt:lpstr>
      <vt:lpstr>Seçilmiş Kaynaklar</vt:lpstr>
      <vt:lpstr>Seçilmiş 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Portfolyo Değerlendirme</dc:title>
  <dc:creator>hp-640</dc:creator>
  <cp:lastModifiedBy>hp-640</cp:lastModifiedBy>
  <cp:revision>62</cp:revision>
  <dcterms:created xsi:type="dcterms:W3CDTF">2021-02-11T08:48:37Z</dcterms:created>
  <dcterms:modified xsi:type="dcterms:W3CDTF">2021-02-13T12:14:09Z</dcterms:modified>
</cp:coreProperties>
</file>