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34" r:id="rId19"/>
    <p:sldId id="319" r:id="rId20"/>
    <p:sldId id="322" r:id="rId21"/>
    <p:sldId id="323" r:id="rId22"/>
    <p:sldId id="324" r:id="rId23"/>
    <p:sldId id="325" r:id="rId24"/>
    <p:sldId id="326" r:id="rId25"/>
    <p:sldId id="327" r:id="rId26"/>
    <p:sldId id="328" r:id="rId27"/>
    <p:sldId id="329" r:id="rId28"/>
    <p:sldId id="330" r:id="rId29"/>
    <p:sldId id="333"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448706-ADB0-4258-8A1C-1B13155DC8A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9A268C6-344C-4C52-8441-C9D66948E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39FF5E4-8627-4AFB-8719-4964856A7ED0}"/>
              </a:ext>
            </a:extLst>
          </p:cNvPr>
          <p:cNvSpPr>
            <a:spLocks noGrp="1"/>
          </p:cNvSpPr>
          <p:nvPr>
            <p:ph type="dt" sz="half" idx="10"/>
          </p:nvPr>
        </p:nvSpPr>
        <p:spPr/>
        <p:txBody>
          <a:bodyPr/>
          <a:lstStyle/>
          <a:p>
            <a:fld id="{E1145D25-40B5-4DD0-8F98-DE2C8AD849EC}" type="datetimeFigureOut">
              <a:rPr lang="tr-TR" smtClean="0"/>
              <a:pPr/>
              <a:t>18.12.2020</a:t>
            </a:fld>
            <a:endParaRPr lang="tr-TR"/>
          </a:p>
        </p:txBody>
      </p:sp>
      <p:sp>
        <p:nvSpPr>
          <p:cNvPr id="5" name="Alt Bilgi Yer Tutucusu 4">
            <a:extLst>
              <a:ext uri="{FF2B5EF4-FFF2-40B4-BE49-F238E27FC236}">
                <a16:creationId xmlns:a16="http://schemas.microsoft.com/office/drawing/2014/main" id="{446DAF39-D07D-4055-A973-EF56127BA2F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87A422-C655-47BA-93BE-6540A7AF0630}"/>
              </a:ext>
            </a:extLst>
          </p:cNvPr>
          <p:cNvSpPr>
            <a:spLocks noGrp="1"/>
          </p:cNvSpPr>
          <p:nvPr>
            <p:ph type="sldNum" sz="quarter" idx="12"/>
          </p:nvPr>
        </p:nvSpPr>
        <p:spPr/>
        <p:txBody>
          <a:bodyPr/>
          <a:lstStyle/>
          <a:p>
            <a:fld id="{B54DEA31-15DE-42F0-B3F9-638018BFC4EF}" type="slidenum">
              <a:rPr lang="tr-TR" smtClean="0"/>
              <a:pPr/>
              <a:t>‹#›</a:t>
            </a:fld>
            <a:endParaRPr lang="tr-TR"/>
          </a:p>
        </p:txBody>
      </p:sp>
    </p:spTree>
    <p:extLst>
      <p:ext uri="{BB962C8B-B14F-4D97-AF65-F5344CB8AC3E}">
        <p14:creationId xmlns:p14="http://schemas.microsoft.com/office/powerpoint/2010/main" val="242294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ED3FA3-7381-4D21-A79E-BD872F53809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0EFB7AA-33DB-46C2-870C-06DDC6B8714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94E86C6-784B-467F-B933-5046DB9509CD}"/>
              </a:ext>
            </a:extLst>
          </p:cNvPr>
          <p:cNvSpPr>
            <a:spLocks noGrp="1"/>
          </p:cNvSpPr>
          <p:nvPr>
            <p:ph type="dt" sz="half" idx="10"/>
          </p:nvPr>
        </p:nvSpPr>
        <p:spPr/>
        <p:txBody>
          <a:bodyPr/>
          <a:lstStyle/>
          <a:p>
            <a:fld id="{E1145D25-40B5-4DD0-8F98-DE2C8AD849EC}" type="datetimeFigureOut">
              <a:rPr lang="tr-TR" smtClean="0"/>
              <a:pPr/>
              <a:t>18.12.2020</a:t>
            </a:fld>
            <a:endParaRPr lang="tr-TR"/>
          </a:p>
        </p:txBody>
      </p:sp>
      <p:sp>
        <p:nvSpPr>
          <p:cNvPr id="5" name="Alt Bilgi Yer Tutucusu 4">
            <a:extLst>
              <a:ext uri="{FF2B5EF4-FFF2-40B4-BE49-F238E27FC236}">
                <a16:creationId xmlns:a16="http://schemas.microsoft.com/office/drawing/2014/main" id="{DDABCA6F-8AC1-4F87-B840-1408FB060F1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3E25BDA-A6E3-48B3-ACA1-C678FD5F1596}"/>
              </a:ext>
            </a:extLst>
          </p:cNvPr>
          <p:cNvSpPr>
            <a:spLocks noGrp="1"/>
          </p:cNvSpPr>
          <p:nvPr>
            <p:ph type="sldNum" sz="quarter" idx="12"/>
          </p:nvPr>
        </p:nvSpPr>
        <p:spPr/>
        <p:txBody>
          <a:bodyPr/>
          <a:lstStyle/>
          <a:p>
            <a:fld id="{B54DEA31-15DE-42F0-B3F9-638018BFC4EF}" type="slidenum">
              <a:rPr lang="tr-TR" smtClean="0"/>
              <a:pPr/>
              <a:t>‹#›</a:t>
            </a:fld>
            <a:endParaRPr lang="tr-TR"/>
          </a:p>
        </p:txBody>
      </p:sp>
    </p:spTree>
    <p:extLst>
      <p:ext uri="{BB962C8B-B14F-4D97-AF65-F5344CB8AC3E}">
        <p14:creationId xmlns:p14="http://schemas.microsoft.com/office/powerpoint/2010/main" val="3184291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F8F5099-848E-415A-A50D-58ABA67DAB0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2825CE4-A6D0-41EF-8B6E-12211B552C7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35EB17C-472B-4EBD-ABF3-3ACF8EBEC924}"/>
              </a:ext>
            </a:extLst>
          </p:cNvPr>
          <p:cNvSpPr>
            <a:spLocks noGrp="1"/>
          </p:cNvSpPr>
          <p:nvPr>
            <p:ph type="dt" sz="half" idx="10"/>
          </p:nvPr>
        </p:nvSpPr>
        <p:spPr/>
        <p:txBody>
          <a:bodyPr/>
          <a:lstStyle/>
          <a:p>
            <a:fld id="{E1145D25-40B5-4DD0-8F98-DE2C8AD849EC}" type="datetimeFigureOut">
              <a:rPr lang="tr-TR" smtClean="0"/>
              <a:pPr/>
              <a:t>18.12.2020</a:t>
            </a:fld>
            <a:endParaRPr lang="tr-TR"/>
          </a:p>
        </p:txBody>
      </p:sp>
      <p:sp>
        <p:nvSpPr>
          <p:cNvPr id="5" name="Alt Bilgi Yer Tutucusu 4">
            <a:extLst>
              <a:ext uri="{FF2B5EF4-FFF2-40B4-BE49-F238E27FC236}">
                <a16:creationId xmlns:a16="http://schemas.microsoft.com/office/drawing/2014/main" id="{06BDB763-E9CE-44BA-9F1B-DFE6F809E7F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BA8377C-0044-4E8C-81A9-D75810D89D1A}"/>
              </a:ext>
            </a:extLst>
          </p:cNvPr>
          <p:cNvSpPr>
            <a:spLocks noGrp="1"/>
          </p:cNvSpPr>
          <p:nvPr>
            <p:ph type="sldNum" sz="quarter" idx="12"/>
          </p:nvPr>
        </p:nvSpPr>
        <p:spPr/>
        <p:txBody>
          <a:bodyPr/>
          <a:lstStyle/>
          <a:p>
            <a:fld id="{B54DEA31-15DE-42F0-B3F9-638018BFC4EF}" type="slidenum">
              <a:rPr lang="tr-TR" smtClean="0"/>
              <a:pPr/>
              <a:t>‹#›</a:t>
            </a:fld>
            <a:endParaRPr lang="tr-TR"/>
          </a:p>
        </p:txBody>
      </p:sp>
    </p:spTree>
    <p:extLst>
      <p:ext uri="{BB962C8B-B14F-4D97-AF65-F5344CB8AC3E}">
        <p14:creationId xmlns:p14="http://schemas.microsoft.com/office/powerpoint/2010/main" val="68521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4E0F98-B9DB-4077-9D63-FF2797CA891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008F4F5-84DB-4888-86A1-15CA2D55FBE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D1E4786-A41A-4A3F-86A3-0B8AD32DD17D}"/>
              </a:ext>
            </a:extLst>
          </p:cNvPr>
          <p:cNvSpPr>
            <a:spLocks noGrp="1"/>
          </p:cNvSpPr>
          <p:nvPr>
            <p:ph type="dt" sz="half" idx="10"/>
          </p:nvPr>
        </p:nvSpPr>
        <p:spPr/>
        <p:txBody>
          <a:bodyPr/>
          <a:lstStyle/>
          <a:p>
            <a:fld id="{E1145D25-40B5-4DD0-8F98-DE2C8AD849EC}" type="datetimeFigureOut">
              <a:rPr lang="tr-TR" smtClean="0"/>
              <a:pPr/>
              <a:t>18.12.2020</a:t>
            </a:fld>
            <a:endParaRPr lang="tr-TR"/>
          </a:p>
        </p:txBody>
      </p:sp>
      <p:sp>
        <p:nvSpPr>
          <p:cNvPr id="5" name="Alt Bilgi Yer Tutucusu 4">
            <a:extLst>
              <a:ext uri="{FF2B5EF4-FFF2-40B4-BE49-F238E27FC236}">
                <a16:creationId xmlns:a16="http://schemas.microsoft.com/office/drawing/2014/main" id="{7C887CAC-3D34-4BE1-BE6E-ECA9CAA4F23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7E63F41-92FC-4501-9CDE-AC3446CCC23E}"/>
              </a:ext>
            </a:extLst>
          </p:cNvPr>
          <p:cNvSpPr>
            <a:spLocks noGrp="1"/>
          </p:cNvSpPr>
          <p:nvPr>
            <p:ph type="sldNum" sz="quarter" idx="12"/>
          </p:nvPr>
        </p:nvSpPr>
        <p:spPr/>
        <p:txBody>
          <a:bodyPr/>
          <a:lstStyle/>
          <a:p>
            <a:fld id="{B54DEA31-15DE-42F0-B3F9-638018BFC4EF}" type="slidenum">
              <a:rPr lang="tr-TR" smtClean="0"/>
              <a:pPr/>
              <a:t>‹#›</a:t>
            </a:fld>
            <a:endParaRPr lang="tr-TR"/>
          </a:p>
        </p:txBody>
      </p:sp>
    </p:spTree>
    <p:extLst>
      <p:ext uri="{BB962C8B-B14F-4D97-AF65-F5344CB8AC3E}">
        <p14:creationId xmlns:p14="http://schemas.microsoft.com/office/powerpoint/2010/main" val="287895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D72C96-D91B-40F7-89E1-E54F31B76CB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B783FA6-75B6-47C8-9700-DD647F5ED7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9D40FA0-1AA8-4893-9C11-D76CFB5C2CCE}"/>
              </a:ext>
            </a:extLst>
          </p:cNvPr>
          <p:cNvSpPr>
            <a:spLocks noGrp="1"/>
          </p:cNvSpPr>
          <p:nvPr>
            <p:ph type="dt" sz="half" idx="10"/>
          </p:nvPr>
        </p:nvSpPr>
        <p:spPr/>
        <p:txBody>
          <a:bodyPr/>
          <a:lstStyle/>
          <a:p>
            <a:fld id="{E1145D25-40B5-4DD0-8F98-DE2C8AD849EC}" type="datetimeFigureOut">
              <a:rPr lang="tr-TR" smtClean="0"/>
              <a:pPr/>
              <a:t>18.12.2020</a:t>
            </a:fld>
            <a:endParaRPr lang="tr-TR"/>
          </a:p>
        </p:txBody>
      </p:sp>
      <p:sp>
        <p:nvSpPr>
          <p:cNvPr id="5" name="Alt Bilgi Yer Tutucusu 4">
            <a:extLst>
              <a:ext uri="{FF2B5EF4-FFF2-40B4-BE49-F238E27FC236}">
                <a16:creationId xmlns:a16="http://schemas.microsoft.com/office/drawing/2014/main" id="{D0F0C1D6-4693-40FF-912E-7F12B6916A2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71C656-51A9-4619-B321-3D8BD3267F27}"/>
              </a:ext>
            </a:extLst>
          </p:cNvPr>
          <p:cNvSpPr>
            <a:spLocks noGrp="1"/>
          </p:cNvSpPr>
          <p:nvPr>
            <p:ph type="sldNum" sz="quarter" idx="12"/>
          </p:nvPr>
        </p:nvSpPr>
        <p:spPr/>
        <p:txBody>
          <a:bodyPr/>
          <a:lstStyle/>
          <a:p>
            <a:fld id="{B54DEA31-15DE-42F0-B3F9-638018BFC4EF}" type="slidenum">
              <a:rPr lang="tr-TR" smtClean="0"/>
              <a:pPr/>
              <a:t>‹#›</a:t>
            </a:fld>
            <a:endParaRPr lang="tr-TR"/>
          </a:p>
        </p:txBody>
      </p:sp>
    </p:spTree>
    <p:extLst>
      <p:ext uri="{BB962C8B-B14F-4D97-AF65-F5344CB8AC3E}">
        <p14:creationId xmlns:p14="http://schemas.microsoft.com/office/powerpoint/2010/main" val="204114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DB6BBB-A16C-453C-830C-7E30255EF8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3B3F3E7-0F74-425B-92A8-4E6D4CF32A5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18D1B2E-B814-4BC2-8643-D3C4673260B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D75616-6443-44E2-9CD8-B87CE3CA78EC}"/>
              </a:ext>
            </a:extLst>
          </p:cNvPr>
          <p:cNvSpPr>
            <a:spLocks noGrp="1"/>
          </p:cNvSpPr>
          <p:nvPr>
            <p:ph type="dt" sz="half" idx="10"/>
          </p:nvPr>
        </p:nvSpPr>
        <p:spPr/>
        <p:txBody>
          <a:bodyPr/>
          <a:lstStyle/>
          <a:p>
            <a:fld id="{E1145D25-40B5-4DD0-8F98-DE2C8AD849EC}" type="datetimeFigureOut">
              <a:rPr lang="tr-TR" smtClean="0"/>
              <a:pPr/>
              <a:t>18.12.2020</a:t>
            </a:fld>
            <a:endParaRPr lang="tr-TR"/>
          </a:p>
        </p:txBody>
      </p:sp>
      <p:sp>
        <p:nvSpPr>
          <p:cNvPr id="6" name="Alt Bilgi Yer Tutucusu 5">
            <a:extLst>
              <a:ext uri="{FF2B5EF4-FFF2-40B4-BE49-F238E27FC236}">
                <a16:creationId xmlns:a16="http://schemas.microsoft.com/office/drawing/2014/main" id="{EA5C10D5-25A6-4C65-A8FF-0A3FECCDE0A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00E5220-B8C6-43DE-BCFF-08B1A566CAEF}"/>
              </a:ext>
            </a:extLst>
          </p:cNvPr>
          <p:cNvSpPr>
            <a:spLocks noGrp="1"/>
          </p:cNvSpPr>
          <p:nvPr>
            <p:ph type="sldNum" sz="quarter" idx="12"/>
          </p:nvPr>
        </p:nvSpPr>
        <p:spPr/>
        <p:txBody>
          <a:bodyPr/>
          <a:lstStyle/>
          <a:p>
            <a:fld id="{B54DEA31-15DE-42F0-B3F9-638018BFC4EF}" type="slidenum">
              <a:rPr lang="tr-TR" smtClean="0"/>
              <a:pPr/>
              <a:t>‹#›</a:t>
            </a:fld>
            <a:endParaRPr lang="tr-TR"/>
          </a:p>
        </p:txBody>
      </p:sp>
    </p:spTree>
    <p:extLst>
      <p:ext uri="{BB962C8B-B14F-4D97-AF65-F5344CB8AC3E}">
        <p14:creationId xmlns:p14="http://schemas.microsoft.com/office/powerpoint/2010/main" val="321653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51CD78-0CBC-42C5-BA76-E6CBFEC3E31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B7BA129-353F-4F8F-ABD6-A06C71F621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1242BAE-F869-4D61-9E75-E1F8E8A2FC0B}"/>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C4E3862-CB52-412A-A985-476F641A51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BEC3B65-0BD0-4FF0-B5A8-A0B8B9D2A75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0E79142-B5A8-490B-9E3F-8FCDDD6E444D}"/>
              </a:ext>
            </a:extLst>
          </p:cNvPr>
          <p:cNvSpPr>
            <a:spLocks noGrp="1"/>
          </p:cNvSpPr>
          <p:nvPr>
            <p:ph type="dt" sz="half" idx="10"/>
          </p:nvPr>
        </p:nvSpPr>
        <p:spPr/>
        <p:txBody>
          <a:bodyPr/>
          <a:lstStyle/>
          <a:p>
            <a:fld id="{E1145D25-40B5-4DD0-8F98-DE2C8AD849EC}" type="datetimeFigureOut">
              <a:rPr lang="tr-TR" smtClean="0"/>
              <a:pPr/>
              <a:t>18.12.2020</a:t>
            </a:fld>
            <a:endParaRPr lang="tr-TR"/>
          </a:p>
        </p:txBody>
      </p:sp>
      <p:sp>
        <p:nvSpPr>
          <p:cNvPr id="8" name="Alt Bilgi Yer Tutucusu 7">
            <a:extLst>
              <a:ext uri="{FF2B5EF4-FFF2-40B4-BE49-F238E27FC236}">
                <a16:creationId xmlns:a16="http://schemas.microsoft.com/office/drawing/2014/main" id="{7FC437EB-6437-484F-872D-B397018FB5A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4EA6A76-9BA8-457A-B3DC-D77ED1884382}"/>
              </a:ext>
            </a:extLst>
          </p:cNvPr>
          <p:cNvSpPr>
            <a:spLocks noGrp="1"/>
          </p:cNvSpPr>
          <p:nvPr>
            <p:ph type="sldNum" sz="quarter" idx="12"/>
          </p:nvPr>
        </p:nvSpPr>
        <p:spPr/>
        <p:txBody>
          <a:bodyPr/>
          <a:lstStyle/>
          <a:p>
            <a:fld id="{B54DEA31-15DE-42F0-B3F9-638018BFC4EF}" type="slidenum">
              <a:rPr lang="tr-TR" smtClean="0"/>
              <a:pPr/>
              <a:t>‹#›</a:t>
            </a:fld>
            <a:endParaRPr lang="tr-TR"/>
          </a:p>
        </p:txBody>
      </p:sp>
    </p:spTree>
    <p:extLst>
      <p:ext uri="{BB962C8B-B14F-4D97-AF65-F5344CB8AC3E}">
        <p14:creationId xmlns:p14="http://schemas.microsoft.com/office/powerpoint/2010/main" val="135833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4977C8-3CA3-439D-997A-53F800A04E0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E03B60B-8D4C-41E4-9945-152F92EB01C4}"/>
              </a:ext>
            </a:extLst>
          </p:cNvPr>
          <p:cNvSpPr>
            <a:spLocks noGrp="1"/>
          </p:cNvSpPr>
          <p:nvPr>
            <p:ph type="dt" sz="half" idx="10"/>
          </p:nvPr>
        </p:nvSpPr>
        <p:spPr/>
        <p:txBody>
          <a:bodyPr/>
          <a:lstStyle/>
          <a:p>
            <a:fld id="{E1145D25-40B5-4DD0-8F98-DE2C8AD849EC}" type="datetimeFigureOut">
              <a:rPr lang="tr-TR" smtClean="0"/>
              <a:pPr/>
              <a:t>18.12.2020</a:t>
            </a:fld>
            <a:endParaRPr lang="tr-TR"/>
          </a:p>
        </p:txBody>
      </p:sp>
      <p:sp>
        <p:nvSpPr>
          <p:cNvPr id="4" name="Alt Bilgi Yer Tutucusu 3">
            <a:extLst>
              <a:ext uri="{FF2B5EF4-FFF2-40B4-BE49-F238E27FC236}">
                <a16:creationId xmlns:a16="http://schemas.microsoft.com/office/drawing/2014/main" id="{E8844A78-8C87-4BF2-B71F-9DA0173EFDE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74C2A22-341A-4AF5-9457-9770133D1686}"/>
              </a:ext>
            </a:extLst>
          </p:cNvPr>
          <p:cNvSpPr>
            <a:spLocks noGrp="1"/>
          </p:cNvSpPr>
          <p:nvPr>
            <p:ph type="sldNum" sz="quarter" idx="12"/>
          </p:nvPr>
        </p:nvSpPr>
        <p:spPr/>
        <p:txBody>
          <a:bodyPr/>
          <a:lstStyle/>
          <a:p>
            <a:fld id="{B54DEA31-15DE-42F0-B3F9-638018BFC4EF}" type="slidenum">
              <a:rPr lang="tr-TR" smtClean="0"/>
              <a:pPr/>
              <a:t>‹#›</a:t>
            </a:fld>
            <a:endParaRPr lang="tr-TR"/>
          </a:p>
        </p:txBody>
      </p:sp>
    </p:spTree>
    <p:extLst>
      <p:ext uri="{BB962C8B-B14F-4D97-AF65-F5344CB8AC3E}">
        <p14:creationId xmlns:p14="http://schemas.microsoft.com/office/powerpoint/2010/main" val="207957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C62DDC2-50A5-4BC4-AB9B-B91AB6A4EDD4}"/>
              </a:ext>
            </a:extLst>
          </p:cNvPr>
          <p:cNvSpPr>
            <a:spLocks noGrp="1"/>
          </p:cNvSpPr>
          <p:nvPr>
            <p:ph type="dt" sz="half" idx="10"/>
          </p:nvPr>
        </p:nvSpPr>
        <p:spPr/>
        <p:txBody>
          <a:bodyPr/>
          <a:lstStyle/>
          <a:p>
            <a:fld id="{E1145D25-40B5-4DD0-8F98-DE2C8AD849EC}" type="datetimeFigureOut">
              <a:rPr lang="tr-TR" smtClean="0"/>
              <a:pPr/>
              <a:t>18.12.2020</a:t>
            </a:fld>
            <a:endParaRPr lang="tr-TR"/>
          </a:p>
        </p:txBody>
      </p:sp>
      <p:sp>
        <p:nvSpPr>
          <p:cNvPr id="3" name="Alt Bilgi Yer Tutucusu 2">
            <a:extLst>
              <a:ext uri="{FF2B5EF4-FFF2-40B4-BE49-F238E27FC236}">
                <a16:creationId xmlns:a16="http://schemas.microsoft.com/office/drawing/2014/main" id="{799E441F-73BC-4B67-921B-C16DC6A6E64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60690AD-C3D9-4C62-8846-D506B9CD43D2}"/>
              </a:ext>
            </a:extLst>
          </p:cNvPr>
          <p:cNvSpPr>
            <a:spLocks noGrp="1"/>
          </p:cNvSpPr>
          <p:nvPr>
            <p:ph type="sldNum" sz="quarter" idx="12"/>
          </p:nvPr>
        </p:nvSpPr>
        <p:spPr/>
        <p:txBody>
          <a:bodyPr/>
          <a:lstStyle/>
          <a:p>
            <a:fld id="{B54DEA31-15DE-42F0-B3F9-638018BFC4EF}" type="slidenum">
              <a:rPr lang="tr-TR" smtClean="0"/>
              <a:pPr/>
              <a:t>‹#›</a:t>
            </a:fld>
            <a:endParaRPr lang="tr-TR"/>
          </a:p>
        </p:txBody>
      </p:sp>
    </p:spTree>
    <p:extLst>
      <p:ext uri="{BB962C8B-B14F-4D97-AF65-F5344CB8AC3E}">
        <p14:creationId xmlns:p14="http://schemas.microsoft.com/office/powerpoint/2010/main" val="401306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30D13F-C88D-4516-8120-69A63D854A5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A1B7AA6-428E-44F3-8B0C-CC222D361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A582A1B-E101-48AC-9167-5F2B517DC4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9AE6604-3850-4282-A013-FB3BE110E1FB}"/>
              </a:ext>
            </a:extLst>
          </p:cNvPr>
          <p:cNvSpPr>
            <a:spLocks noGrp="1"/>
          </p:cNvSpPr>
          <p:nvPr>
            <p:ph type="dt" sz="half" idx="10"/>
          </p:nvPr>
        </p:nvSpPr>
        <p:spPr/>
        <p:txBody>
          <a:bodyPr/>
          <a:lstStyle/>
          <a:p>
            <a:fld id="{E1145D25-40B5-4DD0-8F98-DE2C8AD849EC}" type="datetimeFigureOut">
              <a:rPr lang="tr-TR" smtClean="0"/>
              <a:pPr/>
              <a:t>18.12.2020</a:t>
            </a:fld>
            <a:endParaRPr lang="tr-TR"/>
          </a:p>
        </p:txBody>
      </p:sp>
      <p:sp>
        <p:nvSpPr>
          <p:cNvPr id="6" name="Alt Bilgi Yer Tutucusu 5">
            <a:extLst>
              <a:ext uri="{FF2B5EF4-FFF2-40B4-BE49-F238E27FC236}">
                <a16:creationId xmlns:a16="http://schemas.microsoft.com/office/drawing/2014/main" id="{C7DA2955-9315-4D7C-8B89-62BD05CAC9B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A5B08AC-CF1A-4630-9C5A-050F76C5931E}"/>
              </a:ext>
            </a:extLst>
          </p:cNvPr>
          <p:cNvSpPr>
            <a:spLocks noGrp="1"/>
          </p:cNvSpPr>
          <p:nvPr>
            <p:ph type="sldNum" sz="quarter" idx="12"/>
          </p:nvPr>
        </p:nvSpPr>
        <p:spPr/>
        <p:txBody>
          <a:bodyPr/>
          <a:lstStyle/>
          <a:p>
            <a:fld id="{B54DEA31-15DE-42F0-B3F9-638018BFC4EF}" type="slidenum">
              <a:rPr lang="tr-TR" smtClean="0"/>
              <a:pPr/>
              <a:t>‹#›</a:t>
            </a:fld>
            <a:endParaRPr lang="tr-TR"/>
          </a:p>
        </p:txBody>
      </p:sp>
    </p:spTree>
    <p:extLst>
      <p:ext uri="{BB962C8B-B14F-4D97-AF65-F5344CB8AC3E}">
        <p14:creationId xmlns:p14="http://schemas.microsoft.com/office/powerpoint/2010/main" val="320841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905380-DD21-417D-84B5-D341D2CDCAF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AB662EA-791C-419B-BB3D-083C4B39E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9022CF4-30FF-4016-9553-06298EE9A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6161ADD-96C5-4E58-8BB0-F4A6BCAAC9D7}"/>
              </a:ext>
            </a:extLst>
          </p:cNvPr>
          <p:cNvSpPr>
            <a:spLocks noGrp="1"/>
          </p:cNvSpPr>
          <p:nvPr>
            <p:ph type="dt" sz="half" idx="10"/>
          </p:nvPr>
        </p:nvSpPr>
        <p:spPr/>
        <p:txBody>
          <a:bodyPr/>
          <a:lstStyle/>
          <a:p>
            <a:fld id="{E1145D25-40B5-4DD0-8F98-DE2C8AD849EC}" type="datetimeFigureOut">
              <a:rPr lang="tr-TR" smtClean="0"/>
              <a:pPr/>
              <a:t>18.12.2020</a:t>
            </a:fld>
            <a:endParaRPr lang="tr-TR"/>
          </a:p>
        </p:txBody>
      </p:sp>
      <p:sp>
        <p:nvSpPr>
          <p:cNvPr id="6" name="Alt Bilgi Yer Tutucusu 5">
            <a:extLst>
              <a:ext uri="{FF2B5EF4-FFF2-40B4-BE49-F238E27FC236}">
                <a16:creationId xmlns:a16="http://schemas.microsoft.com/office/drawing/2014/main" id="{C50DA6E0-F13C-4D30-945C-F65F210FAE1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DD722D0-BE8A-4F38-BBFF-42D7E240D7AD}"/>
              </a:ext>
            </a:extLst>
          </p:cNvPr>
          <p:cNvSpPr>
            <a:spLocks noGrp="1"/>
          </p:cNvSpPr>
          <p:nvPr>
            <p:ph type="sldNum" sz="quarter" idx="12"/>
          </p:nvPr>
        </p:nvSpPr>
        <p:spPr/>
        <p:txBody>
          <a:bodyPr/>
          <a:lstStyle/>
          <a:p>
            <a:fld id="{B54DEA31-15DE-42F0-B3F9-638018BFC4EF}" type="slidenum">
              <a:rPr lang="tr-TR" smtClean="0"/>
              <a:pPr/>
              <a:t>‹#›</a:t>
            </a:fld>
            <a:endParaRPr lang="tr-TR"/>
          </a:p>
        </p:txBody>
      </p:sp>
    </p:spTree>
    <p:extLst>
      <p:ext uri="{BB962C8B-B14F-4D97-AF65-F5344CB8AC3E}">
        <p14:creationId xmlns:p14="http://schemas.microsoft.com/office/powerpoint/2010/main" val="35631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E84D902-E7DF-4934-9E2A-472DF33B0A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3A5688A-FBFB-4AC5-B273-0F1DD9B66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4A36236-9163-4ABF-AC6E-38EF294698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45D25-40B5-4DD0-8F98-DE2C8AD849EC}" type="datetimeFigureOut">
              <a:rPr lang="tr-TR" smtClean="0"/>
              <a:pPr/>
              <a:t>18.12.2020</a:t>
            </a:fld>
            <a:endParaRPr lang="tr-TR"/>
          </a:p>
        </p:txBody>
      </p:sp>
      <p:sp>
        <p:nvSpPr>
          <p:cNvPr id="5" name="Alt Bilgi Yer Tutucusu 4">
            <a:extLst>
              <a:ext uri="{FF2B5EF4-FFF2-40B4-BE49-F238E27FC236}">
                <a16:creationId xmlns:a16="http://schemas.microsoft.com/office/drawing/2014/main" id="{71FA8606-6011-4929-A5E0-F638A06C3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AAB66E4-BF4A-4D20-A7EC-6FDA5EAFDD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DEA31-15DE-42F0-B3F9-638018BFC4EF}" type="slidenum">
              <a:rPr lang="tr-TR" smtClean="0"/>
              <a:pPr/>
              <a:t>‹#›</a:t>
            </a:fld>
            <a:endParaRPr lang="tr-TR"/>
          </a:p>
        </p:txBody>
      </p:sp>
    </p:spTree>
    <p:extLst>
      <p:ext uri="{BB962C8B-B14F-4D97-AF65-F5344CB8AC3E}">
        <p14:creationId xmlns:p14="http://schemas.microsoft.com/office/powerpoint/2010/main" val="1510073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 Id="rId4" Type="http://schemas.openxmlformats.org/officeDocument/2006/relationships/image" Target="../media/image6.jpeg" /></Relationships>
</file>

<file path=ppt/slides/_rels/slide1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 Id="rId5" Type="http://schemas.openxmlformats.org/officeDocument/2006/relationships/hyperlink" Target="http://tubitak.gov.tr/tr/yarismalar/icerik-ortaokul-ogrencileri-arastirma-projeleriyarismasi" TargetMode="External" /><Relationship Id="rId4" Type="http://schemas.openxmlformats.org/officeDocument/2006/relationships/image" Target="../media/image7.png"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 Id="rId4" Type="http://schemas.openxmlformats.org/officeDocument/2006/relationships/image" Target="../media/image4.png" /></Relationships>
</file>

<file path=ppt/slides/_rels/slide2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 Id="rId4" Type="http://schemas.openxmlformats.org/officeDocument/2006/relationships/image" Target="../media/image8.jpeg" /></Relationships>
</file>

<file path=ppt/slides/_rels/slide2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 Id="rId4" Type="http://schemas.openxmlformats.org/officeDocument/2006/relationships/image" Target="../media/image9.jpeg" /></Relationships>
</file>

<file path=ppt/slides/_rels/slide2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 Id="rId4" Type="http://schemas.openxmlformats.org/officeDocument/2006/relationships/image" Target="../media/image10.jpeg" /></Relationships>
</file>

<file path=ppt/slides/_rels/slide2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 Id="rId5" Type="http://schemas.openxmlformats.org/officeDocument/2006/relationships/hyperlink" Target="http://2204b.tubitak.gov.tr/" TargetMode="External" /><Relationship Id="rId4" Type="http://schemas.openxmlformats.org/officeDocument/2006/relationships/hyperlink" Target="https://www.tubitak.gov.tr/tr/yarismalar/icerik-ortaokul-ogrencileri-arastirma-projeleri-yarismasi" TargetMode="External" /></Relationships>
</file>

<file path=ppt/slides/_rels/slide2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 Id="rId5" Type="http://schemas.openxmlformats.org/officeDocument/2006/relationships/hyperlink" Target="mailto:omerbzdg@gmail.com" TargetMode="External" /><Relationship Id="rId4" Type="http://schemas.openxmlformats.org/officeDocument/2006/relationships/hyperlink" Target="http://bilimiz.tubitak.gov.tr/" TargetMode="Externa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 Id="rId4" Type="http://schemas.openxmlformats.org/officeDocument/2006/relationships/image" Target="../media/image4.png" /></Relationships>
</file>

<file path=ppt/slides/_rels/slide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083302" y="4112396"/>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647" y="1201819"/>
            <a:ext cx="1980560" cy="1980560"/>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1593273" y="4617561"/>
            <a:ext cx="10130153"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400" b="1" dirty="0">
                <a:solidFill>
                  <a:srgbClr val="FF0000"/>
                </a:solidFill>
                <a:latin typeface="Arial Narrow" panose="020B0606020202030204" pitchFamily="34" charset="0"/>
                <a:cs typeface="Arial" panose="020B0604020202020204" pitchFamily="34" charset="0"/>
              </a:rPr>
              <a:t>TÜBİTAK 2204-B ORTAOKUL ÖĞRENCİLERİ ARAŞTIRMA PROJELERİ YARIŞMASI BİLGİLENDİRME TOPLANTISI</a:t>
            </a:r>
          </a:p>
        </p:txBody>
      </p:sp>
    </p:spTree>
    <p:extLst>
      <p:ext uri="{BB962C8B-B14F-4D97-AF65-F5344CB8AC3E}">
        <p14:creationId xmlns:p14="http://schemas.microsoft.com/office/powerpoint/2010/main" val="38882788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6" name="5 Dikdörtgen"/>
          <p:cNvSpPr/>
          <p:nvPr/>
        </p:nvSpPr>
        <p:spPr>
          <a:xfrm>
            <a:off x="4073236" y="2122530"/>
            <a:ext cx="7301346" cy="3785652"/>
          </a:xfrm>
          <a:prstGeom prst="rect">
            <a:avLst/>
          </a:prstGeom>
        </p:spPr>
        <p:txBody>
          <a:bodyPr wrap="square">
            <a:spAutoFit/>
          </a:bodyPr>
          <a:lstStyle/>
          <a:p>
            <a:pPr algn="just"/>
            <a:r>
              <a:rPr lang="tr-TR" sz="2400" dirty="0">
                <a:solidFill>
                  <a:srgbClr val="EB5B21"/>
                </a:solidFill>
                <a:latin typeface="CIDFont+F2"/>
              </a:rPr>
              <a:t>2.2.4 </a:t>
            </a:r>
            <a:r>
              <a:rPr lang="tr-TR" sz="2400" dirty="0">
                <a:solidFill>
                  <a:srgbClr val="000000"/>
                </a:solidFill>
                <a:latin typeface="CIDFont+F2"/>
              </a:rPr>
              <a:t>Projeye ait video kaydı sisteme eklenebilir. Video eklenmesi zorunlu değildir. Videonun boyutu 10 MB’ı geçmemeli ve FLV formatında olmalıdır.</a:t>
            </a:r>
          </a:p>
          <a:p>
            <a:pPr algn="just"/>
            <a:r>
              <a:rPr lang="tr-TR" sz="2400" dirty="0">
                <a:solidFill>
                  <a:srgbClr val="EB5B21"/>
                </a:solidFill>
                <a:latin typeface="CIDFont+F2"/>
              </a:rPr>
              <a:t>2.2.5 </a:t>
            </a:r>
            <a:r>
              <a:rPr lang="tr-TR" sz="2400" dirty="0">
                <a:solidFill>
                  <a:srgbClr val="000000"/>
                </a:solidFill>
                <a:latin typeface="CIDFont+F2"/>
              </a:rPr>
              <a:t>Başvuru tarihleri içerisinde, çevrimiçi başvuru yapıldıktan sonra değişiklik için onayı kaldırılıp tekrar onaylanmadan bırakılan projeler değerlendirmeye alınmaz.</a:t>
            </a:r>
          </a:p>
          <a:p>
            <a:pPr algn="just"/>
            <a:r>
              <a:rPr lang="tr-TR" sz="2400" dirty="0">
                <a:solidFill>
                  <a:srgbClr val="EB5B21"/>
                </a:solidFill>
                <a:latin typeface="CIDFont+F2"/>
              </a:rPr>
              <a:t>2.2.6 </a:t>
            </a:r>
            <a:r>
              <a:rPr lang="tr-TR" sz="2400" dirty="0">
                <a:solidFill>
                  <a:srgbClr val="000000"/>
                </a:solidFill>
                <a:latin typeface="CIDFont+F2"/>
              </a:rPr>
              <a:t>Başvuru sistemi kapandıktan sonra sistemde öğrenci ve danışman öğretmen bilgileri dâhil hiçbir değişiklik talebi kabul edilmez.</a:t>
            </a:r>
          </a:p>
        </p:txBody>
      </p:sp>
    </p:spTree>
    <p:extLst>
      <p:ext uri="{BB962C8B-B14F-4D97-AF65-F5344CB8AC3E}">
        <p14:creationId xmlns:p14="http://schemas.microsoft.com/office/powerpoint/2010/main" val="23028007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7E94679C-8223-4AAC-A1BE-BAE55731E0D3}"/>
              </a:ext>
            </a:extLst>
          </p:cNvPr>
          <p:cNvSpPr txBox="1"/>
          <p:nvPr/>
        </p:nvSpPr>
        <p:spPr>
          <a:xfrm>
            <a:off x="4055593" y="2205937"/>
            <a:ext cx="7238198" cy="3600986"/>
          </a:xfrm>
          <a:prstGeom prst="rect">
            <a:avLst/>
          </a:prstGeom>
          <a:noFill/>
        </p:spPr>
        <p:txBody>
          <a:bodyPr wrap="square">
            <a:spAutoFit/>
          </a:bodyPr>
          <a:lstStyle/>
          <a:p>
            <a:pPr algn="just"/>
            <a:r>
              <a:rPr lang="tr-TR" sz="2800" dirty="0">
                <a:solidFill>
                  <a:srgbClr val="EB5B21"/>
                </a:solidFill>
                <a:latin typeface="CIDFont+F2"/>
              </a:rPr>
              <a:t>2.2.7 </a:t>
            </a:r>
            <a:r>
              <a:rPr lang="tr-TR" sz="2800" dirty="0">
                <a:solidFill>
                  <a:srgbClr val="000000"/>
                </a:solidFill>
                <a:latin typeface="CIDFont+F2"/>
              </a:rPr>
              <a:t>Başvuru formu bölge koordinatörlerine gönderilmez.</a:t>
            </a:r>
          </a:p>
          <a:p>
            <a:pPr algn="just"/>
            <a:r>
              <a:rPr lang="tr-TR" sz="2800" dirty="0">
                <a:solidFill>
                  <a:srgbClr val="EB5B21"/>
                </a:solidFill>
                <a:latin typeface="CIDFont+F2"/>
              </a:rPr>
              <a:t>2.2.8 </a:t>
            </a:r>
            <a:r>
              <a:rPr lang="tr-TR" sz="2800" dirty="0">
                <a:solidFill>
                  <a:srgbClr val="000000"/>
                </a:solidFill>
                <a:latin typeface="CIDFont+F2"/>
              </a:rPr>
              <a:t>Bölge sergisi aşamasına geçen öğrenciler tarafından e-</a:t>
            </a:r>
            <a:r>
              <a:rPr lang="tr-TR" sz="2800" dirty="0" err="1">
                <a:solidFill>
                  <a:srgbClr val="000000"/>
                </a:solidFill>
                <a:latin typeface="CIDFont+F2"/>
              </a:rPr>
              <a:t>bideb</a:t>
            </a:r>
            <a:r>
              <a:rPr lang="tr-TR" sz="2800" dirty="0">
                <a:solidFill>
                  <a:srgbClr val="000000"/>
                </a:solidFill>
                <a:latin typeface="CIDFont+F2"/>
              </a:rPr>
              <a:t> başvuru sisteminden alacakları başvuru izleme belgesi, </a:t>
            </a:r>
            <a:r>
              <a:rPr lang="tr-TR" sz="2800" dirty="0" err="1">
                <a:solidFill>
                  <a:srgbClr val="000000"/>
                </a:solidFill>
                <a:latin typeface="CIDFont+F2"/>
              </a:rPr>
              <a:t>muvafakatname</a:t>
            </a:r>
            <a:r>
              <a:rPr lang="tr-TR" sz="2800" dirty="0">
                <a:solidFill>
                  <a:srgbClr val="000000"/>
                </a:solidFill>
                <a:latin typeface="CIDFont+F2"/>
              </a:rPr>
              <a:t> ve bilimsel etik ve proje katkı </a:t>
            </a:r>
            <a:r>
              <a:rPr lang="tr-TR" sz="3200" dirty="0">
                <a:latin typeface="CIDFont+F2"/>
              </a:rPr>
              <a:t>beyan </a:t>
            </a:r>
            <a:r>
              <a:rPr lang="tr-TR" sz="2800" dirty="0">
                <a:solidFill>
                  <a:srgbClr val="000000"/>
                </a:solidFill>
                <a:latin typeface="CIDFont+F2"/>
              </a:rPr>
              <a:t>formunu bölge sergileri öncesinde bölge koordinatörlerine gönderilir.</a:t>
            </a:r>
          </a:p>
        </p:txBody>
      </p:sp>
    </p:spTree>
    <p:extLst>
      <p:ext uri="{BB962C8B-B14F-4D97-AF65-F5344CB8AC3E}">
        <p14:creationId xmlns:p14="http://schemas.microsoft.com/office/powerpoint/2010/main" val="12351816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8" name="Yuvarlatılmış Dikdörtgen 9">
            <a:extLst>
              <a:ext uri="{FF2B5EF4-FFF2-40B4-BE49-F238E27FC236}">
                <a16:creationId xmlns:a16="http://schemas.microsoft.com/office/drawing/2014/main" id="{0122906A-E892-4878-8E3D-F6CD95EDF2CF}"/>
              </a:ext>
            </a:extLst>
          </p:cNvPr>
          <p:cNvSpPr/>
          <p:nvPr/>
        </p:nvSpPr>
        <p:spPr>
          <a:xfrm>
            <a:off x="4183515" y="1763155"/>
            <a:ext cx="3824969" cy="762000"/>
          </a:xfrm>
          <a:prstGeom prst="roundRect">
            <a:avLst/>
          </a:prstGeom>
          <a:solidFill>
            <a:srgbClr val="404C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Times New Roman" pitchFamily="18" charset="0"/>
              </a:rPr>
              <a:t>3. YARIŞMA KATEGORİLERİ</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Metin kutusu 9">
            <a:extLst>
              <a:ext uri="{FF2B5EF4-FFF2-40B4-BE49-F238E27FC236}">
                <a16:creationId xmlns:a16="http://schemas.microsoft.com/office/drawing/2014/main" id="{40B97071-09E8-4E2D-9AFE-333EA9961BD9}"/>
              </a:ext>
            </a:extLst>
          </p:cNvPr>
          <p:cNvSpPr txBox="1"/>
          <p:nvPr/>
        </p:nvSpPr>
        <p:spPr>
          <a:xfrm>
            <a:off x="3974910" y="2770902"/>
            <a:ext cx="7871347" cy="3693319"/>
          </a:xfrm>
          <a:prstGeom prst="rect">
            <a:avLst/>
          </a:prstGeom>
          <a:noFill/>
        </p:spPr>
        <p:txBody>
          <a:bodyPr wrap="square">
            <a:spAutoFit/>
          </a:bodyPr>
          <a:lstStyle/>
          <a:p>
            <a:pPr algn="just"/>
            <a:r>
              <a:rPr lang="tr-TR" sz="2400" dirty="0">
                <a:solidFill>
                  <a:srgbClr val="EB5B21"/>
                </a:solidFill>
                <a:latin typeface="CIDFont+F3"/>
              </a:rPr>
              <a:t>3.Yarışma Kategorileri</a:t>
            </a:r>
          </a:p>
          <a:p>
            <a:pPr algn="just"/>
            <a:r>
              <a:rPr lang="tr-TR" sz="2400" dirty="0">
                <a:solidFill>
                  <a:srgbClr val="EB5B21"/>
                </a:solidFill>
                <a:latin typeface="CIDFont+F2"/>
              </a:rPr>
              <a:t>3.1 </a:t>
            </a:r>
            <a:r>
              <a:rPr lang="tr-TR" sz="2400" dirty="0">
                <a:solidFill>
                  <a:srgbClr val="000000"/>
                </a:solidFill>
                <a:latin typeface="CIDFont+F2"/>
              </a:rPr>
              <a:t>Yarışma; </a:t>
            </a:r>
          </a:p>
          <a:p>
            <a:pPr marL="342900" indent="-342900" algn="just">
              <a:buFont typeface="Wingdings" panose="05000000000000000000" pitchFamily="2" charset="2"/>
              <a:buChar char="ü"/>
            </a:pPr>
            <a:r>
              <a:rPr lang="tr-TR" sz="2400" dirty="0">
                <a:solidFill>
                  <a:srgbClr val="000000"/>
                </a:solidFill>
                <a:latin typeface="CIDFont+F2"/>
              </a:rPr>
              <a:t>Biyoloji,                   </a:t>
            </a:r>
          </a:p>
          <a:p>
            <a:pPr marL="342900" indent="-342900" algn="just">
              <a:buFont typeface="Wingdings" panose="05000000000000000000" pitchFamily="2" charset="2"/>
              <a:buChar char="ü"/>
            </a:pPr>
            <a:r>
              <a:rPr lang="tr-TR" sz="2400" dirty="0">
                <a:solidFill>
                  <a:srgbClr val="000000"/>
                </a:solidFill>
                <a:latin typeface="CIDFont+F2"/>
              </a:rPr>
              <a:t>Coğrafya, </a:t>
            </a:r>
          </a:p>
          <a:p>
            <a:pPr marL="342900" indent="-342900" algn="just">
              <a:buFont typeface="Wingdings" panose="05000000000000000000" pitchFamily="2" charset="2"/>
              <a:buChar char="ü"/>
            </a:pPr>
            <a:r>
              <a:rPr lang="tr-TR" sz="2400" dirty="0">
                <a:solidFill>
                  <a:srgbClr val="000000"/>
                </a:solidFill>
                <a:latin typeface="CIDFont+F2"/>
              </a:rPr>
              <a:t>Değerler Eğitimi, </a:t>
            </a:r>
          </a:p>
          <a:p>
            <a:pPr marL="342900" indent="-342900" algn="just">
              <a:buFont typeface="Wingdings" panose="05000000000000000000" pitchFamily="2" charset="2"/>
              <a:buChar char="ü"/>
            </a:pPr>
            <a:r>
              <a:rPr lang="tr-TR" sz="2400" dirty="0">
                <a:solidFill>
                  <a:srgbClr val="000000"/>
                </a:solidFill>
                <a:latin typeface="CIDFont+F2"/>
              </a:rPr>
              <a:t>Fizik, </a:t>
            </a:r>
          </a:p>
          <a:p>
            <a:pPr marL="342900" indent="-342900" algn="just">
              <a:buFont typeface="Wingdings" panose="05000000000000000000" pitchFamily="2" charset="2"/>
              <a:buChar char="ü"/>
            </a:pPr>
            <a:r>
              <a:rPr lang="tr-TR" sz="2400" dirty="0">
                <a:solidFill>
                  <a:srgbClr val="000000"/>
                </a:solidFill>
                <a:latin typeface="CIDFont+F2"/>
              </a:rPr>
              <a:t>Kimya, </a:t>
            </a:r>
          </a:p>
          <a:p>
            <a:pPr algn="just"/>
            <a:r>
              <a:rPr lang="tr-TR" sz="2200" dirty="0">
                <a:solidFill>
                  <a:srgbClr val="000000"/>
                </a:solidFill>
                <a:latin typeface="CIDFont+F2"/>
              </a:rPr>
              <a:t>olmak üzere 10 alanda düzenlenir. Ana alanların altında yer alan Şekil 1’deki tematik alanlardan birini kapsayacak şekilde projelerin hazırlanması gerekir.</a:t>
            </a:r>
            <a:endParaRPr kumimoji="0" lang="tr-TR" sz="2200" b="0" i="0" u="none" strike="noStrike" kern="1200" cap="none" spc="0" normalizeH="0" baseline="0" noProof="0" dirty="0">
              <a:ln>
                <a:noFill/>
              </a:ln>
              <a:solidFill>
                <a:srgbClr val="000000"/>
              </a:solidFill>
              <a:effectLst/>
              <a:uLnTx/>
              <a:uFillTx/>
              <a:latin typeface="CIDFont+F2"/>
              <a:ea typeface="+mn-ea"/>
              <a:cs typeface="+mn-cs"/>
            </a:endParaRPr>
          </a:p>
        </p:txBody>
      </p:sp>
      <p:sp>
        <p:nvSpPr>
          <p:cNvPr id="4" name="Metin kutusu 3">
            <a:extLst>
              <a:ext uri="{FF2B5EF4-FFF2-40B4-BE49-F238E27FC236}">
                <a16:creationId xmlns:a16="http://schemas.microsoft.com/office/drawing/2014/main" id="{2AC24DF9-20EA-4B99-B723-E83171A23D3F}"/>
              </a:ext>
            </a:extLst>
          </p:cNvPr>
          <p:cNvSpPr txBox="1"/>
          <p:nvPr/>
        </p:nvSpPr>
        <p:spPr>
          <a:xfrm>
            <a:off x="6987654" y="3429000"/>
            <a:ext cx="3971497" cy="1938992"/>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a:solidFill>
                  <a:srgbClr val="000000"/>
                </a:solidFill>
                <a:latin typeface="CIDFont+F2"/>
              </a:rPr>
              <a:t> Matematik, </a:t>
            </a:r>
          </a:p>
          <a:p>
            <a:pPr marL="342900" indent="-342900" algn="just">
              <a:buFont typeface="Wingdings" panose="05000000000000000000" pitchFamily="2" charset="2"/>
              <a:buChar char="ü"/>
            </a:pPr>
            <a:r>
              <a:rPr lang="tr-TR" sz="2400" dirty="0">
                <a:solidFill>
                  <a:srgbClr val="000000"/>
                </a:solidFill>
                <a:latin typeface="CIDFont+F2"/>
              </a:rPr>
              <a:t>Tarih, </a:t>
            </a:r>
          </a:p>
          <a:p>
            <a:pPr marL="342900" indent="-342900" algn="just">
              <a:buFont typeface="Wingdings" panose="05000000000000000000" pitchFamily="2" charset="2"/>
              <a:buChar char="ü"/>
            </a:pPr>
            <a:r>
              <a:rPr lang="tr-TR" sz="2400" dirty="0">
                <a:solidFill>
                  <a:srgbClr val="000000"/>
                </a:solidFill>
                <a:latin typeface="CIDFont+F2"/>
              </a:rPr>
              <a:t>Teknolojik Tasarım, </a:t>
            </a:r>
          </a:p>
          <a:p>
            <a:pPr marL="342900" indent="-342900" algn="just">
              <a:buFont typeface="Wingdings" panose="05000000000000000000" pitchFamily="2" charset="2"/>
              <a:buChar char="ü"/>
            </a:pPr>
            <a:r>
              <a:rPr lang="tr-TR" sz="2400" dirty="0">
                <a:solidFill>
                  <a:srgbClr val="000000"/>
                </a:solidFill>
                <a:latin typeface="CIDFont+F2"/>
              </a:rPr>
              <a:t>Türk Dili ve Edebiyatı ve </a:t>
            </a:r>
          </a:p>
          <a:p>
            <a:pPr marL="342900" indent="-342900" algn="just">
              <a:buFont typeface="Wingdings" panose="05000000000000000000" pitchFamily="2" charset="2"/>
              <a:buChar char="ü"/>
            </a:pPr>
            <a:r>
              <a:rPr lang="tr-TR" sz="2400" dirty="0">
                <a:solidFill>
                  <a:srgbClr val="000000"/>
                </a:solidFill>
                <a:latin typeface="CIDFont+F2"/>
              </a:rPr>
              <a:t>Yazılım</a:t>
            </a:r>
            <a:endParaRPr lang="tr-TR" sz="2400" dirty="0"/>
          </a:p>
        </p:txBody>
      </p:sp>
    </p:spTree>
    <p:extLst>
      <p:ext uri="{BB962C8B-B14F-4D97-AF65-F5344CB8AC3E}">
        <p14:creationId xmlns:p14="http://schemas.microsoft.com/office/powerpoint/2010/main" val="42213541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11" name="Yuvarlatılmış Dikdörtgen 9">
            <a:extLst>
              <a:ext uri="{FF2B5EF4-FFF2-40B4-BE49-F238E27FC236}">
                <a16:creationId xmlns:a16="http://schemas.microsoft.com/office/drawing/2014/main" id="{94DE7B5F-9CAC-4EA6-BE59-2141095BCC76}"/>
              </a:ext>
            </a:extLst>
          </p:cNvPr>
          <p:cNvSpPr/>
          <p:nvPr/>
        </p:nvSpPr>
        <p:spPr>
          <a:xfrm>
            <a:off x="3045517" y="1001155"/>
            <a:ext cx="3824969" cy="762000"/>
          </a:xfrm>
          <a:prstGeom prst="roundRect">
            <a:avLst/>
          </a:prstGeom>
          <a:solidFill>
            <a:srgbClr val="404C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Times New Roman" pitchFamily="18" charset="0"/>
              </a:rPr>
              <a:t>TEMATİK ALANLAR</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Resim 12">
            <a:extLst>
              <a:ext uri="{FF2B5EF4-FFF2-40B4-BE49-F238E27FC236}">
                <a16:creationId xmlns:a16="http://schemas.microsoft.com/office/drawing/2014/main" id="{9E9E1BFB-5DE7-40A6-9C2C-561024B37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711" y="1778823"/>
            <a:ext cx="7989453" cy="5477818"/>
          </a:xfrm>
          <a:prstGeom prst="rect">
            <a:avLst/>
          </a:prstGeom>
        </p:spPr>
      </p:pic>
    </p:spTree>
    <p:extLst>
      <p:ext uri="{BB962C8B-B14F-4D97-AF65-F5344CB8AC3E}">
        <p14:creationId xmlns:p14="http://schemas.microsoft.com/office/powerpoint/2010/main" val="18458250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6" name="Yuvarlatılmış Dikdörtgen 9">
            <a:extLst>
              <a:ext uri="{FF2B5EF4-FFF2-40B4-BE49-F238E27FC236}">
                <a16:creationId xmlns:a16="http://schemas.microsoft.com/office/drawing/2014/main" id="{09666AF2-3C57-4636-85E8-FA4C1207552A}"/>
              </a:ext>
            </a:extLst>
          </p:cNvPr>
          <p:cNvSpPr/>
          <p:nvPr/>
        </p:nvSpPr>
        <p:spPr>
          <a:xfrm>
            <a:off x="3720894" y="1918971"/>
            <a:ext cx="6115586" cy="762000"/>
          </a:xfrm>
          <a:prstGeom prst="roundRect">
            <a:avLst/>
          </a:prstGeom>
          <a:solidFill>
            <a:srgbClr val="404C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Times New Roman" pitchFamily="18" charset="0"/>
              </a:rPr>
              <a:t>4. DEĞERLENDİRME YÖNTEMİ ve KRİTERLERİ</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etin kutusu 7">
            <a:extLst>
              <a:ext uri="{FF2B5EF4-FFF2-40B4-BE49-F238E27FC236}">
                <a16:creationId xmlns:a16="http://schemas.microsoft.com/office/drawing/2014/main" id="{D815B325-5AA8-42DE-9DDB-7F2A0C6CBCBC}"/>
              </a:ext>
            </a:extLst>
          </p:cNvPr>
          <p:cNvSpPr txBox="1"/>
          <p:nvPr/>
        </p:nvSpPr>
        <p:spPr>
          <a:xfrm>
            <a:off x="3720894" y="3405016"/>
            <a:ext cx="7350157" cy="2677656"/>
          </a:xfrm>
          <a:prstGeom prst="rect">
            <a:avLst/>
          </a:prstGeom>
          <a:noFill/>
        </p:spPr>
        <p:txBody>
          <a:bodyPr wrap="square">
            <a:spAutoFit/>
          </a:bodyPr>
          <a:lstStyle/>
          <a:p>
            <a:pPr algn="just"/>
            <a:r>
              <a:rPr lang="tr-TR" sz="2800" dirty="0">
                <a:solidFill>
                  <a:srgbClr val="EB5B21"/>
                </a:solidFill>
                <a:latin typeface="CIDFont+F3"/>
              </a:rPr>
              <a:t>4.Değerlendirme Yöntemi ve Kriterleri</a:t>
            </a:r>
          </a:p>
          <a:p>
            <a:pPr algn="just"/>
            <a:r>
              <a:rPr lang="tr-TR" sz="2800" dirty="0">
                <a:solidFill>
                  <a:srgbClr val="EB5B21"/>
                </a:solidFill>
                <a:latin typeface="CIDFont+F2"/>
              </a:rPr>
              <a:t>4.1 </a:t>
            </a:r>
            <a:r>
              <a:rPr lang="tr-TR" sz="2800" dirty="0">
                <a:solidFill>
                  <a:srgbClr val="000000"/>
                </a:solidFill>
                <a:latin typeface="CIDFont+F2"/>
              </a:rPr>
              <a:t>Bölgesel yarışmalar, Adana, Ankara, Bursa, Erzurum, İstanbul-Asya, İstanbul-Avrupa, İzmir, Kayseri, Konya, Malatya, Samsun ve Van olmak üzere 12 Bölge Koordinatörlüğü tarafından yürütülür.</a:t>
            </a:r>
          </a:p>
        </p:txBody>
      </p:sp>
    </p:spTree>
    <p:extLst>
      <p:ext uri="{BB962C8B-B14F-4D97-AF65-F5344CB8AC3E}">
        <p14:creationId xmlns:p14="http://schemas.microsoft.com/office/powerpoint/2010/main" val="9735313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FC979DE8-4BDC-4157-A567-A87A85A40CA8}"/>
              </a:ext>
            </a:extLst>
          </p:cNvPr>
          <p:cNvSpPr txBox="1"/>
          <p:nvPr/>
        </p:nvSpPr>
        <p:spPr>
          <a:xfrm>
            <a:off x="4083302" y="2505670"/>
            <a:ext cx="7238198" cy="3108543"/>
          </a:xfrm>
          <a:prstGeom prst="rect">
            <a:avLst/>
          </a:prstGeom>
          <a:noFill/>
        </p:spPr>
        <p:txBody>
          <a:bodyPr wrap="square">
            <a:spAutoFit/>
          </a:bodyPr>
          <a:lstStyle/>
          <a:p>
            <a:pPr algn="just"/>
            <a:r>
              <a:rPr lang="tr-TR" sz="2800" dirty="0">
                <a:solidFill>
                  <a:srgbClr val="EB5B21"/>
                </a:solidFill>
                <a:latin typeface="CIDFont+F3"/>
              </a:rPr>
              <a:t>4.Değerlendirme Yöntemi ve Kriterleri</a:t>
            </a:r>
          </a:p>
          <a:p>
            <a:pPr algn="just"/>
            <a:r>
              <a:rPr lang="tr-TR" sz="2800" dirty="0">
                <a:solidFill>
                  <a:srgbClr val="EB5B21"/>
                </a:solidFill>
                <a:latin typeface="CIDFont+F2"/>
              </a:rPr>
              <a:t>4.2 </a:t>
            </a:r>
            <a:r>
              <a:rPr lang="tr-TR" sz="2800" dirty="0">
                <a:solidFill>
                  <a:srgbClr val="000000"/>
                </a:solidFill>
                <a:latin typeface="CIDFont+F2"/>
              </a:rPr>
              <a:t>Öğrenciler tarafından Proje Rehberine göre hazırlanan projeler, ilk olarak 12 bölgede her alan için oluşturulacak alanında uzman jüriler tarafından bilimsel kriterlere göre Şekil 1: Tematik Alanlar değerlendirilir. Değerlendirme sonucuna yargı yolu dışında itiraz kabul edilmez.</a:t>
            </a:r>
          </a:p>
        </p:txBody>
      </p:sp>
    </p:spTree>
    <p:extLst>
      <p:ext uri="{BB962C8B-B14F-4D97-AF65-F5344CB8AC3E}">
        <p14:creationId xmlns:p14="http://schemas.microsoft.com/office/powerpoint/2010/main" val="26821098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6" name="5 Dikdörtgen"/>
          <p:cNvSpPr/>
          <p:nvPr/>
        </p:nvSpPr>
        <p:spPr>
          <a:xfrm>
            <a:off x="4142509" y="2399484"/>
            <a:ext cx="7148946" cy="3046988"/>
          </a:xfrm>
          <a:prstGeom prst="rect">
            <a:avLst/>
          </a:prstGeom>
        </p:spPr>
        <p:txBody>
          <a:bodyPr wrap="square">
            <a:spAutoFit/>
          </a:bodyPr>
          <a:lstStyle/>
          <a:p>
            <a:r>
              <a:rPr lang="tr-TR" sz="2400" dirty="0">
                <a:solidFill>
                  <a:srgbClr val="EB5B21"/>
                </a:solidFill>
                <a:latin typeface="CIDFont+F2"/>
              </a:rPr>
              <a:t>4.3 </a:t>
            </a:r>
            <a:r>
              <a:rPr lang="tr-TR" sz="2400" dirty="0">
                <a:solidFill>
                  <a:srgbClr val="000000"/>
                </a:solidFill>
                <a:latin typeface="CIDFont+F2"/>
              </a:rPr>
              <a:t>Projeler Özgünlük ve Yaratıcılık, Bilimsel Yöntem, Sonuç ve Öneriler, Uygulanabilirlik, Yaygın Etki, Raporlama, Sunum gibi kriterlere göre değerlendirilir. Detaylı değerlendirme kriterlerine ve proje rehberine </a:t>
            </a:r>
            <a:r>
              <a:rPr lang="tr-TR" sz="2400" dirty="0">
                <a:solidFill>
                  <a:srgbClr val="0000FF"/>
                </a:solidFill>
                <a:latin typeface="CIDFont+F2"/>
              </a:rPr>
              <a:t>http://www.</a:t>
            </a:r>
            <a:r>
              <a:rPr lang="tr-TR" sz="2400" dirty="0" err="1">
                <a:solidFill>
                  <a:srgbClr val="0000FF"/>
                </a:solidFill>
                <a:latin typeface="CIDFont+F2"/>
              </a:rPr>
              <a:t>tubitak</a:t>
            </a:r>
            <a:r>
              <a:rPr lang="tr-TR" sz="2400" dirty="0">
                <a:solidFill>
                  <a:srgbClr val="0000FF"/>
                </a:solidFill>
                <a:latin typeface="CIDFont+F2"/>
              </a:rPr>
              <a:t>.gov.tr/tr/</a:t>
            </a:r>
            <a:r>
              <a:rPr lang="tr-TR" sz="2400" dirty="0" err="1">
                <a:solidFill>
                  <a:srgbClr val="0000FF"/>
                </a:solidFill>
                <a:latin typeface="CIDFont+F2"/>
              </a:rPr>
              <a:t>yarismalar</a:t>
            </a:r>
            <a:r>
              <a:rPr lang="tr-TR" sz="2400" dirty="0">
                <a:solidFill>
                  <a:srgbClr val="0000FF"/>
                </a:solidFill>
                <a:latin typeface="CIDFont+F2"/>
              </a:rPr>
              <a:t>/</a:t>
            </a:r>
            <a:r>
              <a:rPr lang="tr-TR" sz="2400" dirty="0" err="1">
                <a:solidFill>
                  <a:srgbClr val="0000FF"/>
                </a:solidFill>
                <a:latin typeface="CIDFont+F2"/>
              </a:rPr>
              <a:t>icerik</a:t>
            </a:r>
            <a:r>
              <a:rPr lang="tr-TR" sz="2400" dirty="0">
                <a:solidFill>
                  <a:srgbClr val="0000FF"/>
                </a:solidFill>
                <a:latin typeface="CIDFont+F2"/>
              </a:rPr>
              <a:t>-ortaokul-</a:t>
            </a:r>
            <a:r>
              <a:rPr lang="tr-TR" sz="2400" dirty="0" err="1">
                <a:solidFill>
                  <a:srgbClr val="0000FF"/>
                </a:solidFill>
                <a:latin typeface="CIDFont+F2"/>
              </a:rPr>
              <a:t>ogrencileri</a:t>
            </a:r>
            <a:r>
              <a:rPr lang="tr-TR" sz="2400" dirty="0">
                <a:solidFill>
                  <a:srgbClr val="0000FF"/>
                </a:solidFill>
                <a:latin typeface="CIDFont+F2"/>
              </a:rPr>
              <a:t>-</a:t>
            </a:r>
            <a:r>
              <a:rPr lang="tr-TR" sz="2400" dirty="0" err="1">
                <a:solidFill>
                  <a:srgbClr val="0000FF"/>
                </a:solidFill>
                <a:latin typeface="CIDFont+F2"/>
              </a:rPr>
              <a:t>arastirma</a:t>
            </a:r>
            <a:r>
              <a:rPr lang="tr-TR" sz="2400" dirty="0">
                <a:solidFill>
                  <a:srgbClr val="0000FF"/>
                </a:solidFill>
                <a:latin typeface="CIDFont+F2"/>
              </a:rPr>
              <a:t>-</a:t>
            </a:r>
            <a:r>
              <a:rPr lang="tr-TR" sz="2400" dirty="0" err="1">
                <a:solidFill>
                  <a:srgbClr val="0000FF"/>
                </a:solidFill>
                <a:latin typeface="CIDFont+F2"/>
              </a:rPr>
              <a:t>projeleriyarismasi</a:t>
            </a:r>
            <a:endParaRPr lang="tr-TR" sz="2400" dirty="0">
              <a:solidFill>
                <a:srgbClr val="0000FF"/>
              </a:solidFill>
              <a:latin typeface="CIDFont+F2"/>
            </a:endParaRPr>
          </a:p>
          <a:p>
            <a:r>
              <a:rPr lang="tr-TR" sz="2400" dirty="0">
                <a:solidFill>
                  <a:srgbClr val="000000"/>
                </a:solidFill>
                <a:latin typeface="CIDFont+F2"/>
              </a:rPr>
              <a:t>İnternet adresinden ulaşılabilir.</a:t>
            </a:r>
          </a:p>
        </p:txBody>
      </p:sp>
    </p:spTree>
    <p:extLst>
      <p:ext uri="{BB962C8B-B14F-4D97-AF65-F5344CB8AC3E}">
        <p14:creationId xmlns:p14="http://schemas.microsoft.com/office/powerpoint/2010/main" val="32440706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32F794CF-3C3D-4949-962D-C4195BE2E275}"/>
              </a:ext>
            </a:extLst>
          </p:cNvPr>
          <p:cNvSpPr txBox="1"/>
          <p:nvPr/>
        </p:nvSpPr>
        <p:spPr>
          <a:xfrm>
            <a:off x="4304091" y="2090172"/>
            <a:ext cx="6818833" cy="4154984"/>
          </a:xfrm>
          <a:prstGeom prst="rect">
            <a:avLst/>
          </a:prstGeom>
          <a:noFill/>
        </p:spPr>
        <p:txBody>
          <a:bodyPr wrap="square">
            <a:spAutoFit/>
          </a:bodyPr>
          <a:lstStyle/>
          <a:p>
            <a:pPr algn="just"/>
            <a:r>
              <a:rPr lang="tr-TR" sz="2400" dirty="0">
                <a:solidFill>
                  <a:srgbClr val="EB5B21"/>
                </a:solidFill>
                <a:latin typeface="CIDFont+F2"/>
              </a:rPr>
              <a:t>4.4 </a:t>
            </a:r>
            <a:r>
              <a:rPr lang="tr-TR" sz="2400" dirty="0">
                <a:solidFill>
                  <a:srgbClr val="000000"/>
                </a:solidFill>
                <a:latin typeface="CIDFont+F2"/>
              </a:rPr>
              <a:t>Ön değerlendirme sonucunda başarılı bulunan projeler, bölgelerde yapılacak sergiye davet edilir. </a:t>
            </a:r>
            <a:r>
              <a:rPr lang="tr-TR" sz="2400" dirty="0" err="1">
                <a:solidFill>
                  <a:srgbClr val="000000"/>
                </a:solidFill>
                <a:latin typeface="CIDFont+F2"/>
              </a:rPr>
              <a:t>Covid</a:t>
            </a:r>
            <a:r>
              <a:rPr lang="tr-TR" sz="2400" dirty="0">
                <a:solidFill>
                  <a:srgbClr val="000000"/>
                </a:solidFill>
                <a:latin typeface="CIDFont+F2"/>
              </a:rPr>
              <a:t>-19 </a:t>
            </a:r>
            <a:r>
              <a:rPr lang="tr-TR" sz="2400" dirty="0" err="1">
                <a:solidFill>
                  <a:srgbClr val="000000"/>
                </a:solidFill>
                <a:latin typeface="CIDFont+F2"/>
              </a:rPr>
              <a:t>pandemi</a:t>
            </a:r>
            <a:r>
              <a:rPr lang="tr-TR" sz="2400" dirty="0">
                <a:solidFill>
                  <a:srgbClr val="000000"/>
                </a:solidFill>
                <a:latin typeface="CIDFont+F2"/>
              </a:rPr>
              <a:t> süreci göz önüne alınarak gerekmesi durumunda bölge ve final sergileri değerlendirmeleri çevrimiçi olarak yapılabilir.</a:t>
            </a:r>
          </a:p>
          <a:p>
            <a:pPr algn="just"/>
            <a:r>
              <a:rPr lang="tr-TR" sz="2400" dirty="0">
                <a:solidFill>
                  <a:srgbClr val="EB5B21"/>
                </a:solidFill>
                <a:latin typeface="CIDFont+F2"/>
              </a:rPr>
              <a:t>4.5 </a:t>
            </a:r>
            <a:r>
              <a:rPr lang="tr-TR" sz="2400" dirty="0">
                <a:solidFill>
                  <a:srgbClr val="000000"/>
                </a:solidFill>
                <a:latin typeface="CIDFont+F2"/>
              </a:rPr>
              <a:t>Takım halinde yarışmaya katılan öğrencilerin bölge ve final sergilerine davet edilmeleri durumunda, sergide ve sunumda tüm öğrencilerin bulunması zorunludur, </a:t>
            </a:r>
            <a:r>
              <a:rPr lang="nn-NO" sz="2400" dirty="0">
                <a:solidFill>
                  <a:srgbClr val="000000"/>
                </a:solidFill>
                <a:latin typeface="CIDFont+F2"/>
              </a:rPr>
              <a:t>aksi halde proje yarışmadan elenir.</a:t>
            </a:r>
          </a:p>
        </p:txBody>
      </p:sp>
    </p:spTree>
    <p:extLst>
      <p:ext uri="{BB962C8B-B14F-4D97-AF65-F5344CB8AC3E}">
        <p14:creationId xmlns:p14="http://schemas.microsoft.com/office/powerpoint/2010/main" val="2138331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6" name="5 Dikdörtgen"/>
          <p:cNvSpPr/>
          <p:nvPr/>
        </p:nvSpPr>
        <p:spPr>
          <a:xfrm>
            <a:off x="4225636" y="2288693"/>
            <a:ext cx="6844146" cy="3970318"/>
          </a:xfrm>
          <a:prstGeom prst="rect">
            <a:avLst/>
          </a:prstGeom>
        </p:spPr>
        <p:txBody>
          <a:bodyPr wrap="square">
            <a:spAutoFit/>
          </a:bodyPr>
          <a:lstStyle/>
          <a:p>
            <a:pPr algn="just"/>
            <a:r>
              <a:rPr lang="tr-TR" sz="2800" dirty="0">
                <a:solidFill>
                  <a:srgbClr val="EB5B21"/>
                </a:solidFill>
                <a:latin typeface="CIDFont+F2"/>
              </a:rPr>
              <a:t>4.6 </a:t>
            </a:r>
            <a:r>
              <a:rPr lang="tr-TR" sz="2800" dirty="0">
                <a:solidFill>
                  <a:srgbClr val="000000"/>
                </a:solidFill>
                <a:latin typeface="CIDFont+F2"/>
              </a:rPr>
              <a:t>Bölge ve final sergilerinde proje sahibi öğrenciler jüriye sözlü sunum yapacaktır.</a:t>
            </a:r>
          </a:p>
          <a:p>
            <a:pPr algn="just"/>
            <a:r>
              <a:rPr lang="tr-TR" sz="2800" dirty="0">
                <a:solidFill>
                  <a:srgbClr val="000000"/>
                </a:solidFill>
                <a:latin typeface="CIDFont+F2"/>
              </a:rPr>
              <a:t>Öğrencilerden bu görüşme için bilgisayarda sunum hazırlamaları beklenir. Jüri sunumlarında kullanılacak bilgisayar ve projeksiyon cihazı Bölge Koordinatörü tarafından sağlanır. Sergide kullanılması öngörülen diğer teknik donanım ise proje sahibi öğrenciler tarafından temin edilir.</a:t>
            </a:r>
          </a:p>
        </p:txBody>
      </p:sp>
    </p:spTree>
    <p:extLst>
      <p:ext uri="{BB962C8B-B14F-4D97-AF65-F5344CB8AC3E}">
        <p14:creationId xmlns:p14="http://schemas.microsoft.com/office/powerpoint/2010/main" val="4775415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6" name="Yuvarlatılmış Dikdörtgen 9">
            <a:extLst>
              <a:ext uri="{FF2B5EF4-FFF2-40B4-BE49-F238E27FC236}">
                <a16:creationId xmlns:a16="http://schemas.microsoft.com/office/drawing/2014/main" id="{12578947-AA96-4794-B9C6-C4CD478425E8}"/>
              </a:ext>
            </a:extLst>
          </p:cNvPr>
          <p:cNvSpPr/>
          <p:nvPr/>
        </p:nvSpPr>
        <p:spPr>
          <a:xfrm>
            <a:off x="4295391" y="1250536"/>
            <a:ext cx="2725841" cy="762000"/>
          </a:xfrm>
          <a:prstGeom prst="roundRect">
            <a:avLst/>
          </a:prstGeom>
          <a:solidFill>
            <a:srgbClr val="404C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Times New Roman" pitchFamily="18" charset="0"/>
              </a:rPr>
              <a:t>5. ÖDÜLLER</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Resim 9">
            <a:extLst>
              <a:ext uri="{FF2B5EF4-FFF2-40B4-BE49-F238E27FC236}">
                <a16:creationId xmlns:a16="http://schemas.microsoft.com/office/drawing/2014/main" id="{CDCAE086-FDB8-49E7-8B83-DD63A1778E30}"/>
              </a:ext>
            </a:extLst>
          </p:cNvPr>
          <p:cNvPicPr>
            <a:picLocks noChangeAspect="1"/>
          </p:cNvPicPr>
          <p:nvPr/>
        </p:nvPicPr>
        <p:blipFill>
          <a:blip r:embed="rId4"/>
          <a:stretch>
            <a:fillRect/>
          </a:stretch>
        </p:blipFill>
        <p:spPr>
          <a:xfrm>
            <a:off x="961705" y="2699499"/>
            <a:ext cx="3292122" cy="3556889"/>
          </a:xfrm>
          <a:prstGeom prst="rect">
            <a:avLst/>
          </a:prstGeom>
          <a:ln>
            <a:solidFill>
              <a:schemeClr val="bg1"/>
            </a:solidFill>
          </a:ln>
        </p:spPr>
      </p:pic>
      <p:sp>
        <p:nvSpPr>
          <p:cNvPr id="11" name="Metin kutusu 10">
            <a:extLst>
              <a:ext uri="{FF2B5EF4-FFF2-40B4-BE49-F238E27FC236}">
                <a16:creationId xmlns:a16="http://schemas.microsoft.com/office/drawing/2014/main" id="{42C86F30-D4F2-4B06-AEF3-FDE6CB0C7B13}"/>
              </a:ext>
            </a:extLst>
          </p:cNvPr>
          <p:cNvSpPr txBox="1"/>
          <p:nvPr/>
        </p:nvSpPr>
        <p:spPr>
          <a:xfrm>
            <a:off x="4354565" y="2284895"/>
            <a:ext cx="6997889" cy="4154984"/>
          </a:xfrm>
          <a:prstGeom prst="rect">
            <a:avLst/>
          </a:prstGeom>
          <a:noFill/>
        </p:spPr>
        <p:txBody>
          <a:bodyPr wrap="square">
            <a:spAutoFit/>
          </a:bodyPr>
          <a:lstStyle/>
          <a:p>
            <a:r>
              <a:rPr lang="tr-TR" sz="4400" b="1" dirty="0">
                <a:solidFill>
                  <a:srgbClr val="EB5B21"/>
                </a:solidFill>
                <a:latin typeface="CIDFont+F3"/>
              </a:rPr>
              <a:t>5. Ödüller</a:t>
            </a:r>
          </a:p>
          <a:p>
            <a:pPr algn="just"/>
            <a:r>
              <a:rPr lang="tr-TR" sz="2000" dirty="0">
                <a:solidFill>
                  <a:srgbClr val="EB5B21"/>
                </a:solidFill>
                <a:latin typeface="CIDFont+F2"/>
              </a:rPr>
              <a:t>5.1 </a:t>
            </a:r>
            <a:r>
              <a:rPr lang="tr-TR" sz="2000" dirty="0">
                <a:solidFill>
                  <a:srgbClr val="000000"/>
                </a:solidFill>
                <a:latin typeface="CIDFont+F2"/>
              </a:rPr>
              <a:t>Bölgelerde yapılacak yarışmalarda başarılı bulunan projelere Bölge Birinciliği, İkinciliği ve Üçüncülüğü ödülleri verilir. Bölge Birincileri yarışmanın final aşamasına davet edilir. Final Yarışmasında başarılı bulunan projelere Birincilik, İkincilik, Üçüncülük ve Teşvik ödülü verilebilir. Bölge ve final yarışmalarında ödül alan öğrencilere para ödülü ve başarı belgesi, danışman öğretmenine para ödülü verilir.</a:t>
            </a:r>
          </a:p>
          <a:p>
            <a:pPr algn="just"/>
            <a:r>
              <a:rPr lang="tr-TR" sz="2000" dirty="0">
                <a:solidFill>
                  <a:srgbClr val="000000"/>
                </a:solidFill>
                <a:latin typeface="CIDFont+F2"/>
              </a:rPr>
              <a:t>Bölge ve Final Yarışmalarında verilecek ödül ücretleri</a:t>
            </a:r>
          </a:p>
          <a:p>
            <a:pPr algn="just"/>
            <a:r>
              <a:rPr lang="tr-TR" sz="2000" dirty="0">
                <a:solidFill>
                  <a:srgbClr val="0000FF"/>
                </a:solidFill>
                <a:latin typeface="CIDFont+F2"/>
                <a:hlinkClick r:id="rId5"/>
              </a:rPr>
              <a:t>http://tubitak.gov.tr/tr/yarismalar/icerik-ortaokul-ogrencileri-arastirma-projeleriyarismasi</a:t>
            </a:r>
            <a:r>
              <a:rPr lang="tr-TR" sz="2000" dirty="0">
                <a:solidFill>
                  <a:srgbClr val="0000FF"/>
                </a:solidFill>
                <a:latin typeface="CIDFont+F2"/>
              </a:rPr>
              <a:t> </a:t>
            </a:r>
            <a:r>
              <a:rPr lang="tr-TR" sz="2000" dirty="0">
                <a:solidFill>
                  <a:srgbClr val="000000"/>
                </a:solidFill>
                <a:latin typeface="CIDFont+F2"/>
              </a:rPr>
              <a:t>adresinde yayınlanır.</a:t>
            </a:r>
            <a:endParaRPr lang="tr-TR" sz="1400" dirty="0">
              <a:solidFill>
                <a:srgbClr val="000000"/>
              </a:solidFill>
              <a:latin typeface="CIDFont+F2"/>
            </a:endParaRPr>
          </a:p>
        </p:txBody>
      </p:sp>
    </p:spTree>
    <p:extLst>
      <p:ext uri="{BB962C8B-B14F-4D97-AF65-F5344CB8AC3E}">
        <p14:creationId xmlns:p14="http://schemas.microsoft.com/office/powerpoint/2010/main" val="17070741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65690" y="372910"/>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647" y="1201819"/>
            <a:ext cx="1980560" cy="1980560"/>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2" name="Dikdörtgen 1"/>
          <p:cNvSpPr/>
          <p:nvPr/>
        </p:nvSpPr>
        <p:spPr>
          <a:xfrm>
            <a:off x="4083302" y="3562066"/>
            <a:ext cx="7462704" cy="1427057"/>
          </a:xfrm>
          <a:prstGeom prst="rect">
            <a:avLst/>
          </a:prstGeom>
        </p:spPr>
        <p:txBody>
          <a:bodyPr wrap="square">
            <a:spAutoFit/>
          </a:bodyPr>
          <a:lstStyle/>
          <a:p>
            <a:pPr lvl="0" algn="ctr">
              <a:lnSpc>
                <a:spcPct val="90000"/>
              </a:lnSpc>
              <a:spcBef>
                <a:spcPts val="1000"/>
              </a:spcBef>
              <a:defRPr/>
            </a:pPr>
            <a:r>
              <a:rPr lang="tr-TR" sz="2800" b="1" dirty="0">
                <a:solidFill>
                  <a:srgbClr val="FF0000"/>
                </a:solidFill>
              </a:rPr>
              <a:t>BAŞVURU DÖNEMİ </a:t>
            </a:r>
          </a:p>
          <a:p>
            <a:pPr lvl="0" algn="ctr">
              <a:lnSpc>
                <a:spcPct val="90000"/>
              </a:lnSpc>
              <a:spcBef>
                <a:spcPts val="1000"/>
              </a:spcBef>
              <a:defRPr/>
            </a:pPr>
            <a:r>
              <a:rPr lang="tr-TR" sz="2800" b="1" dirty="0">
                <a:solidFill>
                  <a:prstClr val="black"/>
                </a:solidFill>
              </a:rPr>
              <a:t>11 OCAK 2021– 17 ŞUBAT2021 ( Saat: 17.30 )</a:t>
            </a:r>
          </a:p>
          <a:p>
            <a:endParaRPr lang="tr-TR" sz="2800" dirty="0"/>
          </a:p>
        </p:txBody>
      </p:sp>
      <p:pic>
        <p:nvPicPr>
          <p:cNvPr id="6" name="Resim 5">
            <a:extLst>
              <a:ext uri="{FF2B5EF4-FFF2-40B4-BE49-F238E27FC236}">
                <a16:creationId xmlns:a16="http://schemas.microsoft.com/office/drawing/2014/main" id="{1E3BF95A-6B95-44DE-AADE-CA5EA93B0E7C}"/>
              </a:ext>
            </a:extLst>
          </p:cNvPr>
          <p:cNvPicPr>
            <a:picLocks noChangeAspect="1"/>
          </p:cNvPicPr>
          <p:nvPr/>
        </p:nvPicPr>
        <p:blipFill>
          <a:blip r:embed="rId4" cstate="print"/>
          <a:stretch>
            <a:fillRect/>
          </a:stretch>
        </p:blipFill>
        <p:spPr>
          <a:xfrm>
            <a:off x="978796" y="2984584"/>
            <a:ext cx="2880000" cy="3401731"/>
          </a:xfrm>
          <a:prstGeom prst="rect">
            <a:avLst/>
          </a:prstGeom>
        </p:spPr>
      </p:pic>
    </p:spTree>
    <p:extLst>
      <p:ext uri="{BB962C8B-B14F-4D97-AF65-F5344CB8AC3E}">
        <p14:creationId xmlns:p14="http://schemas.microsoft.com/office/powerpoint/2010/main" val="17869991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8" name="Yuvarlatılmış Dikdörtgen 9">
            <a:extLst>
              <a:ext uri="{FF2B5EF4-FFF2-40B4-BE49-F238E27FC236}">
                <a16:creationId xmlns:a16="http://schemas.microsoft.com/office/drawing/2014/main" id="{7D4710C4-8ABA-4238-B68B-1B72A25E3F65}"/>
              </a:ext>
            </a:extLst>
          </p:cNvPr>
          <p:cNvSpPr/>
          <p:nvPr/>
        </p:nvSpPr>
        <p:spPr>
          <a:xfrm>
            <a:off x="3874776" y="1537971"/>
            <a:ext cx="3582563" cy="762000"/>
          </a:xfrm>
          <a:prstGeom prst="roundRect">
            <a:avLst/>
          </a:prstGeom>
          <a:solidFill>
            <a:srgbClr val="404C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Times New Roman" pitchFamily="18" charset="0"/>
              </a:rPr>
              <a:t>6. ÇAĞRI TAKVİMİ</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Metin kutusu 9">
            <a:extLst>
              <a:ext uri="{FF2B5EF4-FFF2-40B4-BE49-F238E27FC236}">
                <a16:creationId xmlns:a16="http://schemas.microsoft.com/office/drawing/2014/main" id="{05AC7408-A9BB-432B-8255-F5CD20656659}"/>
              </a:ext>
            </a:extLst>
          </p:cNvPr>
          <p:cNvSpPr txBox="1"/>
          <p:nvPr/>
        </p:nvSpPr>
        <p:spPr>
          <a:xfrm>
            <a:off x="3874776" y="2772926"/>
            <a:ext cx="6743182" cy="3908762"/>
          </a:xfrm>
          <a:prstGeom prst="rect">
            <a:avLst/>
          </a:prstGeom>
          <a:noFill/>
        </p:spPr>
        <p:txBody>
          <a:bodyPr wrap="square">
            <a:spAutoFit/>
          </a:bodyPr>
          <a:lstStyle/>
          <a:p>
            <a:r>
              <a:rPr lang="tr-TR" sz="4000" b="1" dirty="0">
                <a:solidFill>
                  <a:srgbClr val="EB5B21"/>
                </a:solidFill>
                <a:latin typeface="CIDFont+F3"/>
              </a:rPr>
              <a:t>6. Çağrı Takvimi (Başvuru ve Sergi Tarihleri)</a:t>
            </a:r>
          </a:p>
          <a:p>
            <a:pPr algn="just"/>
            <a:r>
              <a:rPr lang="tr-TR" sz="2800" dirty="0">
                <a:solidFill>
                  <a:srgbClr val="EB5B21"/>
                </a:solidFill>
                <a:latin typeface="CIDFont+F2"/>
              </a:rPr>
              <a:t>6.1 </a:t>
            </a:r>
            <a:r>
              <a:rPr lang="tr-TR" sz="2800" dirty="0">
                <a:solidFill>
                  <a:srgbClr val="000000"/>
                </a:solidFill>
                <a:latin typeface="CIDFont+F2"/>
              </a:rPr>
              <a:t>Yarışma için yılda bir kez başvuru alınır. Yarışma kapsamında önce 12 bölge merkezinde bölge sergisi düzenlenir, sonrasında final sergisi yapılır. Aşağıdaki Şekil 2’de süreç özetlenmiştir.</a:t>
            </a:r>
            <a:endParaRPr lang="tr-TR" sz="1400" dirty="0">
              <a:solidFill>
                <a:srgbClr val="000000"/>
              </a:solidFill>
              <a:latin typeface="CIDFont+F2"/>
            </a:endParaRPr>
          </a:p>
        </p:txBody>
      </p:sp>
    </p:spTree>
    <p:extLst>
      <p:ext uri="{BB962C8B-B14F-4D97-AF65-F5344CB8AC3E}">
        <p14:creationId xmlns:p14="http://schemas.microsoft.com/office/powerpoint/2010/main" val="39851442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6" name="Yuvarlatılmış Dikdörtgen 9">
            <a:extLst>
              <a:ext uri="{FF2B5EF4-FFF2-40B4-BE49-F238E27FC236}">
                <a16:creationId xmlns:a16="http://schemas.microsoft.com/office/drawing/2014/main" id="{64AAFE3B-0121-4D15-8F34-B9CE922C2E8F}"/>
              </a:ext>
            </a:extLst>
          </p:cNvPr>
          <p:cNvSpPr/>
          <p:nvPr/>
        </p:nvSpPr>
        <p:spPr>
          <a:xfrm>
            <a:off x="4083302" y="1537971"/>
            <a:ext cx="3344678" cy="762000"/>
          </a:xfrm>
          <a:prstGeom prst="roundRect">
            <a:avLst/>
          </a:prstGeom>
          <a:solidFill>
            <a:srgbClr val="404C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Times New Roman" pitchFamily="18" charset="0"/>
              </a:rPr>
              <a:t>YARIŞMA TAKVİMİ</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636" y="2340510"/>
            <a:ext cx="8552874" cy="4517489"/>
          </a:xfrm>
          <a:prstGeom prst="rect">
            <a:avLst/>
          </a:prstGeom>
        </p:spPr>
      </p:pic>
    </p:spTree>
    <p:extLst>
      <p:ext uri="{BB962C8B-B14F-4D97-AF65-F5344CB8AC3E}">
        <p14:creationId xmlns:p14="http://schemas.microsoft.com/office/powerpoint/2010/main" val="18889169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8" name="Yuvarlatılmış Dikdörtgen 9">
            <a:extLst>
              <a:ext uri="{FF2B5EF4-FFF2-40B4-BE49-F238E27FC236}">
                <a16:creationId xmlns:a16="http://schemas.microsoft.com/office/drawing/2014/main" id="{D5D5A7B0-26B0-4EE6-BE04-F246EA38B7AD}"/>
              </a:ext>
            </a:extLst>
          </p:cNvPr>
          <p:cNvSpPr/>
          <p:nvPr/>
        </p:nvSpPr>
        <p:spPr>
          <a:xfrm>
            <a:off x="4738395" y="1752824"/>
            <a:ext cx="3141477" cy="762000"/>
          </a:xfrm>
          <a:prstGeom prst="roundRect">
            <a:avLst/>
          </a:prstGeom>
          <a:solidFill>
            <a:srgbClr val="404C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Times New Roman" pitchFamily="18" charset="0"/>
              </a:rPr>
              <a:t>7. DİĞER HÜKÜMLER</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Metin kutusu 9">
            <a:extLst>
              <a:ext uri="{FF2B5EF4-FFF2-40B4-BE49-F238E27FC236}">
                <a16:creationId xmlns:a16="http://schemas.microsoft.com/office/drawing/2014/main" id="{95E458D5-A523-44D2-8068-C24F3E96DE44}"/>
              </a:ext>
            </a:extLst>
          </p:cNvPr>
          <p:cNvSpPr txBox="1"/>
          <p:nvPr/>
        </p:nvSpPr>
        <p:spPr>
          <a:xfrm>
            <a:off x="3671455" y="2758075"/>
            <a:ext cx="8049490" cy="3970318"/>
          </a:xfrm>
          <a:prstGeom prst="rect">
            <a:avLst/>
          </a:prstGeom>
          <a:noFill/>
        </p:spPr>
        <p:txBody>
          <a:bodyPr wrap="square">
            <a:spAutoFit/>
          </a:bodyPr>
          <a:lstStyle/>
          <a:p>
            <a:r>
              <a:rPr lang="tr-TR" sz="3600" dirty="0">
                <a:solidFill>
                  <a:srgbClr val="EB5B21"/>
                </a:solidFill>
                <a:latin typeface="CIDFont+F3"/>
              </a:rPr>
              <a:t>7. Diğer Hükümler</a:t>
            </a:r>
          </a:p>
          <a:p>
            <a:pPr algn="just"/>
            <a:r>
              <a:rPr lang="tr-TR" sz="2400" dirty="0">
                <a:solidFill>
                  <a:srgbClr val="EB5B21"/>
                </a:solidFill>
                <a:latin typeface="CIDFont+F2"/>
              </a:rPr>
              <a:t>7.1 </a:t>
            </a:r>
            <a:r>
              <a:rPr lang="tr-TR" sz="2400" dirty="0">
                <a:solidFill>
                  <a:srgbClr val="000000"/>
                </a:solidFill>
                <a:latin typeface="CIDFont+F2"/>
              </a:rPr>
              <a:t>Düzenlenecek sergilerin yeri ve tarihleri ilgililere e-posta yoluyla bildirilir, ayrıca yarışmanın web sayfasında yayınlanır. Sergilerin yapılacağı illerin dışından gelecek öğrenciler ile okul müdürlüklerince görevlendirilecek olan her proje için bir öğretmenin konaklama ve geliş-dönüş yol giderleri TÜBİTAK tarafından belirlenen rayiç bedel üzerinden karşılanır. Proje sahibi öğrencilerin yarışma süresince tüm sorumluluğu okul müdürlüğü tarafından görevlendirilen öğretmene aittir.</a:t>
            </a:r>
          </a:p>
        </p:txBody>
      </p:sp>
    </p:spTree>
    <p:extLst>
      <p:ext uri="{BB962C8B-B14F-4D97-AF65-F5344CB8AC3E}">
        <p14:creationId xmlns:p14="http://schemas.microsoft.com/office/powerpoint/2010/main" val="15214938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484112A5-E607-4A1F-A209-A20BC0DBB947}"/>
              </a:ext>
            </a:extLst>
          </p:cNvPr>
          <p:cNvSpPr txBox="1"/>
          <p:nvPr/>
        </p:nvSpPr>
        <p:spPr>
          <a:xfrm>
            <a:off x="4083301" y="2228671"/>
            <a:ext cx="7039623" cy="4401205"/>
          </a:xfrm>
          <a:prstGeom prst="rect">
            <a:avLst/>
          </a:prstGeom>
          <a:noFill/>
        </p:spPr>
        <p:txBody>
          <a:bodyPr wrap="square">
            <a:spAutoFit/>
          </a:bodyPr>
          <a:lstStyle/>
          <a:p>
            <a:pPr algn="just"/>
            <a:r>
              <a:rPr lang="tr-TR" sz="2800" dirty="0">
                <a:solidFill>
                  <a:srgbClr val="EB5B21"/>
                </a:solidFill>
                <a:latin typeface="CIDFont+F2"/>
              </a:rPr>
              <a:t>7.2 </a:t>
            </a:r>
            <a:r>
              <a:rPr lang="tr-TR" sz="2800" dirty="0">
                <a:solidFill>
                  <a:srgbClr val="000000"/>
                </a:solidFill>
                <a:latin typeface="CIDFont+F2"/>
              </a:rPr>
              <a:t>Yarışma ile ilgili gerekli belgeler, TÜBİTAK tarafından öğrenci, danışman ve okul müdürlüklerine e-posta olarak gönderilir. Yarışma süresince öğrenci ve danışmanların </a:t>
            </a:r>
            <a:r>
              <a:rPr lang="tr-TR" sz="2800" dirty="0" err="1">
                <a:solidFill>
                  <a:srgbClr val="000000"/>
                </a:solidFill>
                <a:latin typeface="CIDFont+F2"/>
              </a:rPr>
              <a:t>ARBİS’e</a:t>
            </a:r>
            <a:r>
              <a:rPr lang="tr-TR" sz="2800" dirty="0">
                <a:solidFill>
                  <a:srgbClr val="000000"/>
                </a:solidFill>
                <a:latin typeface="CIDFont+F2"/>
              </a:rPr>
              <a:t> kayıtlı e-posta adreslerini takip etmeleri gerekir.</a:t>
            </a:r>
          </a:p>
          <a:p>
            <a:pPr algn="just"/>
            <a:r>
              <a:rPr lang="tr-TR" sz="2800" dirty="0">
                <a:solidFill>
                  <a:srgbClr val="EB5B21"/>
                </a:solidFill>
                <a:latin typeface="CIDFont+F2"/>
              </a:rPr>
              <a:t>7.3 </a:t>
            </a:r>
            <a:r>
              <a:rPr lang="tr-TR" sz="2800" dirty="0">
                <a:solidFill>
                  <a:srgbClr val="000000"/>
                </a:solidFill>
                <a:latin typeface="CIDFont+F2"/>
              </a:rPr>
              <a:t>Ticari bir değeri olduğu düşünülen projeler için sergilenmeden önce </a:t>
            </a:r>
            <a:r>
              <a:rPr lang="tr-TR" sz="2800" dirty="0">
                <a:solidFill>
                  <a:srgbClr val="0000FF"/>
                </a:solidFill>
                <a:latin typeface="CIDFont+F2"/>
              </a:rPr>
              <a:t>www.</a:t>
            </a:r>
            <a:r>
              <a:rPr lang="tr-TR" sz="2800" dirty="0" err="1">
                <a:solidFill>
                  <a:srgbClr val="0000FF"/>
                </a:solidFill>
                <a:latin typeface="CIDFont+F2"/>
              </a:rPr>
              <a:t>turkpatent</a:t>
            </a:r>
            <a:r>
              <a:rPr lang="tr-TR" sz="2800" dirty="0">
                <a:solidFill>
                  <a:srgbClr val="0000FF"/>
                </a:solidFill>
                <a:latin typeface="CIDFont+F2"/>
              </a:rPr>
              <a:t>.gov.tr </a:t>
            </a:r>
            <a:r>
              <a:rPr lang="tr-TR" sz="2800" dirty="0">
                <a:solidFill>
                  <a:srgbClr val="000000"/>
                </a:solidFill>
                <a:latin typeface="CIDFont+F2"/>
              </a:rPr>
              <a:t>adresinden patent başvurusunda bulunulması önerilir.</a:t>
            </a:r>
          </a:p>
        </p:txBody>
      </p:sp>
    </p:spTree>
    <p:extLst>
      <p:ext uri="{BB962C8B-B14F-4D97-AF65-F5344CB8AC3E}">
        <p14:creationId xmlns:p14="http://schemas.microsoft.com/office/powerpoint/2010/main" val="29636645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ED900872-F5DB-46E2-82FD-1A135B6E5E47}"/>
              </a:ext>
            </a:extLst>
          </p:cNvPr>
          <p:cNvSpPr txBox="1"/>
          <p:nvPr/>
        </p:nvSpPr>
        <p:spPr>
          <a:xfrm>
            <a:off x="4083302" y="2240439"/>
            <a:ext cx="7238198" cy="2308324"/>
          </a:xfrm>
          <a:prstGeom prst="rect">
            <a:avLst/>
          </a:prstGeom>
          <a:noFill/>
        </p:spPr>
        <p:txBody>
          <a:bodyPr wrap="square">
            <a:spAutoFit/>
          </a:bodyPr>
          <a:lstStyle/>
          <a:p>
            <a:pPr algn="just"/>
            <a:r>
              <a:rPr lang="tr-TR" sz="3600" dirty="0">
                <a:solidFill>
                  <a:srgbClr val="EB5B21"/>
                </a:solidFill>
                <a:latin typeface="CIDFont+F2"/>
              </a:rPr>
              <a:t>7.4 </a:t>
            </a:r>
            <a:r>
              <a:rPr lang="tr-TR" sz="3600" dirty="0">
                <a:solidFill>
                  <a:srgbClr val="000000"/>
                </a:solidFill>
                <a:latin typeface="CIDFont+F2"/>
              </a:rPr>
              <a:t>TÜBİTAK tarafından gerekli görülmesi durumunda bu çağrı duyurusunda son başvuru tarihine kadar değişiklik yapılabilir.</a:t>
            </a:r>
          </a:p>
        </p:txBody>
      </p:sp>
    </p:spTree>
    <p:extLst>
      <p:ext uri="{BB962C8B-B14F-4D97-AF65-F5344CB8AC3E}">
        <p14:creationId xmlns:p14="http://schemas.microsoft.com/office/powerpoint/2010/main" val="4179067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6" name="Yuvarlatılmış Dikdörtgen 9">
            <a:extLst>
              <a:ext uri="{FF2B5EF4-FFF2-40B4-BE49-F238E27FC236}">
                <a16:creationId xmlns:a16="http://schemas.microsoft.com/office/drawing/2014/main" id="{6E155BB1-8844-4535-974A-1B1A82B886E3}"/>
              </a:ext>
            </a:extLst>
          </p:cNvPr>
          <p:cNvSpPr/>
          <p:nvPr/>
        </p:nvSpPr>
        <p:spPr>
          <a:xfrm>
            <a:off x="4281122" y="1373836"/>
            <a:ext cx="2725841" cy="762000"/>
          </a:xfrm>
          <a:prstGeom prst="roundRect">
            <a:avLst/>
          </a:prstGeom>
          <a:solidFill>
            <a:srgbClr val="404C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Times New Roman" pitchFamily="18" charset="0"/>
              </a:rPr>
              <a:t>HATIRLATMA</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Resim 9">
            <a:extLst>
              <a:ext uri="{FF2B5EF4-FFF2-40B4-BE49-F238E27FC236}">
                <a16:creationId xmlns:a16="http://schemas.microsoft.com/office/drawing/2014/main" id="{34E7C35E-0933-445C-8A6A-F0B22C2CA985}"/>
              </a:ext>
            </a:extLst>
          </p:cNvPr>
          <p:cNvPicPr>
            <a:picLocks noChangeAspect="1"/>
          </p:cNvPicPr>
          <p:nvPr/>
        </p:nvPicPr>
        <p:blipFill rotWithShape="1">
          <a:blip r:embed="rId4">
            <a:extLst>
              <a:ext uri="{28A0092B-C50C-407E-A947-70E740481C1C}">
                <a14:useLocalDpi xmlns:a14="http://schemas.microsoft.com/office/drawing/2010/main" val="0"/>
              </a:ext>
            </a:extLst>
          </a:blip>
          <a:srcRect l="1851" r="1755"/>
          <a:stretch/>
        </p:blipFill>
        <p:spPr>
          <a:xfrm>
            <a:off x="3863358" y="2380392"/>
            <a:ext cx="7678086" cy="4241176"/>
          </a:xfrm>
          <a:prstGeom prst="rect">
            <a:avLst/>
          </a:prstGeom>
        </p:spPr>
      </p:pic>
    </p:spTree>
    <p:extLst>
      <p:ext uri="{BB962C8B-B14F-4D97-AF65-F5344CB8AC3E}">
        <p14:creationId xmlns:p14="http://schemas.microsoft.com/office/powerpoint/2010/main" val="4379184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8" name="Yuvarlatılmış Dikdörtgen 9">
            <a:extLst>
              <a:ext uri="{FF2B5EF4-FFF2-40B4-BE49-F238E27FC236}">
                <a16:creationId xmlns:a16="http://schemas.microsoft.com/office/drawing/2014/main" id="{9AC41922-D318-403E-A38D-D5122EF19850}"/>
              </a:ext>
            </a:extLst>
          </p:cNvPr>
          <p:cNvSpPr/>
          <p:nvPr/>
        </p:nvSpPr>
        <p:spPr>
          <a:xfrm>
            <a:off x="4175281" y="1509051"/>
            <a:ext cx="2725841" cy="762000"/>
          </a:xfrm>
          <a:prstGeom prst="roundRect">
            <a:avLst/>
          </a:prstGeom>
          <a:solidFill>
            <a:srgbClr val="404C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Times New Roman" pitchFamily="18" charset="0"/>
              </a:rPr>
              <a:t>8. İLGİLİ MEVZUAT</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Metin kutusu 9">
            <a:extLst>
              <a:ext uri="{FF2B5EF4-FFF2-40B4-BE49-F238E27FC236}">
                <a16:creationId xmlns:a16="http://schemas.microsoft.com/office/drawing/2014/main" id="{B8EDEC6A-0678-4205-9977-7FAFBCD817DE}"/>
              </a:ext>
            </a:extLst>
          </p:cNvPr>
          <p:cNvSpPr txBox="1"/>
          <p:nvPr/>
        </p:nvSpPr>
        <p:spPr>
          <a:xfrm>
            <a:off x="3425587" y="2386347"/>
            <a:ext cx="8551005" cy="3785652"/>
          </a:xfrm>
          <a:prstGeom prst="rect">
            <a:avLst/>
          </a:prstGeom>
          <a:noFill/>
        </p:spPr>
        <p:txBody>
          <a:bodyPr wrap="square">
            <a:spAutoFit/>
          </a:bodyPr>
          <a:lstStyle/>
          <a:p>
            <a:pPr algn="just"/>
            <a:r>
              <a:rPr lang="tr-TR" sz="2000" dirty="0">
                <a:solidFill>
                  <a:srgbClr val="EB5B21"/>
                </a:solidFill>
                <a:latin typeface="CIDFont+F3"/>
              </a:rPr>
              <a:t>8. İlgili Mevzuat</a:t>
            </a:r>
          </a:p>
          <a:p>
            <a:pPr algn="just"/>
            <a:r>
              <a:rPr lang="tr-TR" sz="2000" dirty="0">
                <a:solidFill>
                  <a:srgbClr val="000000"/>
                </a:solidFill>
                <a:latin typeface="CIDFont+F2"/>
              </a:rPr>
              <a:t>Bu program aşağıda belirtilen Mevzuat doğrultusunda yürütülmektedir.</a:t>
            </a:r>
          </a:p>
          <a:p>
            <a:pPr algn="just"/>
            <a:r>
              <a:rPr lang="tr-TR" sz="2000" dirty="0">
                <a:solidFill>
                  <a:srgbClr val="EB5B21"/>
                </a:solidFill>
                <a:latin typeface="CIDFont+F2"/>
              </a:rPr>
              <a:t>8.1 </a:t>
            </a:r>
            <a:r>
              <a:rPr lang="tr-TR" sz="2000" dirty="0">
                <a:solidFill>
                  <a:srgbClr val="000000"/>
                </a:solidFill>
                <a:latin typeface="CIDFont+F2"/>
              </a:rPr>
              <a:t>Türkiye Bilimsel ve Teknolojik Araştırma Kurumu, Bilim İnsanı Destek Programları Başkanlığı Tarafından Yürütülen Programlara İlişkin Yönetmelik.</a:t>
            </a:r>
          </a:p>
          <a:p>
            <a:pPr algn="just"/>
            <a:r>
              <a:rPr lang="tr-TR" sz="2000" dirty="0">
                <a:solidFill>
                  <a:srgbClr val="EB5B21"/>
                </a:solidFill>
                <a:latin typeface="CIDFont+F2"/>
              </a:rPr>
              <a:t>8.2 </a:t>
            </a:r>
            <a:r>
              <a:rPr lang="tr-TR" sz="2000" dirty="0">
                <a:solidFill>
                  <a:srgbClr val="000000"/>
                </a:solidFill>
                <a:latin typeface="CIDFont+F2"/>
              </a:rPr>
              <a:t>Türkiye Bilimsel ve Teknolojik Araştırma Kurumu, Bilim İnsanı Destek Programları Başkanlığı Burs ve Destek Programlarının Yürütülmesine İlişkin Usul ve Esaslar.</a:t>
            </a:r>
          </a:p>
          <a:p>
            <a:pPr algn="just"/>
            <a:r>
              <a:rPr lang="tr-TR" sz="2000" dirty="0">
                <a:solidFill>
                  <a:srgbClr val="EB5B21"/>
                </a:solidFill>
                <a:latin typeface="CIDFont+F2"/>
              </a:rPr>
              <a:t>8.3 </a:t>
            </a:r>
            <a:r>
              <a:rPr lang="tr-TR" sz="2000" dirty="0">
                <a:solidFill>
                  <a:srgbClr val="000000"/>
                </a:solidFill>
                <a:latin typeface="CIDFont+F2"/>
              </a:rPr>
              <a:t>BİDEB Burs ve Destek Programlarında Başvuruların ve Raporların Panel/Dış</a:t>
            </a:r>
          </a:p>
          <a:p>
            <a:pPr algn="just"/>
            <a:r>
              <a:rPr lang="tr-TR" sz="2000" dirty="0">
                <a:solidFill>
                  <a:srgbClr val="000000"/>
                </a:solidFill>
                <a:latin typeface="CIDFont+F2"/>
              </a:rPr>
              <a:t>Danışman/Danışma Kurulu Yöntemi ile Değerlendirilmesi ve İzlenmesine İlişkin Yönerge.</a:t>
            </a:r>
          </a:p>
          <a:p>
            <a:pPr algn="just"/>
            <a:r>
              <a:rPr lang="tr-TR" sz="2000" dirty="0">
                <a:solidFill>
                  <a:srgbClr val="EB5B21"/>
                </a:solidFill>
                <a:latin typeface="CIDFont+F2"/>
              </a:rPr>
              <a:t>8.4 </a:t>
            </a:r>
            <a:r>
              <a:rPr lang="tr-TR" sz="2000" dirty="0">
                <a:solidFill>
                  <a:srgbClr val="000000"/>
                </a:solidFill>
                <a:latin typeface="CIDFont+F2"/>
              </a:rPr>
              <a:t>İlgili mevzuatlarda ve bu çağrı duyurusunda belirtilmeyen durumlarda, Grup Yürütme Kurulu kararları uygulanır.</a:t>
            </a:r>
            <a:endParaRPr kumimoji="0" lang="tr-TR" sz="2000" b="0" i="0" u="none" strike="noStrike" kern="1200" cap="none" spc="0" normalizeH="0" baseline="0" noProof="0" dirty="0">
              <a:ln>
                <a:noFill/>
              </a:ln>
              <a:solidFill>
                <a:srgbClr val="000000"/>
              </a:solidFill>
              <a:effectLst/>
              <a:uLnTx/>
              <a:uFillTx/>
              <a:latin typeface="CIDFont+F2"/>
            </a:endParaRPr>
          </a:p>
        </p:txBody>
      </p:sp>
    </p:spTree>
    <p:extLst>
      <p:ext uri="{BB962C8B-B14F-4D97-AF65-F5344CB8AC3E}">
        <p14:creationId xmlns:p14="http://schemas.microsoft.com/office/powerpoint/2010/main" val="396638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pic>
        <p:nvPicPr>
          <p:cNvPr id="6" name="Resim 5">
            <a:extLst>
              <a:ext uri="{FF2B5EF4-FFF2-40B4-BE49-F238E27FC236}">
                <a16:creationId xmlns:a16="http://schemas.microsoft.com/office/drawing/2014/main" id="{808A0BF7-2B9B-4B6B-9B4C-8550F95F5F57}"/>
              </a:ext>
            </a:extLst>
          </p:cNvPr>
          <p:cNvPicPr>
            <a:picLocks noChangeAspect="1"/>
          </p:cNvPicPr>
          <p:nvPr/>
        </p:nvPicPr>
        <p:blipFill rotWithShape="1">
          <a:blip r:embed="rId4">
            <a:extLst>
              <a:ext uri="{28A0092B-C50C-407E-A947-70E740481C1C}">
                <a14:useLocalDpi xmlns:a14="http://schemas.microsoft.com/office/drawing/2010/main" val="0"/>
              </a:ext>
            </a:extLst>
          </a:blip>
          <a:srcRect l="1420"/>
          <a:stretch/>
        </p:blipFill>
        <p:spPr>
          <a:xfrm>
            <a:off x="3341234" y="1763155"/>
            <a:ext cx="7056582" cy="5126870"/>
          </a:xfrm>
          <a:prstGeom prst="rect">
            <a:avLst/>
          </a:prstGeom>
        </p:spPr>
      </p:pic>
    </p:spTree>
    <p:extLst>
      <p:ext uri="{BB962C8B-B14F-4D97-AF65-F5344CB8AC3E}">
        <p14:creationId xmlns:p14="http://schemas.microsoft.com/office/powerpoint/2010/main" val="19421141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8" name="Yuvarlatılmış Dikdörtgen 9">
            <a:extLst>
              <a:ext uri="{FF2B5EF4-FFF2-40B4-BE49-F238E27FC236}">
                <a16:creationId xmlns:a16="http://schemas.microsoft.com/office/drawing/2014/main" id="{DEFE00AD-393E-4E44-A5E6-CA4FBE0BFFD2}"/>
              </a:ext>
            </a:extLst>
          </p:cNvPr>
          <p:cNvSpPr/>
          <p:nvPr/>
        </p:nvSpPr>
        <p:spPr>
          <a:xfrm>
            <a:off x="4454851" y="1228153"/>
            <a:ext cx="4912062" cy="762000"/>
          </a:xfrm>
          <a:prstGeom prst="roundRect">
            <a:avLst/>
          </a:prstGeom>
          <a:solidFill>
            <a:srgbClr val="404C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Times New Roman" pitchFamily="18" charset="0"/>
              </a:rPr>
              <a:t>DUYURU VE BİLGİLENDİRMELER </a:t>
            </a:r>
          </a:p>
        </p:txBody>
      </p:sp>
      <p:sp>
        <p:nvSpPr>
          <p:cNvPr id="10" name="Metin kutusu 9">
            <a:extLst>
              <a:ext uri="{FF2B5EF4-FFF2-40B4-BE49-F238E27FC236}">
                <a16:creationId xmlns:a16="http://schemas.microsoft.com/office/drawing/2014/main" id="{8EB23E42-E89B-43B2-8371-E2CBFCBA9799}"/>
              </a:ext>
            </a:extLst>
          </p:cNvPr>
          <p:cNvSpPr txBox="1"/>
          <p:nvPr/>
        </p:nvSpPr>
        <p:spPr>
          <a:xfrm>
            <a:off x="4304091" y="2690336"/>
            <a:ext cx="6832481" cy="2308324"/>
          </a:xfrm>
          <a:prstGeom prst="rect">
            <a:avLst/>
          </a:prstGeom>
          <a:noFill/>
        </p:spPr>
        <p:txBody>
          <a:bodyPr wrap="square">
            <a:spAutoFit/>
          </a:bodyPr>
          <a:lstStyle/>
          <a:p>
            <a:pPr lvl="0">
              <a:defRPr/>
            </a:pPr>
            <a:r>
              <a:rPr lang="tr-TR" sz="2400" b="1" dirty="0">
                <a:solidFill>
                  <a:srgbClr val="FF0000"/>
                </a:solidFill>
              </a:rPr>
              <a:t>Tüm duyurular ve bilgilendirmeler için: </a:t>
            </a:r>
            <a:r>
              <a:rPr lang="tr-TR" sz="2400" dirty="0">
                <a:solidFill>
                  <a:srgbClr val="FF0000"/>
                </a:solidFill>
                <a:hlinkClick r:id="rId4"/>
              </a:rPr>
              <a:t>https://www.tubitak.gov.tr/tr/yarismalar/icerik-ortaokul-ogrencileri-arastirma-projeleri-yarismasi</a:t>
            </a:r>
            <a:endParaRPr lang="tr-TR" sz="2400" dirty="0">
              <a:solidFill>
                <a:srgbClr val="FF0000"/>
              </a:solidFill>
            </a:endParaRPr>
          </a:p>
          <a:p>
            <a:pPr lvl="0">
              <a:defRPr/>
            </a:pPr>
            <a:endParaRPr lang="tr-TR" sz="2400" dirty="0">
              <a:solidFill>
                <a:sysClr val="windowText" lastClr="000000"/>
              </a:solidFill>
            </a:endParaRPr>
          </a:p>
          <a:p>
            <a:pPr lvl="0">
              <a:defRPr/>
            </a:pPr>
            <a:r>
              <a:rPr lang="tr-TR" sz="2400" u="sng" dirty="0">
                <a:solidFill>
                  <a:srgbClr val="0062A0"/>
                </a:solidFill>
                <a:latin typeface="inherit"/>
                <a:hlinkClick r:id="rId5"/>
              </a:rPr>
              <a:t>2</a:t>
            </a:r>
            <a:r>
              <a:rPr lang="tr-TR" sz="2400" u="sng" dirty="0">
                <a:solidFill>
                  <a:srgbClr val="0062A0"/>
                </a:solidFill>
                <a:latin typeface="Verdana" panose="020B0604030504040204" pitchFamily="34" charset="0"/>
                <a:hlinkClick r:id="rId5"/>
              </a:rPr>
              <a:t>204b.</a:t>
            </a:r>
            <a:r>
              <a:rPr lang="tr-TR" sz="2400" u="sng" dirty="0" err="1">
                <a:solidFill>
                  <a:srgbClr val="0062A0"/>
                </a:solidFill>
                <a:latin typeface="Verdana" panose="020B0604030504040204" pitchFamily="34" charset="0"/>
                <a:hlinkClick r:id="rId5"/>
              </a:rPr>
              <a:t>tubitak</a:t>
            </a:r>
            <a:r>
              <a:rPr lang="tr-TR" sz="2400" u="sng" dirty="0">
                <a:solidFill>
                  <a:srgbClr val="0062A0"/>
                </a:solidFill>
                <a:latin typeface="Verdana" panose="020B0604030504040204" pitchFamily="34" charset="0"/>
                <a:hlinkClick r:id="rId5"/>
              </a:rPr>
              <a:t>.gov.tr/</a:t>
            </a:r>
            <a:r>
              <a:rPr lang="tr-TR" sz="2400" dirty="0">
                <a:solidFill>
                  <a:srgbClr val="333333"/>
                </a:solidFill>
                <a:latin typeface="Verdana" panose="020B0604030504040204" pitchFamily="34" charset="0"/>
              </a:rPr>
              <a:t> </a:t>
            </a:r>
            <a:endParaRPr lang="tr-TR" sz="2400" dirty="0">
              <a:solidFill>
                <a:sysClr val="windowText" lastClr="000000"/>
              </a:solidFill>
            </a:endParaRPr>
          </a:p>
          <a:p>
            <a:pPr marL="0" lvl="0" indent="0">
              <a:buNone/>
              <a:defRPr/>
            </a:pPr>
            <a:endParaRPr kumimoji="0" lang="tr-TR"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1629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8" name="İçerik Yer Tutucusu 3"/>
          <p:cNvSpPr txBox="1">
            <a:spLocks/>
          </p:cNvSpPr>
          <p:nvPr/>
        </p:nvSpPr>
        <p:spPr>
          <a:xfrm>
            <a:off x="4614664" y="1883390"/>
            <a:ext cx="7283152" cy="49746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1600" b="1" dirty="0">
                <a:solidFill>
                  <a:srgbClr val="FF0000"/>
                </a:solidFill>
              </a:rPr>
              <a:t>Tüm duyurular ve bilgilendirmeler için:</a:t>
            </a:r>
          </a:p>
          <a:p>
            <a:r>
              <a:rPr lang="tr-TR" sz="1800" b="1" dirty="0">
                <a:solidFill>
                  <a:srgbClr val="FF0000"/>
                </a:solidFill>
              </a:rPr>
              <a:t> </a:t>
            </a:r>
            <a:r>
              <a:rPr lang="tr-TR" sz="1800" u="sng" dirty="0">
                <a:solidFill>
                  <a:srgbClr val="FF0000"/>
                </a:solidFill>
                <a:hlinkClick r:id="rId4"/>
              </a:rPr>
              <a:t>http://bilimiz.tubitak.gov.tr</a:t>
            </a:r>
            <a:endParaRPr lang="tr-TR" sz="1800" u="sng" dirty="0">
              <a:solidFill>
                <a:srgbClr val="FF0000"/>
              </a:solidFill>
            </a:endParaRPr>
          </a:p>
          <a:p>
            <a:r>
              <a:rPr lang="tr-TR" sz="1800" dirty="0">
                <a:solidFill>
                  <a:srgbClr val="FF0000"/>
                </a:solidFill>
              </a:rPr>
              <a:t>http://afyon.meb.gov.tr</a:t>
            </a:r>
          </a:p>
          <a:p>
            <a:r>
              <a:rPr lang="tr-TR" sz="1600" dirty="0"/>
              <a:t>http://afyonarge.meb.gov.tr/</a:t>
            </a:r>
            <a:endParaRPr lang="tr-TR" sz="1600" b="1" dirty="0"/>
          </a:p>
          <a:p>
            <a:r>
              <a:rPr lang="tr-TR" sz="2000" b="1" dirty="0">
                <a:solidFill>
                  <a:schemeClr val="tx1">
                    <a:lumMod val="95000"/>
                    <a:lumOff val="5000"/>
                  </a:schemeClr>
                </a:solidFill>
              </a:rPr>
              <a:t>Proje yürütme süreci ile ilgili sorularınız için: </a:t>
            </a:r>
          </a:p>
          <a:p>
            <a:r>
              <a:rPr lang="tr-TR" sz="2000" dirty="0">
                <a:solidFill>
                  <a:srgbClr val="002060"/>
                </a:solidFill>
                <a:hlinkClick r:id="rId5"/>
              </a:rPr>
              <a:t>omerbzdg@gmail.com</a:t>
            </a:r>
            <a:endParaRPr lang="tr-TR" sz="2000" dirty="0">
              <a:solidFill>
                <a:srgbClr val="002060"/>
              </a:solidFill>
            </a:endParaRPr>
          </a:p>
          <a:p>
            <a:r>
              <a:rPr lang="tr-TR" sz="2000" b="1" dirty="0">
                <a:solidFill>
                  <a:srgbClr val="FF0000"/>
                </a:solidFill>
              </a:rPr>
              <a:t>İl Milli Eğitim Müdürlüğü </a:t>
            </a:r>
            <a:r>
              <a:rPr lang="tr-TR" sz="2000" b="1" dirty="0" err="1">
                <a:solidFill>
                  <a:srgbClr val="FF0000"/>
                </a:solidFill>
              </a:rPr>
              <a:t>Arge</a:t>
            </a:r>
            <a:r>
              <a:rPr lang="tr-TR" sz="2000" b="1" dirty="0">
                <a:solidFill>
                  <a:srgbClr val="FF0000"/>
                </a:solidFill>
              </a:rPr>
              <a:t> Birimi</a:t>
            </a:r>
            <a:r>
              <a:rPr lang="tr-TR" sz="2000" dirty="0">
                <a:solidFill>
                  <a:srgbClr val="FF0000"/>
                </a:solidFill>
              </a:rPr>
              <a:t> </a:t>
            </a:r>
            <a:r>
              <a:rPr lang="tr-TR" sz="2000" dirty="0"/>
              <a:t>0272 2142428</a:t>
            </a:r>
          </a:p>
          <a:p>
            <a:r>
              <a:rPr lang="tr-TR" sz="2000" b="1" dirty="0">
                <a:solidFill>
                  <a:srgbClr val="FF0000"/>
                </a:solidFill>
              </a:rPr>
              <a:t>TÜBİTAK İl Koordinatörü: </a:t>
            </a:r>
            <a:r>
              <a:rPr lang="tr-TR" sz="2000" b="1" dirty="0"/>
              <a:t>Ömer BOZDAĞ </a:t>
            </a:r>
            <a:r>
              <a:rPr lang="tr-TR" sz="2000" dirty="0"/>
              <a:t>(5435349039)</a:t>
            </a:r>
          </a:p>
          <a:p>
            <a:endParaRPr lang="tr-TR" sz="2000" dirty="0"/>
          </a:p>
          <a:p>
            <a:r>
              <a:rPr lang="tr-TR" sz="2000" b="1" dirty="0">
                <a:solidFill>
                  <a:srgbClr val="002060"/>
                </a:solidFill>
              </a:rPr>
              <a:t>   Facebook : </a:t>
            </a:r>
            <a:r>
              <a:rPr lang="tr-TR" sz="2000" b="1" dirty="0"/>
              <a:t>Projelerim </a:t>
            </a:r>
            <a:r>
              <a:rPr lang="tr-TR" sz="2000" b="1" dirty="0" err="1"/>
              <a:t>Tübitak</a:t>
            </a:r>
            <a:endParaRPr lang="tr-TR" sz="2000" b="1" dirty="0"/>
          </a:p>
          <a:p>
            <a:r>
              <a:rPr lang="tr-TR" sz="2000" b="1" dirty="0">
                <a:solidFill>
                  <a:schemeClr val="accent1">
                    <a:lumMod val="50000"/>
                  </a:schemeClr>
                </a:solidFill>
              </a:rPr>
              <a:t>    </a:t>
            </a:r>
            <a:r>
              <a:rPr lang="tr-TR" sz="2000" b="1" dirty="0" err="1">
                <a:solidFill>
                  <a:schemeClr val="accent1">
                    <a:lumMod val="50000"/>
                  </a:schemeClr>
                </a:solidFill>
              </a:rPr>
              <a:t>İnstagram</a:t>
            </a:r>
            <a:r>
              <a:rPr lang="tr-TR" b="1" dirty="0">
                <a:solidFill>
                  <a:schemeClr val="accent1">
                    <a:lumMod val="50000"/>
                  </a:schemeClr>
                </a:solidFill>
              </a:rPr>
              <a:t>:</a:t>
            </a:r>
            <a:r>
              <a:rPr lang="tr-TR" sz="2000" b="1" dirty="0"/>
              <a:t> Projelerim </a:t>
            </a:r>
            <a:r>
              <a:rPr lang="tr-TR" sz="2000" b="1" dirty="0" err="1"/>
              <a:t>Tübitak</a:t>
            </a:r>
            <a:endParaRPr lang="tr-TR" sz="2000" b="1" dirty="0"/>
          </a:p>
          <a:p>
            <a:r>
              <a:rPr lang="tr-TR" sz="2000" b="1" dirty="0">
                <a:solidFill>
                  <a:srgbClr val="002060"/>
                </a:solidFill>
              </a:rPr>
              <a:t>Youtube:</a:t>
            </a:r>
            <a:r>
              <a:rPr lang="tr-TR" sz="2000" b="1" dirty="0"/>
              <a:t>   Ömer Bozdağ</a:t>
            </a:r>
          </a:p>
          <a:p>
            <a:r>
              <a:rPr lang="tr-TR" sz="2000" dirty="0"/>
              <a:t>                       </a:t>
            </a: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2266856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8" name="Yuvarlatılmış Dikdörtgen 9">
            <a:extLst>
              <a:ext uri="{FF2B5EF4-FFF2-40B4-BE49-F238E27FC236}">
                <a16:creationId xmlns:a16="http://schemas.microsoft.com/office/drawing/2014/main" id="{FBF70EF2-A458-4583-A653-2B20F22AF44C}"/>
              </a:ext>
            </a:extLst>
          </p:cNvPr>
          <p:cNvSpPr/>
          <p:nvPr/>
        </p:nvSpPr>
        <p:spPr>
          <a:xfrm>
            <a:off x="3658703" y="2091618"/>
            <a:ext cx="5108823" cy="762000"/>
          </a:xfrm>
          <a:prstGeom prst="roundRect">
            <a:avLst/>
          </a:prstGeom>
          <a:solidFill>
            <a:srgbClr val="404C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Times New Roman" pitchFamily="18" charset="0"/>
              </a:rPr>
              <a:t>1. ÇAĞRININ AMACI VE</a:t>
            </a:r>
            <a:r>
              <a:rPr kumimoji="0" lang="tr-TR" sz="2400" b="1" i="0" u="none" strike="noStrike" kern="1200" cap="none" spc="0" normalizeH="0" noProof="0" dirty="0">
                <a:ln>
                  <a:noFill/>
                </a:ln>
                <a:solidFill>
                  <a:prstClr val="white"/>
                </a:solidFill>
                <a:effectLst/>
                <a:uLnTx/>
                <a:uFillTx/>
                <a:latin typeface="Calibri" panose="020F0502020204030204"/>
                <a:ea typeface="+mn-ea"/>
                <a:cs typeface="Times New Roman" pitchFamily="18" charset="0"/>
              </a:rPr>
              <a:t> KAPSAMI</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Metin kutusu 9">
            <a:extLst>
              <a:ext uri="{FF2B5EF4-FFF2-40B4-BE49-F238E27FC236}">
                <a16:creationId xmlns:a16="http://schemas.microsoft.com/office/drawing/2014/main" id="{39561BEB-70EE-41F3-B842-04AEE40FD3D6}"/>
              </a:ext>
            </a:extLst>
          </p:cNvPr>
          <p:cNvSpPr txBox="1"/>
          <p:nvPr/>
        </p:nvSpPr>
        <p:spPr>
          <a:xfrm>
            <a:off x="3353903" y="3028299"/>
            <a:ext cx="8051076" cy="3046988"/>
          </a:xfrm>
          <a:prstGeom prst="rect">
            <a:avLst/>
          </a:prstGeom>
          <a:noFill/>
        </p:spPr>
        <p:txBody>
          <a:bodyPr wrap="square">
            <a:spAutoFit/>
          </a:bodyPr>
          <a:lstStyle/>
          <a:p>
            <a:pPr algn="just"/>
            <a:r>
              <a:rPr lang="tr-TR" sz="2400" b="1" dirty="0">
                <a:latin typeface="CIDFont+F2"/>
              </a:rPr>
              <a:t>Çağrının amacı, ortaokul öğrenimine devam etmekte olan öğrencileri temel, sosyal ve uygulamalı bilim alanlarında çalışmalar yapmaya teşvik etmek, çalışmalarını yönlendirmek ve mevcut bilimsel çalışmalarının gelişimine katkı sağlamaktır.</a:t>
            </a:r>
          </a:p>
          <a:p>
            <a:pPr algn="just"/>
            <a:r>
              <a:rPr lang="tr-TR" sz="2400" b="1" dirty="0">
                <a:latin typeface="CIDFont+F2"/>
              </a:rPr>
              <a:t>Bu çağrı, program kapsamında düzenlenecek olan yarışmaya yönelik kuralları, işlemleri ve yükümlülükleri kapsar.</a:t>
            </a:r>
            <a:endParaRPr lang="tr-TR" sz="2400" b="1" dirty="0">
              <a:solidFill>
                <a:prstClr val="black"/>
              </a:solidFill>
            </a:endParaRPr>
          </a:p>
        </p:txBody>
      </p:sp>
    </p:spTree>
    <p:extLst>
      <p:ext uri="{BB962C8B-B14F-4D97-AF65-F5344CB8AC3E}">
        <p14:creationId xmlns:p14="http://schemas.microsoft.com/office/powerpoint/2010/main" val="18819372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8" name="İçerik Yer Tutucusu 2"/>
          <p:cNvSpPr txBox="1">
            <a:spLocks/>
          </p:cNvSpPr>
          <p:nvPr/>
        </p:nvSpPr>
        <p:spPr>
          <a:xfrm>
            <a:off x="3782498" y="1819772"/>
            <a:ext cx="8438728" cy="47133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b="1" dirty="0">
                <a:solidFill>
                  <a:srgbClr val="FF0000"/>
                </a:solidFill>
              </a:rPr>
              <a:t>    </a:t>
            </a:r>
            <a:endParaRPr lang="tr-TR" dirty="0"/>
          </a:p>
        </p:txBody>
      </p:sp>
      <p:sp>
        <p:nvSpPr>
          <p:cNvPr id="6" name="Yuvarlatılmış Dikdörtgen 9">
            <a:extLst>
              <a:ext uri="{FF2B5EF4-FFF2-40B4-BE49-F238E27FC236}">
                <a16:creationId xmlns:a16="http://schemas.microsoft.com/office/drawing/2014/main" id="{F9EE22B5-2156-4D65-B173-E3AEC3319BC0}"/>
              </a:ext>
            </a:extLst>
          </p:cNvPr>
          <p:cNvSpPr/>
          <p:nvPr/>
        </p:nvSpPr>
        <p:spPr>
          <a:xfrm>
            <a:off x="3892602" y="2048371"/>
            <a:ext cx="6826554" cy="762000"/>
          </a:xfrm>
          <a:prstGeom prst="roundRect">
            <a:avLst/>
          </a:prstGeom>
          <a:solidFill>
            <a:srgbClr val="404C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Times New Roman" pitchFamily="18" charset="0"/>
              </a:rPr>
              <a:t>2. BAŞVURU KOŞULLARI, BELGELERİ VE YÖNTEMİ</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Metin kutusu 9">
            <a:extLst>
              <a:ext uri="{FF2B5EF4-FFF2-40B4-BE49-F238E27FC236}">
                <a16:creationId xmlns:a16="http://schemas.microsoft.com/office/drawing/2014/main" id="{E94CB5AF-4875-41AA-A6CC-7ED42171E2B2}"/>
              </a:ext>
            </a:extLst>
          </p:cNvPr>
          <p:cNvSpPr txBox="1"/>
          <p:nvPr/>
        </p:nvSpPr>
        <p:spPr>
          <a:xfrm>
            <a:off x="3297383" y="2887682"/>
            <a:ext cx="8298872" cy="3600986"/>
          </a:xfrm>
          <a:prstGeom prst="rect">
            <a:avLst/>
          </a:prstGeom>
          <a:noFill/>
        </p:spPr>
        <p:txBody>
          <a:bodyPr wrap="square">
            <a:spAutoFit/>
          </a:bodyPr>
          <a:lstStyle/>
          <a:p>
            <a:pPr algn="just"/>
            <a:r>
              <a:rPr lang="tr-TR" sz="3600" b="1" dirty="0">
                <a:solidFill>
                  <a:srgbClr val="EB5B21"/>
                </a:solidFill>
                <a:latin typeface="CIDFont+F3"/>
              </a:rPr>
              <a:t>2.1. Başvuru Koşulları</a:t>
            </a:r>
          </a:p>
          <a:p>
            <a:pPr algn="just"/>
            <a:r>
              <a:rPr lang="tr-TR" sz="2400" dirty="0">
                <a:solidFill>
                  <a:srgbClr val="EB5B21"/>
                </a:solidFill>
                <a:latin typeface="CIDFont+F2"/>
              </a:rPr>
              <a:t>2.1.1 </a:t>
            </a:r>
            <a:r>
              <a:rPr lang="tr-TR" sz="2400" dirty="0">
                <a:solidFill>
                  <a:srgbClr val="000000"/>
                </a:solidFill>
                <a:latin typeface="CIDFont+F2"/>
              </a:rPr>
              <a:t>Yarışmaya, Türkiye ve KKTC’de öğrenim gören tüm ortaokul öğrencileri katılabilir.</a:t>
            </a:r>
          </a:p>
          <a:p>
            <a:pPr algn="just"/>
            <a:r>
              <a:rPr lang="tr-TR" sz="2400" dirty="0">
                <a:solidFill>
                  <a:srgbClr val="EB5B21"/>
                </a:solidFill>
                <a:latin typeface="CIDFont+F2"/>
              </a:rPr>
              <a:t>2.1.2 </a:t>
            </a:r>
            <a:r>
              <a:rPr lang="tr-TR" sz="2400" dirty="0">
                <a:solidFill>
                  <a:srgbClr val="000000"/>
                </a:solidFill>
                <a:latin typeface="CIDFont+F2"/>
              </a:rPr>
              <a:t>Yarışmaya her öğrenci yalnızca </a:t>
            </a:r>
            <a:r>
              <a:rPr lang="tr-TR" sz="2400" dirty="0">
                <a:solidFill>
                  <a:srgbClr val="000000"/>
                </a:solidFill>
                <a:latin typeface="CIDFont+F3"/>
              </a:rPr>
              <a:t>bir </a:t>
            </a:r>
            <a:r>
              <a:rPr lang="tr-TR" sz="2400" dirty="0">
                <a:solidFill>
                  <a:srgbClr val="000000"/>
                </a:solidFill>
                <a:latin typeface="CIDFont+F2"/>
              </a:rPr>
              <a:t>proje ile katılabilir ve her proje </a:t>
            </a:r>
            <a:r>
              <a:rPr lang="tr-TR" sz="2400" dirty="0">
                <a:solidFill>
                  <a:srgbClr val="000000"/>
                </a:solidFill>
                <a:latin typeface="CIDFont+F3"/>
              </a:rPr>
              <a:t>en çok üç </a:t>
            </a:r>
            <a:r>
              <a:rPr lang="tr-TR" sz="2400" dirty="0">
                <a:solidFill>
                  <a:srgbClr val="000000"/>
                </a:solidFill>
                <a:latin typeface="CIDFont+F2"/>
              </a:rPr>
              <a:t>öğrenci tarafından hazırlanır.</a:t>
            </a:r>
          </a:p>
          <a:p>
            <a:pPr algn="just"/>
            <a:r>
              <a:rPr lang="tr-TR" sz="2400" dirty="0">
                <a:solidFill>
                  <a:srgbClr val="EB5B21"/>
                </a:solidFill>
                <a:latin typeface="CIDFont+F2"/>
              </a:rPr>
              <a:t>2.1.3 </a:t>
            </a:r>
            <a:r>
              <a:rPr lang="tr-TR" sz="2400" dirty="0">
                <a:solidFill>
                  <a:srgbClr val="000000"/>
                </a:solidFill>
                <a:latin typeface="CIDFont+F2"/>
              </a:rPr>
              <a:t>Bir projede sadece bir danışman görev alabilir ve danışman birden fazla projeye danışmanlık yapabilir. Danışman için alan sınırlaması yoktur. Projede danışman olması zorunludur.</a:t>
            </a:r>
          </a:p>
        </p:txBody>
      </p:sp>
    </p:spTree>
    <p:extLst>
      <p:ext uri="{BB962C8B-B14F-4D97-AF65-F5344CB8AC3E}">
        <p14:creationId xmlns:p14="http://schemas.microsoft.com/office/powerpoint/2010/main" val="2869211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10" name="İçerik Yer Tutucusu 2"/>
          <p:cNvSpPr txBox="1">
            <a:spLocks/>
          </p:cNvSpPr>
          <p:nvPr/>
        </p:nvSpPr>
        <p:spPr>
          <a:xfrm>
            <a:off x="3513155" y="2784142"/>
            <a:ext cx="8699722" cy="35581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dirty="0"/>
          </a:p>
        </p:txBody>
      </p:sp>
      <p:sp>
        <p:nvSpPr>
          <p:cNvPr id="6" name="Yuvarlatılmış Dikdörtgen 9">
            <a:extLst>
              <a:ext uri="{FF2B5EF4-FFF2-40B4-BE49-F238E27FC236}">
                <a16:creationId xmlns:a16="http://schemas.microsoft.com/office/drawing/2014/main" id="{1AF824F5-082C-4D3A-9952-DFB3AE892F90}"/>
              </a:ext>
            </a:extLst>
          </p:cNvPr>
          <p:cNvSpPr/>
          <p:nvPr/>
        </p:nvSpPr>
        <p:spPr>
          <a:xfrm>
            <a:off x="3571262" y="1976329"/>
            <a:ext cx="6826554" cy="762000"/>
          </a:xfrm>
          <a:prstGeom prst="roundRect">
            <a:avLst/>
          </a:prstGeom>
          <a:solidFill>
            <a:srgbClr val="404C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Times New Roman" pitchFamily="18" charset="0"/>
              </a:rPr>
              <a:t>2. BAŞVURU KOŞULLARI, BELGELERİ VE YÖNTEMİ</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etin kutusu 7">
            <a:extLst>
              <a:ext uri="{FF2B5EF4-FFF2-40B4-BE49-F238E27FC236}">
                <a16:creationId xmlns:a16="http://schemas.microsoft.com/office/drawing/2014/main" id="{5EE817A4-0428-4846-B8DD-4B0F29E595DC}"/>
              </a:ext>
            </a:extLst>
          </p:cNvPr>
          <p:cNvSpPr txBox="1"/>
          <p:nvPr/>
        </p:nvSpPr>
        <p:spPr>
          <a:xfrm>
            <a:off x="3513154" y="3183861"/>
            <a:ext cx="7238197" cy="3176254"/>
          </a:xfrm>
          <a:prstGeom prst="rect">
            <a:avLst/>
          </a:prstGeom>
          <a:noFill/>
        </p:spPr>
        <p:txBody>
          <a:bodyPr wrap="square">
            <a:spAutoFit/>
          </a:bodyPr>
          <a:lstStyle/>
          <a:p>
            <a:pPr lvl="0">
              <a:lnSpc>
                <a:spcPct val="90000"/>
              </a:lnSpc>
              <a:spcBef>
                <a:spcPts val="1000"/>
              </a:spcBef>
              <a:defRPr/>
            </a:pPr>
            <a:r>
              <a:rPr lang="tr-TR" sz="3600" b="1" dirty="0">
                <a:solidFill>
                  <a:srgbClr val="EB5B21"/>
                </a:solidFill>
                <a:latin typeface="CIDFont+F3"/>
              </a:rPr>
              <a:t>2.1. Başvuru Koşulları</a:t>
            </a:r>
          </a:p>
          <a:p>
            <a:pPr algn="just"/>
            <a:r>
              <a:rPr lang="tr-TR" sz="2400" dirty="0">
                <a:solidFill>
                  <a:srgbClr val="EB5B21"/>
                </a:solidFill>
                <a:latin typeface="CIDFont+F2"/>
              </a:rPr>
              <a:t>2.1.4 </a:t>
            </a:r>
            <a:r>
              <a:rPr lang="tr-TR" sz="2400" dirty="0">
                <a:solidFill>
                  <a:srgbClr val="000000"/>
                </a:solidFill>
                <a:latin typeface="CIDFont+F2"/>
              </a:rPr>
              <a:t>Aynı ya da başka isimlerle ve/veya aynı ya da benzer içerikle (konuyla) herhangi bir proje yarışmasına, bu yarışmanın son başvuru tarihinden önce başvurusu yapılmış veya katılmış projelerle bu yarışmaya başvuru yapılamaz. Bu kurala uymadığı tespit edilen projeler, hangi aşamada olursa olsun yarışmadan elenir.</a:t>
            </a:r>
          </a:p>
        </p:txBody>
      </p:sp>
    </p:spTree>
    <p:extLst>
      <p:ext uri="{BB962C8B-B14F-4D97-AF65-F5344CB8AC3E}">
        <p14:creationId xmlns:p14="http://schemas.microsoft.com/office/powerpoint/2010/main" val="30249889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6" name="5 Dikdörtgen"/>
          <p:cNvSpPr/>
          <p:nvPr/>
        </p:nvSpPr>
        <p:spPr>
          <a:xfrm>
            <a:off x="4128655" y="1933719"/>
            <a:ext cx="7523017" cy="4209357"/>
          </a:xfrm>
          <a:prstGeom prst="rect">
            <a:avLst/>
          </a:prstGeom>
        </p:spPr>
        <p:txBody>
          <a:bodyPr wrap="square">
            <a:spAutoFit/>
          </a:bodyPr>
          <a:lstStyle/>
          <a:p>
            <a:pPr lvl="0" algn="just">
              <a:lnSpc>
                <a:spcPct val="90000"/>
              </a:lnSpc>
              <a:spcBef>
                <a:spcPts val="1000"/>
              </a:spcBef>
              <a:defRPr/>
            </a:pPr>
            <a:r>
              <a:rPr lang="tr-TR" sz="2400" b="1" dirty="0">
                <a:solidFill>
                  <a:srgbClr val="EB5B21"/>
                </a:solidFill>
                <a:latin typeface="CIDFont+F3"/>
              </a:rPr>
              <a:t>2.1. Başvuru Koşulları</a:t>
            </a:r>
          </a:p>
          <a:p>
            <a:pPr lvl="0" algn="just">
              <a:lnSpc>
                <a:spcPct val="90000"/>
              </a:lnSpc>
              <a:spcBef>
                <a:spcPts val="1000"/>
              </a:spcBef>
              <a:defRPr/>
            </a:pPr>
            <a:r>
              <a:rPr lang="tr-TR" sz="2400" dirty="0">
                <a:solidFill>
                  <a:srgbClr val="EB5B21"/>
                </a:solidFill>
                <a:latin typeface="CIDFont+F2"/>
              </a:rPr>
              <a:t>2.1.5 </a:t>
            </a:r>
            <a:r>
              <a:rPr lang="tr-TR" sz="2400" dirty="0">
                <a:solidFill>
                  <a:srgbClr val="000000"/>
                </a:solidFill>
                <a:latin typeface="CIDFont+F2"/>
              </a:rPr>
              <a:t>Başvuru sistemine eksik, hatalı veya yanlış belge ve bilgi yüklenmesi, hazırlanan projenin halk sağlığı ve güvenliği için risk teşkil etmesi, insanların kişilik haklarına aykırı çalışma yapılması, projede etnik kökene, kişi veya toplumu karalamaya yönelik içerik bulunması, omurgalılar üzerinde kesi yapılması, kan veya doku alınması, ağız ya da enjeksiyon yoluyla etkisi kesin olarak bilinmeyen tehlikeli ve yabancı madde verilmesi, sağlığı tehdit eden deneyler yapılması durumlarında proje başvuruları hangi aşamada olursa olsun yarışmadan elenir.</a:t>
            </a:r>
          </a:p>
        </p:txBody>
      </p:sp>
    </p:spTree>
    <p:extLst>
      <p:ext uri="{BB962C8B-B14F-4D97-AF65-F5344CB8AC3E}">
        <p14:creationId xmlns:p14="http://schemas.microsoft.com/office/powerpoint/2010/main" val="3921026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0448202C-3EF7-4EB8-A7C6-8187E3E64A91}"/>
              </a:ext>
            </a:extLst>
          </p:cNvPr>
          <p:cNvSpPr txBox="1"/>
          <p:nvPr/>
        </p:nvSpPr>
        <p:spPr>
          <a:xfrm>
            <a:off x="4304092" y="2602104"/>
            <a:ext cx="6655060" cy="3267561"/>
          </a:xfrm>
          <a:prstGeom prst="rect">
            <a:avLst/>
          </a:prstGeom>
          <a:noFill/>
        </p:spPr>
        <p:txBody>
          <a:bodyPr wrap="square">
            <a:spAutoFit/>
          </a:bodyPr>
          <a:lstStyle/>
          <a:p>
            <a:pPr lvl="0">
              <a:lnSpc>
                <a:spcPct val="90000"/>
              </a:lnSpc>
              <a:spcBef>
                <a:spcPts val="1000"/>
              </a:spcBef>
              <a:defRPr/>
            </a:pPr>
            <a:r>
              <a:rPr lang="tr-TR" sz="2800" b="1" dirty="0">
                <a:solidFill>
                  <a:srgbClr val="EB5B21"/>
                </a:solidFill>
                <a:latin typeface="CIDFont+F3"/>
              </a:rPr>
              <a:t>2.1. Başvuru Koşulları</a:t>
            </a:r>
          </a:p>
          <a:p>
            <a:pPr lvl="0" algn="just">
              <a:lnSpc>
                <a:spcPct val="90000"/>
              </a:lnSpc>
              <a:spcBef>
                <a:spcPts val="1000"/>
              </a:spcBef>
              <a:defRPr/>
            </a:pPr>
            <a:r>
              <a:rPr lang="tr-TR" sz="2400" dirty="0">
                <a:solidFill>
                  <a:srgbClr val="EB5B21"/>
                </a:solidFill>
                <a:latin typeface="CIDFont+F2"/>
              </a:rPr>
              <a:t>2.1.6 </a:t>
            </a:r>
            <a:r>
              <a:rPr lang="tr-TR" sz="2400" dirty="0">
                <a:solidFill>
                  <a:srgbClr val="000000"/>
                </a:solidFill>
                <a:latin typeface="CIDFont+F2"/>
              </a:rPr>
              <a:t>Başvuru aşamasında yanlış ana alan veya yanlış tematik alan seçilmesi durumunda başvuru süreci bittikten sonra değişiklik yapılmayacak ve projeler başvuru yapılan ana alanda görevlendirilecek jüri tarafından değerlendirilecektir. Proje içeriğinin </a:t>
            </a:r>
            <a:r>
              <a:rPr lang="nn-NO" sz="2400" dirty="0">
                <a:solidFill>
                  <a:srgbClr val="000000"/>
                </a:solidFill>
                <a:latin typeface="CIDFont+F2"/>
              </a:rPr>
              <a:t>tematik alanla olan ilişkisi değerlendirmede etkili olacaktır</a:t>
            </a:r>
            <a:r>
              <a:rPr lang="tr-TR" sz="2400" dirty="0">
                <a:solidFill>
                  <a:srgbClr val="000000"/>
                </a:solidFill>
                <a:latin typeface="CIDFont+F2"/>
              </a:rPr>
              <a:t>.</a:t>
            </a:r>
            <a:endParaRPr lang="tr-TR" sz="3200" b="1" dirty="0">
              <a:solidFill>
                <a:prstClr val="black"/>
              </a:solidFill>
            </a:endParaRPr>
          </a:p>
        </p:txBody>
      </p:sp>
    </p:spTree>
    <p:extLst>
      <p:ext uri="{BB962C8B-B14F-4D97-AF65-F5344CB8AC3E}">
        <p14:creationId xmlns:p14="http://schemas.microsoft.com/office/powerpoint/2010/main" val="8520231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8" name="Yuvarlatılmış Dikdörtgen 9">
            <a:extLst>
              <a:ext uri="{FF2B5EF4-FFF2-40B4-BE49-F238E27FC236}">
                <a16:creationId xmlns:a16="http://schemas.microsoft.com/office/drawing/2014/main" id="{72615857-BAEE-42E3-9D39-773E4122327A}"/>
              </a:ext>
            </a:extLst>
          </p:cNvPr>
          <p:cNvSpPr/>
          <p:nvPr/>
        </p:nvSpPr>
        <p:spPr>
          <a:xfrm>
            <a:off x="4225567" y="1537971"/>
            <a:ext cx="4009696" cy="762000"/>
          </a:xfrm>
          <a:prstGeom prst="roundRect">
            <a:avLst/>
          </a:prstGeom>
          <a:solidFill>
            <a:srgbClr val="404C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Times New Roman" pitchFamily="18" charset="0"/>
              </a:rPr>
              <a:t>2.2. </a:t>
            </a:r>
            <a:r>
              <a:rPr lang="tr-TR" sz="2400" b="1" dirty="0">
                <a:solidFill>
                  <a:prstClr val="white"/>
                </a:solidFill>
                <a:latin typeface="Calibri" panose="020F0502020204030204"/>
                <a:cs typeface="Times New Roman" pitchFamily="18" charset="0"/>
              </a:rPr>
              <a:t>BAŞVURU İŞLEMLERİ</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Resim 9">
            <a:extLst>
              <a:ext uri="{FF2B5EF4-FFF2-40B4-BE49-F238E27FC236}">
                <a16:creationId xmlns:a16="http://schemas.microsoft.com/office/drawing/2014/main" id="{F5B752A5-A495-4B6D-B6E1-93261FBE78FB}"/>
              </a:ext>
            </a:extLst>
          </p:cNvPr>
          <p:cNvPicPr>
            <a:picLocks noChangeAspect="1"/>
          </p:cNvPicPr>
          <p:nvPr/>
        </p:nvPicPr>
        <p:blipFill>
          <a:blip r:embed="rId4" cstate="print"/>
          <a:stretch>
            <a:fillRect/>
          </a:stretch>
        </p:blipFill>
        <p:spPr>
          <a:xfrm>
            <a:off x="544724" y="2916695"/>
            <a:ext cx="2880000" cy="3401731"/>
          </a:xfrm>
          <a:prstGeom prst="rect">
            <a:avLst/>
          </a:prstGeom>
        </p:spPr>
      </p:pic>
      <p:sp>
        <p:nvSpPr>
          <p:cNvPr id="13" name="12 Dikdörtgen"/>
          <p:cNvSpPr/>
          <p:nvPr/>
        </p:nvSpPr>
        <p:spPr>
          <a:xfrm>
            <a:off x="4294909" y="2412079"/>
            <a:ext cx="7148945" cy="3170099"/>
          </a:xfrm>
          <a:prstGeom prst="rect">
            <a:avLst/>
          </a:prstGeom>
        </p:spPr>
        <p:txBody>
          <a:bodyPr wrap="square">
            <a:spAutoFit/>
          </a:bodyPr>
          <a:lstStyle/>
          <a:p>
            <a:r>
              <a:rPr lang="tr-TR" sz="2000" b="1" dirty="0">
                <a:solidFill>
                  <a:srgbClr val="EB5B21"/>
                </a:solidFill>
                <a:latin typeface="CIDFont+F3"/>
              </a:rPr>
              <a:t>2.2. Başvuru İşlemi</a:t>
            </a:r>
          </a:p>
          <a:p>
            <a:pPr algn="just"/>
            <a:r>
              <a:rPr lang="tr-TR" dirty="0">
                <a:solidFill>
                  <a:srgbClr val="EB5B21"/>
                </a:solidFill>
                <a:latin typeface="CIDFont+F2"/>
              </a:rPr>
              <a:t>2.2.1 </a:t>
            </a:r>
            <a:r>
              <a:rPr lang="tr-TR" dirty="0">
                <a:solidFill>
                  <a:srgbClr val="000000"/>
                </a:solidFill>
                <a:latin typeface="CIDFont+F2"/>
              </a:rPr>
              <a:t>2021 yılı Ortaokul Öğrencileri Araştırma Projeleri Yarışması Proje Rehberine göre hazırlanan ve tamamlanan projelerin başvuruları </a:t>
            </a:r>
            <a:r>
              <a:rPr lang="tr-TR" b="1" dirty="0">
                <a:solidFill>
                  <a:srgbClr val="FF0000"/>
                </a:solidFill>
                <a:latin typeface="CIDFont+F2"/>
              </a:rPr>
              <a:t>11 Ocak 2021 tarihinde başlar ve 17 Şubat 2021 tarihinde, saat 17.30’da sona erer. </a:t>
            </a:r>
            <a:r>
              <a:rPr lang="tr-TR" dirty="0">
                <a:solidFill>
                  <a:srgbClr val="000000"/>
                </a:solidFill>
                <a:latin typeface="CIDFont+F2"/>
              </a:rPr>
              <a:t>Başvurular </a:t>
            </a:r>
            <a:r>
              <a:rPr lang="tr-TR" dirty="0">
                <a:solidFill>
                  <a:srgbClr val="0000FF"/>
                </a:solidFill>
                <a:latin typeface="CIDFont+F2"/>
              </a:rPr>
              <a:t>https://ebideb.tubitak.gov.tr </a:t>
            </a:r>
            <a:r>
              <a:rPr lang="tr-TR" dirty="0">
                <a:solidFill>
                  <a:srgbClr val="000000"/>
                </a:solidFill>
                <a:latin typeface="CIDFont+F2"/>
              </a:rPr>
              <a:t>adresinden danışman öğretmen tarafından çevrimiçi olarak yapılır. Danışman öğretmen sisteme kendi kullanıcı adı ve şifresi ile giriş yaparak proje ve öğrenci bilgilerini kaydeder. </a:t>
            </a:r>
            <a:r>
              <a:rPr lang="tr-TR" b="1" dirty="0">
                <a:solidFill>
                  <a:srgbClr val="7030A0"/>
                </a:solidFill>
                <a:latin typeface="CIDFont+F2"/>
              </a:rPr>
              <a:t>Başvuru yapabilmek için öğrenciler ve danışman öğretmenin </a:t>
            </a:r>
            <a:r>
              <a:rPr lang="tr-TR" b="1" dirty="0" err="1">
                <a:solidFill>
                  <a:srgbClr val="7030A0"/>
                </a:solidFill>
                <a:latin typeface="CIDFont+F2"/>
              </a:rPr>
              <a:t>ARBİS’e</a:t>
            </a:r>
            <a:r>
              <a:rPr lang="tr-TR" b="1" dirty="0">
                <a:solidFill>
                  <a:srgbClr val="7030A0"/>
                </a:solidFill>
                <a:latin typeface="CIDFont+F2"/>
              </a:rPr>
              <a:t> kayıtlı olması gerekir </a:t>
            </a:r>
            <a:r>
              <a:rPr lang="tr-TR" dirty="0">
                <a:solidFill>
                  <a:srgbClr val="000000"/>
                </a:solidFill>
                <a:latin typeface="CIDFont+F2"/>
              </a:rPr>
              <a:t>(Bkz. </a:t>
            </a:r>
            <a:r>
              <a:rPr lang="tr-TR" dirty="0">
                <a:solidFill>
                  <a:srgbClr val="0000FF"/>
                </a:solidFill>
                <a:latin typeface="CIDFont+F2"/>
              </a:rPr>
              <a:t>https://arbis.tubitak.gov.tr</a:t>
            </a:r>
            <a:r>
              <a:rPr lang="tr-TR" dirty="0">
                <a:solidFill>
                  <a:srgbClr val="000000"/>
                </a:solidFill>
                <a:latin typeface="CIDFont+F2"/>
              </a:rPr>
              <a:t>).</a:t>
            </a:r>
          </a:p>
        </p:txBody>
      </p:sp>
    </p:spTree>
    <p:extLst>
      <p:ext uri="{BB962C8B-B14F-4D97-AF65-F5344CB8AC3E}">
        <p14:creationId xmlns:p14="http://schemas.microsoft.com/office/powerpoint/2010/main" val="581788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t Başlık 6">
            <a:extLst>
              <a:ext uri="{FF2B5EF4-FFF2-40B4-BE49-F238E27FC236}">
                <a16:creationId xmlns:a16="http://schemas.microsoft.com/office/drawing/2014/main" id="{CE8F85CF-6EF1-470B-BB9F-F1C0C3729CAF}"/>
              </a:ext>
            </a:extLst>
          </p:cNvPr>
          <p:cNvSpPr>
            <a:spLocks noGrp="1"/>
          </p:cNvSpPr>
          <p:nvPr>
            <p:ph type="subTitle" idx="1"/>
          </p:nvPr>
        </p:nvSpPr>
        <p:spPr>
          <a:xfrm>
            <a:off x="4738395" y="236432"/>
            <a:ext cx="7238198" cy="507949"/>
          </a:xfrm>
        </p:spPr>
        <p:txBody>
          <a:bodyPr>
            <a:normAutofit/>
          </a:bodyPr>
          <a:lstStyle/>
          <a:p>
            <a:r>
              <a:rPr lang="tr-TR" b="1" dirty="0">
                <a:latin typeface="Arial Narrow" panose="020B0606020202030204" pitchFamily="34" charset="0"/>
                <a:cs typeface="Arial" panose="020B0604020202020204" pitchFamily="34" charset="0"/>
              </a:rPr>
              <a:t>AFYONKARAHİSAR İL MİLLİ EĞİTİM MÜDÜRLÜĞÜ</a:t>
            </a:r>
          </a:p>
        </p:txBody>
      </p:sp>
      <p:pic>
        <p:nvPicPr>
          <p:cNvPr id="9" name="Resim 8">
            <a:extLst>
              <a:ext uri="{FF2B5EF4-FFF2-40B4-BE49-F238E27FC236}">
                <a16:creationId xmlns:a16="http://schemas.microsoft.com/office/drawing/2014/main" id="{ADDB40E7-D405-4830-B63A-8813C6229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480" y="640483"/>
            <a:ext cx="1122672" cy="1122672"/>
          </a:xfrm>
          <a:prstGeom prst="rect">
            <a:avLst/>
          </a:prstGeom>
        </p:spPr>
      </p:pic>
      <p:sp>
        <p:nvSpPr>
          <p:cNvPr id="12" name="Alt Başlık 6">
            <a:extLst>
              <a:ext uri="{FF2B5EF4-FFF2-40B4-BE49-F238E27FC236}">
                <a16:creationId xmlns:a16="http://schemas.microsoft.com/office/drawing/2014/main" id="{B30F28C2-BD7D-40A2-BD8E-F7C663C6F324}"/>
              </a:ext>
            </a:extLst>
          </p:cNvPr>
          <p:cNvSpPr txBox="1">
            <a:spLocks/>
          </p:cNvSpPr>
          <p:nvPr/>
        </p:nvSpPr>
        <p:spPr>
          <a:xfrm>
            <a:off x="4083302" y="4617561"/>
            <a:ext cx="7238198" cy="1759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4000" b="1" dirty="0">
              <a:solidFill>
                <a:srgbClr val="FF0000"/>
              </a:solidFill>
              <a:latin typeface="Arial Narrow" panose="020B0606020202030204" pitchFamily="34" charset="0"/>
              <a:cs typeface="Arial" panose="020B0604020202020204" pitchFamily="34" charset="0"/>
            </a:endParaRPr>
          </a:p>
        </p:txBody>
      </p:sp>
      <p:sp>
        <p:nvSpPr>
          <p:cNvPr id="6" name="5 Dikdörtgen"/>
          <p:cNvSpPr/>
          <p:nvPr/>
        </p:nvSpPr>
        <p:spPr>
          <a:xfrm>
            <a:off x="3879272" y="1870364"/>
            <a:ext cx="7509163" cy="4524315"/>
          </a:xfrm>
          <a:prstGeom prst="rect">
            <a:avLst/>
          </a:prstGeom>
        </p:spPr>
        <p:txBody>
          <a:bodyPr wrap="square">
            <a:spAutoFit/>
          </a:bodyPr>
          <a:lstStyle/>
          <a:p>
            <a:pPr algn="just"/>
            <a:r>
              <a:rPr lang="tr-TR" sz="2400" b="1" dirty="0">
                <a:solidFill>
                  <a:srgbClr val="EB5B21"/>
                </a:solidFill>
                <a:latin typeface="CIDFont+F3"/>
              </a:rPr>
              <a:t>2.2. Başvuru İşlemi</a:t>
            </a:r>
          </a:p>
          <a:p>
            <a:pPr algn="just"/>
            <a:r>
              <a:rPr lang="tr-TR" sz="2400" dirty="0">
                <a:solidFill>
                  <a:srgbClr val="EB5B21"/>
                </a:solidFill>
                <a:latin typeface="CIDFont+F2"/>
              </a:rPr>
              <a:t>2.2.2 </a:t>
            </a:r>
            <a:r>
              <a:rPr lang="tr-TR" sz="2400" dirty="0">
                <a:solidFill>
                  <a:srgbClr val="000000"/>
                </a:solidFill>
                <a:latin typeface="CIDFont+F2"/>
              </a:rPr>
              <a:t>Öğrenci/öğrencilerin son altı ay içinde çekilmiş vesikalık fotoğrafları sisteme yüklenir.</a:t>
            </a:r>
          </a:p>
          <a:p>
            <a:r>
              <a:rPr lang="tr-TR" sz="2400" dirty="0">
                <a:solidFill>
                  <a:srgbClr val="EB5B21"/>
                </a:solidFill>
                <a:latin typeface="CIDFont+F2"/>
              </a:rPr>
              <a:t>2.2.3 </a:t>
            </a:r>
            <a:r>
              <a:rPr lang="tr-TR" sz="2400" dirty="0">
                <a:solidFill>
                  <a:srgbClr val="000000"/>
                </a:solidFill>
                <a:latin typeface="CIDFont+F2"/>
              </a:rPr>
              <a:t>Proje çalışması </a:t>
            </a:r>
            <a:r>
              <a:rPr lang="tr-TR" sz="2400" dirty="0">
                <a:solidFill>
                  <a:srgbClr val="0000FF"/>
                </a:solidFill>
                <a:latin typeface="CIDFont+F2"/>
              </a:rPr>
              <a:t>https://www.tubitak.gov.tr/tr/yarismalar/icerik-ortaokul-ogrencileriarastirma-projeleri-yarismasi </a:t>
            </a:r>
            <a:r>
              <a:rPr lang="tr-TR" sz="2400" dirty="0">
                <a:solidFill>
                  <a:srgbClr val="000000"/>
                </a:solidFill>
                <a:latin typeface="CIDFont+F2"/>
              </a:rPr>
              <a:t>adresinde bulunan şablon kullanılarak hazırlanır ve tekbir dosya halinde PDF formatında sisteme yüklenir. </a:t>
            </a:r>
            <a:r>
              <a:rPr lang="tr-TR" sz="2400" dirty="0">
                <a:solidFill>
                  <a:srgbClr val="000000"/>
                </a:solidFill>
                <a:latin typeface="CIDFont+F3"/>
              </a:rPr>
              <a:t>Proje özeti en az 150, en fazla </a:t>
            </a:r>
            <a:r>
              <a:rPr lang="fi-FI" sz="2400" dirty="0">
                <a:solidFill>
                  <a:srgbClr val="000000"/>
                </a:solidFill>
                <a:latin typeface="CIDFont+F3"/>
              </a:rPr>
              <a:t>250 kelime</a:t>
            </a:r>
            <a:r>
              <a:rPr lang="fi-FI" sz="2400" dirty="0">
                <a:solidFill>
                  <a:srgbClr val="000000"/>
                </a:solidFill>
                <a:latin typeface="CIDFont+F2"/>
              </a:rPr>
              <a:t>, </a:t>
            </a:r>
            <a:r>
              <a:rPr lang="fi-FI" sz="2400" dirty="0">
                <a:solidFill>
                  <a:srgbClr val="000000"/>
                </a:solidFill>
                <a:latin typeface="CIDFont+F3"/>
              </a:rPr>
              <a:t>proje raporu en az 2, en fazla 20 sayfa olmalıdır. </a:t>
            </a:r>
            <a:r>
              <a:rPr lang="fi-FI" sz="2400" dirty="0">
                <a:solidFill>
                  <a:srgbClr val="000000"/>
                </a:solidFill>
                <a:latin typeface="CIDFont+F2"/>
              </a:rPr>
              <a:t>Proje raporu dışında</a:t>
            </a:r>
            <a:r>
              <a:rPr lang="tr-TR" sz="2400" dirty="0">
                <a:solidFill>
                  <a:srgbClr val="000000"/>
                </a:solidFill>
                <a:latin typeface="CIDFont+F2"/>
              </a:rPr>
              <a:t> kalan belgeler (bilimsel etik formu, izin belgeleri, fotoğraf, anket vb.) sistemde EK BELGELER kısmına yüklenir.</a:t>
            </a:r>
          </a:p>
        </p:txBody>
      </p:sp>
    </p:spTree>
    <p:extLst>
      <p:ext uri="{BB962C8B-B14F-4D97-AF65-F5344CB8AC3E}">
        <p14:creationId xmlns:p14="http://schemas.microsoft.com/office/powerpoint/2010/main" val="128800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1469</Words>
  <Application>Microsoft Office PowerPoint</Application>
  <PresentationFormat>Geniş ekran</PresentationFormat>
  <Paragraphs>128</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doc doc</dc:creator>
  <cp:lastModifiedBy>Bilinmeyen Kullanıcı</cp:lastModifiedBy>
  <cp:revision>44</cp:revision>
  <dcterms:created xsi:type="dcterms:W3CDTF">2020-11-17T11:21:07Z</dcterms:created>
  <dcterms:modified xsi:type="dcterms:W3CDTF">2020-12-18T19:37:57Z</dcterms:modified>
</cp:coreProperties>
</file>